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Lst>
  <p:notesMasterIdLst>
    <p:notesMasterId r:id="rId44"/>
  </p:notesMasterIdLst>
  <p:handoutMasterIdLst>
    <p:handoutMasterId r:id="rId45"/>
  </p:handoutMasterIdLst>
  <p:sldIdLst>
    <p:sldId id="862" r:id="rId8"/>
    <p:sldId id="256" r:id="rId9"/>
    <p:sldId id="863" r:id="rId10"/>
    <p:sldId id="815" r:id="rId11"/>
    <p:sldId id="846" r:id="rId12"/>
    <p:sldId id="257" r:id="rId13"/>
    <p:sldId id="821" r:id="rId14"/>
    <p:sldId id="831" r:id="rId15"/>
    <p:sldId id="832" r:id="rId16"/>
    <p:sldId id="833" r:id="rId17"/>
    <p:sldId id="834" r:id="rId18"/>
    <p:sldId id="824" r:id="rId19"/>
    <p:sldId id="826" r:id="rId20"/>
    <p:sldId id="835" r:id="rId21"/>
    <p:sldId id="836" r:id="rId22"/>
    <p:sldId id="830" r:id="rId23"/>
    <p:sldId id="839" r:id="rId24"/>
    <p:sldId id="864" r:id="rId25"/>
    <p:sldId id="837" r:id="rId26"/>
    <p:sldId id="840" r:id="rId27"/>
    <p:sldId id="865" r:id="rId28"/>
    <p:sldId id="841" r:id="rId29"/>
    <p:sldId id="866" r:id="rId30"/>
    <p:sldId id="844" r:id="rId31"/>
    <p:sldId id="845" r:id="rId32"/>
    <p:sldId id="842" r:id="rId33"/>
    <p:sldId id="827" r:id="rId34"/>
    <p:sldId id="848" r:id="rId35"/>
    <p:sldId id="849" r:id="rId36"/>
    <p:sldId id="850" r:id="rId37"/>
    <p:sldId id="825" r:id="rId38"/>
    <p:sldId id="828" r:id="rId39"/>
    <p:sldId id="829" r:id="rId40"/>
    <p:sldId id="823" r:id="rId41"/>
    <p:sldId id="860" r:id="rId42"/>
    <p:sldId id="26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na Torres" initials="CT" lastIdx="39" clrIdx="0">
    <p:extLst>
      <p:ext uri="{19B8F6BF-5375-455C-9EA6-DF929625EA0E}">
        <p15:presenceInfo xmlns:p15="http://schemas.microsoft.com/office/powerpoint/2012/main" userId="S-1-5-21-2608872058-1432505909-2668327341-12694" providerId="AD"/>
      </p:ext>
    </p:extLst>
  </p:cmAuthor>
  <p:cmAuthor id="2" name="Melissa Mallory" initials="MM" lastIdx="1" clrIdx="1">
    <p:extLst>
      <p:ext uri="{19B8F6BF-5375-455C-9EA6-DF929625EA0E}">
        <p15:presenceInfo xmlns:p15="http://schemas.microsoft.com/office/powerpoint/2012/main" userId="S-1-5-21-2608872058-1432505909-2668327341-246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03" autoAdjust="0"/>
    <p:restoredTop sz="59484" autoAdjust="0"/>
  </p:normalViewPr>
  <p:slideViewPr>
    <p:cSldViewPr snapToGrid="0">
      <p:cViewPr varScale="1">
        <p:scale>
          <a:sx n="68" d="100"/>
          <a:sy n="68" d="100"/>
        </p:scale>
        <p:origin x="1698"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03T13:04:19.979" idx="1">
    <p:pos x="7584" y="61"/>
    <p:text>Juli, do you think I need an example?</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2/7/2023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sign-in sheet</a:t>
            </a:r>
          </a:p>
          <a:p>
            <a:endParaRPr lang="en-US" dirty="0"/>
          </a:p>
          <a:p>
            <a:r>
              <a:rPr lang="en-US" dirty="0"/>
              <a:t>https://forms.gle/wVdxH1ZXp1nRj3kU6</a:t>
            </a:r>
          </a:p>
          <a:p>
            <a:endParaRPr lang="en-US"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4015848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As noted in previous trainings, Region 10 created an MPO Tracking Tool that has been shared with the field. It is set up for regions, but can be easily used for direct-funded districts, or DFDs, by removing the reimbursable district columns and replacing the word “region” in the fifth column with “district.” This tool has a tab for each of the focus areas and includes what is required for each strategy and MPO. Subgrantees should use this tool, or a tool that serves the same purpose, to track implementation of strategies and to strategically plan to meet all MPOs for each focus area as you review your regional and reimbursable districts’ applications. For regional subgrantees, you’ll want to identify the strategies being implemented at each of your reimbursable districts as well as the region. Please be sure to check that your districts and the region as a whole are meeting the requirements in the MPOs.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slide shows a piece of the SSDP Monitoring Log, or MPO Tracking Tool for SR focusing on SSDP Strategy and MPO 7.0. While developing services in the application, subgrantees should keep track of students served for all services aligned to MPO 7.0 which include a time, staff, and grade requirement. The same should be done for ELA and math. As previously noted, subgrantees can revise this tool to best meet your needs. </a:t>
            </a: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74643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take a quick break to check for understanding on the </a:t>
            </a:r>
            <a:r>
              <a:rPr lang="en-US" dirty="0" err="1">
                <a:latin typeface="Arial" panose="020B0604020202020204" pitchFamily="34" charset="0"/>
                <a:cs typeface="Arial" panose="020B0604020202020204" pitchFamily="34" charset="0"/>
              </a:rPr>
              <a:t>Subgranting</a:t>
            </a:r>
            <a:r>
              <a:rPr lang="en-US" dirty="0">
                <a:latin typeface="Arial" panose="020B0604020202020204" pitchFamily="34" charset="0"/>
                <a:cs typeface="Arial" panose="020B0604020202020204" pitchFamily="34" charset="0"/>
              </a:rPr>
              <a:t> Report. Remember that the </a:t>
            </a:r>
            <a:r>
              <a:rPr lang="en-US" dirty="0" err="1">
                <a:latin typeface="Arial" panose="020B0604020202020204" pitchFamily="34" charset="0"/>
                <a:cs typeface="Arial" panose="020B0604020202020204" pitchFamily="34" charset="0"/>
              </a:rPr>
              <a:t>Subgranting</a:t>
            </a:r>
            <a:r>
              <a:rPr lang="en-US" dirty="0">
                <a:latin typeface="Arial" panose="020B0604020202020204" pitchFamily="34" charset="0"/>
                <a:cs typeface="Arial" panose="020B0604020202020204" pitchFamily="34" charset="0"/>
              </a:rPr>
              <a:t> Report is provided to you every spring and it identifies the number of students you are receiving funding for in the next funding cycle. This report identifies the number of students who were eligible in the performance period, number of PFS students, number of out of school youth and other factors included in the state funding formula that many of you use. So, the </a:t>
            </a:r>
            <a:r>
              <a:rPr lang="en-US" dirty="0" err="1">
                <a:latin typeface="Arial" panose="020B0604020202020204" pitchFamily="34" charset="0"/>
                <a:cs typeface="Arial" panose="020B0604020202020204" pitchFamily="34" charset="0"/>
              </a:rPr>
              <a:t>Subgranting</a:t>
            </a:r>
            <a:r>
              <a:rPr lang="en-US" dirty="0">
                <a:latin typeface="Arial" panose="020B0604020202020204" pitchFamily="34" charset="0"/>
                <a:cs typeface="Arial" panose="020B0604020202020204" pitchFamily="34" charset="0"/>
              </a:rPr>
              <a:t> Report is to be used to make funding allocations to districts.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Districts need to have a certain number of students to enter into a district service agreement. Using the Chat, please identify the districts who should be offered migrant funds for a DSA.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 Linden, Lodi, Manteca, and Stockton</a:t>
            </a: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404583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dirty="0">
                <a:latin typeface="Arial" panose="020B0604020202020204" pitchFamily="34" charset="0"/>
                <a:cs typeface="Arial" panose="020B0604020202020204" pitchFamily="34" charset="0"/>
              </a:rPr>
              <a:t>Before developing and writing services in the grant application, it’s important to know what is required for each program as a whole. All MPOs should be considered and reviewed as the grant application is being developed. </a:t>
            </a:r>
          </a:p>
          <a:p>
            <a:pPr>
              <a:spcAft>
                <a:spcPts val="2400"/>
              </a:spcAft>
            </a:pPr>
            <a:endParaRPr lang="en-US" dirty="0">
              <a:latin typeface="Arial" panose="020B0604020202020204" pitchFamily="34" charset="0"/>
              <a:cs typeface="Arial" panose="020B0604020202020204" pitchFamily="34" charset="0"/>
            </a:endParaRPr>
          </a:p>
          <a:p>
            <a:pPr>
              <a:spcAft>
                <a:spcPts val="2400"/>
              </a:spcAft>
            </a:pPr>
            <a:r>
              <a:rPr lang="en-US" dirty="0">
                <a:latin typeface="Arial" panose="020B0604020202020204" pitchFamily="34" charset="0"/>
                <a:cs typeface="Arial" panose="020B0604020202020204" pitchFamily="34" charset="0"/>
              </a:rPr>
              <a:t>The MPOs provide additional information on SSDP Strategy implementation as well as identify implementation targets or goals for the local MEPs. For example, some MPOs identify a percentage of children who need to be served, service duration, staffing, and grades. Other MPOs identify the number of workshops that need to be offered by the local MEP.</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54481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287143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reviewing services, the first section I look at is the SSDP Strategies tab. This way I know exactly what to look for in all the other fields in the application. The strategies selected will inform the narrative written in the application. This service selected all the strategies for school readiness and the Student Engagement focus areas; therefore, I know the service description should include information about primary and secondary language service for pre-k students as well as the parent workshops. The Key Skills field will identify student outcomes for literacy, math, building cultural and self-pride; other key skills may be included for other content areas like science and art, but application reviewers need to ensure that they see key skills for the SSDP strategies selected. Parent outcomes for the workshops should also be included in the Key Skills field. </a:t>
            </a: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51969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Specific information on staff development for Strategy 13.2 should also be included in the Staff Development tab.</a:t>
            </a: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983674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6773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Please use the Chat feature and identify which SSDP Strategies were not included in the Service Description.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 That is correct building cultural and self-pride as well as the two professional developments, or PD, were not included in the Service Description. That’s okay as long as text supporting these strategies are included elsewhere. I don’t expect to see PD in the Service Description field because there is a separate tab for PD. It varies on whether I see Strategies 13.0 and 13.1 in the Service Description, but I should definitely see them in the Key Skills field under the Plan tab.</a:t>
            </a: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2993900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Here we see the skills to be learned by the students most of which are written as content objectives. </a:t>
            </a:r>
          </a:p>
          <a:p>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Poll:</a:t>
            </a:r>
          </a:p>
          <a:p>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Which strategies align with MPO 7.0?</a:t>
            </a:r>
          </a:p>
          <a:p>
            <a:pPr marL="693738" indent="-228600">
              <a:buFont typeface="+mj-lt"/>
              <a:buAutoNum type="alphaLcPeriod"/>
            </a:pPr>
            <a:r>
              <a:rPr lang="en-US" sz="1200" b="1" dirty="0"/>
              <a:t>recognize upper case letter names and sounds</a:t>
            </a:r>
          </a:p>
          <a:p>
            <a:pPr marL="693738" indent="-228600">
              <a:buFont typeface="+mj-lt"/>
              <a:buAutoNum type="alphaLcPeriod"/>
            </a:pPr>
            <a:r>
              <a:rPr lang="en-US" sz="1200" b="1" dirty="0"/>
              <a:t>number concepts and quantities 1–10</a:t>
            </a:r>
          </a:p>
          <a:p>
            <a:pPr marL="693738" indent="-228600">
              <a:buFont typeface="+mj-lt"/>
              <a:buAutoNum type="alphaLcPeriod"/>
            </a:pPr>
            <a:r>
              <a:rPr lang="en-US" sz="1200" b="1" dirty="0"/>
              <a:t>colors</a:t>
            </a:r>
          </a:p>
          <a:p>
            <a:pPr marL="693738" indent="-228600">
              <a:buFont typeface="+mj-lt"/>
              <a:buAutoNum type="alphaLcPeriod"/>
            </a:pPr>
            <a:r>
              <a:rPr lang="en-US" sz="1200" b="1" dirty="0"/>
              <a:t>gain more vocabulary</a:t>
            </a:r>
          </a:p>
          <a:p>
            <a:pPr marL="693738" indent="-228600">
              <a:buFont typeface="+mj-lt"/>
              <a:buAutoNum type="alphaLcPeriod"/>
            </a:pPr>
            <a:r>
              <a:rPr lang="en-US" sz="1200" b="1" dirty="0"/>
              <a:t>to develop their social-emotional skills</a:t>
            </a:r>
          </a:p>
          <a:p>
            <a:pPr marL="693738" indent="-228600">
              <a:buFont typeface="+mj-lt"/>
              <a:buAutoNum type="alphaLcPeriod"/>
            </a:pPr>
            <a:r>
              <a:rPr lang="en-US" sz="1200" b="1" dirty="0"/>
              <a:t>gain the school readiness skills needed to enter kindergarten     </a:t>
            </a:r>
          </a:p>
          <a:p>
            <a:pPr marL="693738" indent="-228600">
              <a:buFont typeface="+mj-lt"/>
              <a:buAutoNum type="alphaLcPeriod"/>
            </a:pPr>
            <a:r>
              <a:rPr lang="en-US" sz="1200" b="1" dirty="0"/>
              <a:t>grow in primary and secondary language skills</a:t>
            </a:r>
          </a:p>
          <a:p>
            <a:pPr marL="693738" indent="-228600">
              <a:buFont typeface="+mj-lt"/>
              <a:buAutoNum type="alphaLcPeriod"/>
            </a:pPr>
            <a:r>
              <a:rPr lang="en-US" sz="1200" dirty="0"/>
              <a:t>Student and parents will learn to incorporate their own cultural - including songs, art, food, literature, among others - and primary language assets in ways that lead to increased self-confidence and self-pride. </a:t>
            </a:r>
          </a:p>
          <a:p>
            <a:pPr marL="693738" indent="-228600">
              <a:buFont typeface="+mj-lt"/>
              <a:buAutoNum type="alphaLcPeriod"/>
            </a:pPr>
            <a:r>
              <a:rPr lang="en-US" sz="1200" dirty="0"/>
              <a:t>None of the above</a:t>
            </a:r>
          </a:p>
          <a:p>
            <a:pPr marL="465138" indent="0">
              <a:buFont typeface="+mj-lt"/>
              <a:buNone/>
            </a:pPr>
            <a:endParaRPr lang="en-US" sz="1200" dirty="0"/>
          </a:p>
          <a:p>
            <a:pPr marL="465138" indent="0">
              <a:buFont typeface="+mj-lt"/>
              <a:buNone/>
            </a:pPr>
            <a:r>
              <a:rPr lang="en-US" sz="1200" dirty="0"/>
              <a:t>2. Which strategies align with Strategy 8.0?</a:t>
            </a:r>
          </a:p>
          <a:p>
            <a:pPr marL="693738" indent="-228600">
              <a:buFont typeface="+mj-lt"/>
              <a:buAutoNum type="alphaLcPeriod"/>
            </a:pPr>
            <a:r>
              <a:rPr lang="en-US" sz="1200" b="0" dirty="0"/>
              <a:t>recognize upper case letter names and sounds</a:t>
            </a:r>
          </a:p>
          <a:p>
            <a:pPr marL="693738" indent="-228600">
              <a:buFont typeface="+mj-lt"/>
              <a:buAutoNum type="alphaLcPeriod"/>
            </a:pPr>
            <a:r>
              <a:rPr lang="en-US" sz="1200" b="0" dirty="0"/>
              <a:t>number concepts and quantities 1–10</a:t>
            </a:r>
          </a:p>
          <a:p>
            <a:pPr marL="693738" indent="-228600">
              <a:buFont typeface="+mj-lt"/>
              <a:buAutoNum type="alphaLcPeriod"/>
            </a:pPr>
            <a:r>
              <a:rPr lang="en-US" sz="1200" b="0" dirty="0"/>
              <a:t>colors</a:t>
            </a:r>
          </a:p>
          <a:p>
            <a:pPr marL="693738" indent="-228600">
              <a:buFont typeface="+mj-lt"/>
              <a:buAutoNum type="alphaLcPeriod"/>
            </a:pPr>
            <a:r>
              <a:rPr lang="en-US" sz="1200" b="0" dirty="0"/>
              <a:t>gain more vocabulary</a:t>
            </a:r>
          </a:p>
          <a:p>
            <a:pPr marL="693738" indent="-228600">
              <a:buFont typeface="+mj-lt"/>
              <a:buAutoNum type="alphaLcPeriod"/>
            </a:pPr>
            <a:r>
              <a:rPr lang="en-US" sz="1200" b="1" dirty="0"/>
              <a:t>to develop their social-emotional skills</a:t>
            </a:r>
          </a:p>
          <a:p>
            <a:pPr marL="693738" indent="-228600">
              <a:buFont typeface="+mj-lt"/>
              <a:buAutoNum type="alphaLcPeriod"/>
            </a:pPr>
            <a:r>
              <a:rPr lang="en-US" sz="1200" b="0" dirty="0"/>
              <a:t>gain the school readiness skills needed to enter kindergarten     </a:t>
            </a:r>
          </a:p>
          <a:p>
            <a:pPr marL="693738" indent="-228600">
              <a:buFont typeface="+mj-lt"/>
              <a:buAutoNum type="alphaLcPeriod"/>
            </a:pPr>
            <a:r>
              <a:rPr lang="en-US" sz="1200" b="0" dirty="0"/>
              <a:t>grow in primary and secondary language skills</a:t>
            </a:r>
          </a:p>
          <a:p>
            <a:pPr marL="693738" indent="-228600">
              <a:buFont typeface="+mj-lt"/>
              <a:buAutoNum type="alphaLcPeriod"/>
            </a:pPr>
            <a:r>
              <a:rPr lang="en-US" sz="1200" dirty="0"/>
              <a:t>Student and parents will learn to incorporate their own cultural - including songs, art, food, literature, among others - and primary language assets in ways that lead to increased self-confidence and self-pride. </a:t>
            </a:r>
          </a:p>
          <a:p>
            <a:pPr marL="693738" indent="-228600">
              <a:buFont typeface="+mj-lt"/>
              <a:buAutoNum type="alphaLcPeriod"/>
            </a:pPr>
            <a:r>
              <a:rPr lang="en-US" sz="1200" dirty="0"/>
              <a:t>None of the above</a:t>
            </a:r>
          </a:p>
          <a:p>
            <a:pPr marL="465138" indent="0">
              <a:buFont typeface="+mj-lt"/>
              <a:buNone/>
            </a:pPr>
            <a:endParaRPr lang="en-US" sz="1200" dirty="0"/>
          </a:p>
          <a:p>
            <a:pPr marL="465138" indent="0">
              <a:buFont typeface="+mj-lt"/>
              <a:buNone/>
            </a:pPr>
            <a:r>
              <a:rPr lang="en-US" sz="1200" dirty="0"/>
              <a:t>3. Which strategies align with Strategy 13.0?</a:t>
            </a:r>
          </a:p>
          <a:p>
            <a:pPr marL="693738" indent="-228600">
              <a:buFont typeface="+mj-lt"/>
              <a:buAutoNum type="alphaLcPeriod"/>
            </a:pPr>
            <a:r>
              <a:rPr lang="en-US" sz="1200" dirty="0"/>
              <a:t>recognize upper case letter names and sounds</a:t>
            </a:r>
          </a:p>
          <a:p>
            <a:pPr marL="693738" indent="-228600">
              <a:buFont typeface="+mj-lt"/>
              <a:buAutoNum type="alphaLcPeriod"/>
            </a:pPr>
            <a:r>
              <a:rPr lang="en-US" sz="1200" dirty="0"/>
              <a:t>number concepts and quantities 1–10</a:t>
            </a:r>
          </a:p>
          <a:p>
            <a:pPr marL="693738" indent="-228600">
              <a:buFont typeface="+mj-lt"/>
              <a:buAutoNum type="alphaLcPeriod"/>
            </a:pPr>
            <a:r>
              <a:rPr lang="en-US" sz="1200" dirty="0"/>
              <a:t>colors</a:t>
            </a:r>
          </a:p>
          <a:p>
            <a:pPr marL="693738" indent="-228600">
              <a:buFont typeface="+mj-lt"/>
              <a:buAutoNum type="alphaLcPeriod"/>
            </a:pPr>
            <a:r>
              <a:rPr lang="en-US" sz="1200" dirty="0"/>
              <a:t>gain more vocabulary</a:t>
            </a:r>
          </a:p>
          <a:p>
            <a:pPr marL="693738" indent="-228600">
              <a:buFont typeface="+mj-lt"/>
              <a:buAutoNum type="alphaLcPeriod"/>
            </a:pPr>
            <a:r>
              <a:rPr lang="en-US" sz="1200" dirty="0"/>
              <a:t>to develop their social-emotional skills</a:t>
            </a:r>
          </a:p>
          <a:p>
            <a:pPr marL="693738" indent="-228600">
              <a:buFont typeface="+mj-lt"/>
              <a:buAutoNum type="alphaLcPeriod"/>
            </a:pPr>
            <a:r>
              <a:rPr lang="en-US" sz="1200" dirty="0"/>
              <a:t>gain the school readiness skills needed to enter kindergarten     </a:t>
            </a:r>
          </a:p>
          <a:p>
            <a:pPr marL="693738" indent="-228600">
              <a:buFont typeface="+mj-lt"/>
              <a:buAutoNum type="alphaLcPeriod"/>
            </a:pPr>
            <a:r>
              <a:rPr lang="en-US" sz="1200" dirty="0"/>
              <a:t>grow in primary and secondary language skills</a:t>
            </a:r>
          </a:p>
          <a:p>
            <a:pPr marL="693738" indent="-228600">
              <a:buFont typeface="+mj-lt"/>
              <a:buAutoNum type="alphaLcPeriod"/>
            </a:pPr>
            <a:r>
              <a:rPr lang="en-US" sz="1200" b="1" dirty="0"/>
              <a:t>Student and parents will learn to incorporate their own cultural - including songs, art, food, literature, among others - and primary language assets in ways that lead to increased self-confidence and self-pride. </a:t>
            </a:r>
          </a:p>
          <a:p>
            <a:pPr marL="693738" indent="-228600">
              <a:buFont typeface="+mj-lt"/>
              <a:buAutoNum type="alphaLcPeriod"/>
            </a:pPr>
            <a:r>
              <a:rPr lang="en-US" sz="1200" b="0" dirty="0"/>
              <a:t>None above</a:t>
            </a:r>
          </a:p>
          <a:p>
            <a:pPr marL="465138" indent="0">
              <a:buFont typeface="+mj-lt"/>
              <a:buNone/>
            </a:pPr>
            <a:endParaRPr lang="en-US" sz="1200" dirty="0"/>
          </a:p>
          <a:p>
            <a:pPr marL="465138" indent="0">
              <a:buFont typeface="+mj-lt"/>
              <a:buNone/>
            </a:pPr>
            <a:endParaRPr lang="en-US" sz="1200" dirty="0"/>
          </a:p>
          <a:p>
            <a:pPr marL="0" indent="0">
              <a:buNone/>
            </a:pPr>
            <a:r>
              <a:rPr lang="en-US" sz="1200" b="0" i="0" u="none" strike="noStrike" kern="1200" dirty="0">
                <a:solidFill>
                  <a:schemeClr val="tx1"/>
                </a:solidFill>
                <a:effectLst/>
                <a:latin typeface="+mn-lt"/>
                <a:ea typeface="+mn-ea"/>
                <a:cs typeface="+mn-cs"/>
              </a:rPr>
              <a:t>3. Which strategies support the inclusion of Strategy 13.1?</a:t>
            </a:r>
          </a:p>
          <a:p>
            <a:pPr marL="693738" indent="-228600">
              <a:buFont typeface="+mj-lt"/>
              <a:buAutoNum type="alphaLcPeriod"/>
            </a:pPr>
            <a:r>
              <a:rPr lang="en-US" sz="1200" b="1" dirty="0"/>
              <a:t>recognize upper case letter names and sounds</a:t>
            </a:r>
          </a:p>
          <a:p>
            <a:pPr marL="693738" indent="-228600">
              <a:buFont typeface="+mj-lt"/>
              <a:buAutoNum type="alphaLcPeriod"/>
            </a:pPr>
            <a:r>
              <a:rPr lang="en-US" sz="1200" b="1" dirty="0"/>
              <a:t>number concepts and quantities 1–10</a:t>
            </a:r>
          </a:p>
          <a:p>
            <a:pPr marL="693738" indent="-228600">
              <a:buFont typeface="+mj-lt"/>
              <a:buAutoNum type="alphaLcPeriod"/>
            </a:pPr>
            <a:r>
              <a:rPr lang="en-US" sz="1200" b="1" dirty="0"/>
              <a:t>colors</a:t>
            </a:r>
          </a:p>
          <a:p>
            <a:pPr marL="693738" indent="-228600">
              <a:buFont typeface="+mj-lt"/>
              <a:buAutoNum type="alphaLcPeriod"/>
            </a:pPr>
            <a:r>
              <a:rPr lang="en-US" sz="1200" b="1" dirty="0"/>
              <a:t>gain more vocabulary</a:t>
            </a:r>
          </a:p>
          <a:p>
            <a:pPr marL="693738" indent="-228600">
              <a:buFont typeface="+mj-lt"/>
              <a:buAutoNum type="alphaLcPeriod"/>
            </a:pPr>
            <a:r>
              <a:rPr lang="en-US" sz="1200" b="1" dirty="0"/>
              <a:t>to develop their social-emotional skills</a:t>
            </a:r>
          </a:p>
          <a:p>
            <a:pPr marL="693738" indent="-228600">
              <a:buFont typeface="+mj-lt"/>
              <a:buAutoNum type="alphaLcPeriod"/>
            </a:pPr>
            <a:r>
              <a:rPr lang="en-US" sz="1200" b="1" dirty="0"/>
              <a:t>gain the school readiness skills needed to enter kindergarten     </a:t>
            </a:r>
          </a:p>
          <a:p>
            <a:pPr marL="693738" indent="-228600">
              <a:buFont typeface="+mj-lt"/>
              <a:buAutoNum type="alphaLcPeriod"/>
            </a:pPr>
            <a:r>
              <a:rPr lang="en-US" sz="1200" b="1" dirty="0"/>
              <a:t>grow in primary and secondary language skills</a:t>
            </a:r>
          </a:p>
          <a:p>
            <a:pPr marL="693738" indent="-228600">
              <a:buFont typeface="+mj-lt"/>
              <a:buAutoNum type="alphaLcPeriod"/>
            </a:pPr>
            <a:r>
              <a:rPr lang="en-US" sz="1200" dirty="0"/>
              <a:t>Student and parents will learn to incorporate their own cultural - including songs, art, food, literature, among others - and primary language assets in ways that lead to increased self-confidence and self-pride. </a:t>
            </a:r>
          </a:p>
          <a:p>
            <a:pPr marL="693738" indent="-228600">
              <a:buFont typeface="+mj-lt"/>
              <a:buAutoNum type="alphaLcPeriod"/>
            </a:pPr>
            <a:r>
              <a:rPr lang="en-US" sz="1200" dirty="0"/>
              <a:t>None of the above</a:t>
            </a:r>
          </a:p>
          <a:p>
            <a:pPr marL="465138" indent="0">
              <a:buFont typeface="+mj-lt"/>
              <a:buNone/>
            </a:pPr>
            <a:endParaRPr lang="en-US" sz="1200" dirty="0"/>
          </a:p>
          <a:p>
            <a:pPr marL="465138" indent="0">
              <a:buFont typeface="+mj-lt"/>
              <a:buNone/>
            </a:pPr>
            <a:r>
              <a:rPr lang="en-US" sz="1200" dirty="0"/>
              <a:t>2. Which strategies align with Strategy 13.0?</a:t>
            </a:r>
          </a:p>
          <a:p>
            <a:pPr marL="693738" indent="-228600">
              <a:buFont typeface="+mj-lt"/>
              <a:buAutoNum type="alphaLcPeriod"/>
            </a:pPr>
            <a:r>
              <a:rPr lang="en-US" sz="1200" dirty="0"/>
              <a:t>recognize upper case letter names and sounds</a:t>
            </a:r>
          </a:p>
          <a:p>
            <a:pPr marL="693738" indent="-228600">
              <a:buFont typeface="+mj-lt"/>
              <a:buAutoNum type="alphaLcPeriod"/>
            </a:pPr>
            <a:r>
              <a:rPr lang="en-US" sz="1200" dirty="0"/>
              <a:t>number concepts and quantities 1–10</a:t>
            </a:r>
          </a:p>
          <a:p>
            <a:pPr marL="693738" indent="-228600">
              <a:buFont typeface="+mj-lt"/>
              <a:buAutoNum type="alphaLcPeriod"/>
            </a:pPr>
            <a:r>
              <a:rPr lang="en-US" sz="1200" dirty="0"/>
              <a:t>colors</a:t>
            </a:r>
          </a:p>
          <a:p>
            <a:pPr marL="693738" indent="-228600">
              <a:buFont typeface="+mj-lt"/>
              <a:buAutoNum type="alphaLcPeriod"/>
            </a:pPr>
            <a:r>
              <a:rPr lang="en-US" sz="1200" dirty="0"/>
              <a:t>gain more vocabulary</a:t>
            </a:r>
          </a:p>
          <a:p>
            <a:pPr marL="693738" indent="-228600">
              <a:buFont typeface="+mj-lt"/>
              <a:buAutoNum type="alphaLcPeriod"/>
            </a:pPr>
            <a:r>
              <a:rPr lang="en-US" sz="1200" dirty="0"/>
              <a:t>to develop their social-emotional skills</a:t>
            </a:r>
          </a:p>
          <a:p>
            <a:pPr marL="693738" indent="-228600">
              <a:buFont typeface="+mj-lt"/>
              <a:buAutoNum type="alphaLcPeriod"/>
            </a:pPr>
            <a:r>
              <a:rPr lang="en-US" sz="1200" dirty="0"/>
              <a:t>gain the school readiness skills needed to enter kindergarten     </a:t>
            </a:r>
          </a:p>
          <a:p>
            <a:pPr marL="693738" indent="-228600">
              <a:buFont typeface="+mj-lt"/>
              <a:buAutoNum type="alphaLcPeriod"/>
            </a:pPr>
            <a:r>
              <a:rPr lang="en-US" sz="1200" dirty="0"/>
              <a:t>grow in primary and secondary language skills</a:t>
            </a:r>
          </a:p>
          <a:p>
            <a:pPr marL="693738" indent="-228600">
              <a:buFont typeface="+mj-lt"/>
              <a:buAutoNum type="alphaLcPeriod"/>
            </a:pPr>
            <a:r>
              <a:rPr lang="en-US" sz="1200" b="0" dirty="0"/>
              <a:t>Student and parents will learn to incorporate their own cultural - including songs, art, food, literature, among others - and primary language assets in ways that lead to increased self-confidence and self-pride. </a:t>
            </a:r>
          </a:p>
          <a:p>
            <a:pPr marL="693738" indent="-228600">
              <a:buFont typeface="+mj-lt"/>
              <a:buAutoNum type="alphaLcPeriod"/>
            </a:pPr>
            <a:r>
              <a:rPr lang="en-US" sz="1200" b="1" dirty="0"/>
              <a:t>None above (what’s written is more of an implicit teaching of self-pride. Application reviewers need to look for explicit teaching on self-pride, so I would expect to see the content objective for the self-pride lesson included in the service.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2219609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We have some additional key skills for this service and we’ll have a poll after to identify which strategies align to which key skills.</a:t>
            </a:r>
          </a:p>
          <a:p>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Which strategies align to MPO 7.1?</a:t>
            </a:r>
          </a:p>
          <a:p>
            <a:endParaRPr lang="en-US" sz="1200" b="0" i="0" u="none" strike="noStrike" kern="1200" dirty="0">
              <a:solidFill>
                <a:schemeClr val="tx1"/>
              </a:solidFill>
              <a:effectLst/>
              <a:latin typeface="+mn-lt"/>
              <a:ea typeface="+mn-ea"/>
              <a:cs typeface="+mn-cs"/>
            </a:endParaRPr>
          </a:p>
          <a:p>
            <a:pPr marL="228600" indent="-228600">
              <a:buFont typeface="+mj-lt"/>
              <a:buAutoNum type="alphaLcPeriod"/>
            </a:pPr>
            <a:r>
              <a:rPr lang="en-US" sz="1200" dirty="0"/>
              <a:t>The whole family will have the opportunity to learn, grow, explore and have fun together as parents build their capacity and gain strategies to support their child's development.</a:t>
            </a:r>
          </a:p>
          <a:p>
            <a:pPr marL="228600" indent="-228600">
              <a:buFont typeface="+mj-lt"/>
              <a:buAutoNum type="alphaLcPeriod"/>
            </a:pPr>
            <a:r>
              <a:rPr lang="en-US" sz="1200" dirty="0"/>
              <a:t>Parents will have the opportunity to practice their role as their child's first teacher by giving them the opportunity to learn and practice effective strategies to support learning at home. </a:t>
            </a:r>
          </a:p>
          <a:p>
            <a:pPr marL="228600" indent="-228600">
              <a:buFont typeface="+mj-lt"/>
              <a:buAutoNum type="alphaLcPeriod"/>
            </a:pPr>
            <a:r>
              <a:rPr lang="en-US" sz="1200" b="1" dirty="0"/>
              <a:t>Strategies to develop/build primary language </a:t>
            </a:r>
          </a:p>
          <a:p>
            <a:pPr marL="228600" indent="-228600">
              <a:buFont typeface="+mj-lt"/>
              <a:buAutoNum type="alphaLcPeriod"/>
            </a:pPr>
            <a:r>
              <a:rPr lang="en-US" sz="1200" b="1" dirty="0"/>
              <a:t>Workshops to teach strategies that support early learning at home to support their children to acquire school readiness skills</a:t>
            </a:r>
          </a:p>
          <a:p>
            <a:pPr marL="228600" indent="-228600">
              <a:buFont typeface="+mj-lt"/>
              <a:buAutoNum type="alphaLcPeriod"/>
            </a:pPr>
            <a:r>
              <a:rPr lang="en-US" sz="1200" b="1" dirty="0"/>
              <a:t>Workshops about social-emotional development</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136717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the webinar starts (5 min. and 1 min. before) </a:t>
            </a:r>
          </a:p>
          <a:p>
            <a:r>
              <a:rPr lang="en-US" b="0" dirty="0"/>
              <a:t>Good afternoon! Thank you for joining us. We are going to get started in just a few minutes. While you wait, please complete the attendance sign-in sheet at: </a:t>
            </a:r>
            <a:endParaRPr lang="en-US" b="1" dirty="0"/>
          </a:p>
          <a:p>
            <a:endParaRPr lang="en-US" b="1" dirty="0"/>
          </a:p>
          <a:p>
            <a:r>
              <a:rPr lang="en-US" b="1" dirty="0"/>
              <a:t>Teresa</a:t>
            </a:r>
            <a:endParaRPr lang="en-US" dirty="0"/>
          </a:p>
          <a:p>
            <a:r>
              <a:rPr lang="en-US" dirty="0"/>
              <a:t>Good afternoon! Welcome to the “Designing Instructional Services to Align to the State Service Delivery” webinar. </a:t>
            </a: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087187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Please read the text in the instructional strategies field and respond to the following question: Is this sufficient for the strategies reviewed? Please unmute your microphone to add your comments or type them into the Chat.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945323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Please read the text in the instructional strategies field and respond to the following question: Is this sufficient for the strategies reviewed? Please unmute your microphone to add your comments or type them into the Chat.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2074599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825671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1228875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Expected Outcome, we should see a change in knowledge, skills, abilities, and/or behaviors. The outcome is a simple broad statement and is the foundation for your local measures and performance target. The outcome identified here, is perfect. We see a change, or increase, in knowledge and skills for the skills identified in the Key Skills tab for both students and parents. </a:t>
            </a:r>
          </a:p>
          <a:p>
            <a:endParaRPr lang="en-US" dirty="0"/>
          </a:p>
          <a:p>
            <a:r>
              <a:rPr lang="en-US" dirty="0"/>
              <a:t>The CDE expects to see pre and posttest assessments for most instructional services. This sample service shows a pre and posttest for skills taught during the service. It quantifies the change that is expected by the region by identifying a two-point increase on the regional assessment or the Brigance Assessment.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a reminder that if you have a quantitative measure, you do not also need a qualitative measure and vice versa.</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1491726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1045767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latin typeface="Arial" panose="020B0604020202020204" pitchFamily="34" charset="0"/>
                <a:cs typeface="Arial" panose="020B0604020202020204" pitchFamily="34" charset="0"/>
              </a:rPr>
              <a:t>Do all the SSDP Strategies need to be addressed in the Service Description?</a:t>
            </a:r>
          </a:p>
          <a:p>
            <a:pPr marL="0" indent="0">
              <a:buNone/>
            </a:pPr>
            <a:r>
              <a:rPr lang="en-US" dirty="0">
                <a:latin typeface="Arial" panose="020B0604020202020204" pitchFamily="34" charset="0"/>
                <a:cs typeface="Arial" panose="020B0604020202020204" pitchFamily="34" charset="0"/>
              </a:rPr>
              <a:t>a. Yes.</a:t>
            </a:r>
          </a:p>
          <a:p>
            <a:pPr marL="0" indent="0">
              <a:buNone/>
            </a:pPr>
            <a:r>
              <a:rPr lang="en-US" dirty="0">
                <a:latin typeface="Arial" panose="020B0604020202020204" pitchFamily="34" charset="0"/>
                <a:cs typeface="Arial" panose="020B0604020202020204" pitchFamily="34" charset="0"/>
              </a:rPr>
              <a:t>b. No. Some strategies may be addressed in other fields like Key Skills, Instructional Strategies, Staff Development, etc. (correct answer)</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 If a service includes SSDP Strategies 7.0, 8.0 and 13.1 which skills would you include in the Key Skills field?</a:t>
            </a:r>
          </a:p>
          <a:p>
            <a:pPr marL="0" indent="0">
              <a:buNone/>
            </a:pPr>
            <a:r>
              <a:rPr lang="en-US" dirty="0">
                <a:latin typeface="Arial" panose="020B0604020202020204" pitchFamily="34" charset="0"/>
                <a:cs typeface="Arial" panose="020B0604020202020204" pitchFamily="34" charset="0"/>
              </a:rPr>
              <a:t>a. Students will write for two genres and use student friendly rubrics.</a:t>
            </a:r>
          </a:p>
          <a:p>
            <a:pPr marL="0" indent="0">
              <a:buNone/>
            </a:pPr>
            <a:r>
              <a:rPr lang="en-US" dirty="0">
                <a:latin typeface="Arial" panose="020B0604020202020204" pitchFamily="34" charset="0"/>
                <a:cs typeface="Arial" panose="020B0604020202020204" pitchFamily="34" charset="0"/>
              </a:rPr>
              <a:t>b. Students will build self-confidence by recognizing their strengths during the “All About Me” project instruction.</a:t>
            </a:r>
          </a:p>
          <a:p>
            <a:pPr marL="0" indent="0">
              <a:buNone/>
            </a:pPr>
            <a:r>
              <a:rPr lang="en-US" dirty="0">
                <a:latin typeface="Arial" panose="020B0604020202020204" pitchFamily="34" charset="0"/>
                <a:cs typeface="Arial" panose="020B0604020202020204" pitchFamily="34" charset="0"/>
              </a:rPr>
              <a:t>c. Students will improve their social emotional development by learning how to take turns and respecting physical boundaries.</a:t>
            </a:r>
          </a:p>
          <a:p>
            <a:pPr marL="0" indent="0">
              <a:buNone/>
            </a:pPr>
            <a:r>
              <a:rPr lang="en-US" dirty="0">
                <a:latin typeface="Arial" panose="020B0604020202020204" pitchFamily="34" charset="0"/>
                <a:cs typeface="Arial" panose="020B0604020202020204" pitchFamily="34" charset="0"/>
              </a:rPr>
              <a:t>d. Students will build their vocabulary in both English and Spanish through the use of bilingual books used during instruction.</a:t>
            </a:r>
          </a:p>
          <a:p>
            <a:pPr marL="0" indent="0">
              <a:buNone/>
            </a:pPr>
            <a:r>
              <a:rPr lang="en-US" dirty="0">
                <a:latin typeface="Arial" panose="020B0604020202020204" pitchFamily="34" charset="0"/>
                <a:cs typeface="Arial" panose="020B0604020202020204" pitchFamily="34" charset="0"/>
              </a:rPr>
              <a:t>e. b, c, d (correct answer)</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 True or False? Each SSDP Strategy selected for Staff Development should include a moderately detailed description of the PD to be offered. Details may include title of PD, description of PD, and key objectives for the PD.</a:t>
            </a:r>
          </a:p>
          <a:p>
            <a:pPr marL="228600" indent="-228600">
              <a:buAutoNum type="alphaLcPeriod"/>
            </a:pPr>
            <a:r>
              <a:rPr lang="en-US" dirty="0">
                <a:latin typeface="Arial" panose="020B0604020202020204" pitchFamily="34" charset="0"/>
                <a:cs typeface="Arial" panose="020B0604020202020204" pitchFamily="34" charset="0"/>
              </a:rPr>
              <a:t>True (correct answer)</a:t>
            </a:r>
          </a:p>
          <a:p>
            <a:pPr marL="228600" indent="-228600">
              <a:buAutoNum type="alphaLcPeriod"/>
            </a:pPr>
            <a:r>
              <a:rPr lang="en-US" dirty="0">
                <a:latin typeface="Arial" panose="020B0604020202020204" pitchFamily="34" charset="0"/>
                <a:cs typeface="Arial" panose="020B0604020202020204" pitchFamily="34" charset="0"/>
              </a:rPr>
              <a:t>False</a:t>
            </a:r>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1889341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MPO 2.0 states that “each year, 80 percent of K-10 migratory students who are not proficient in math will participate in at least 30 hours (1800 minutes) of supplemental math instruction focused on concepts and procedures and problem solving and modeling data during the regular school year and at least 20 hours (1200 minutes) of summer school instruction if present.”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During the next section of our webinar, we will review a service that aligns to MPO 2.0 in breakout rooms.</a:t>
            </a:r>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35743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Attached to the Outlook meeting invitation, participants have access to another sample service. This time, participants will review the service in small groups in a breakout room and discuss whether the service narrative includes all of the necessary information based on the SSDP Strategies selected.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indent="0">
              <a:buNone/>
            </a:pPr>
            <a:r>
              <a:rPr lang="en-US" dirty="0"/>
              <a:t>Directions:</a:t>
            </a:r>
          </a:p>
          <a:p>
            <a:pPr marL="514350" indent="-514350">
              <a:buAutoNum type="arabicPeriod"/>
            </a:pPr>
            <a:r>
              <a:rPr lang="en-US" dirty="0"/>
              <a:t>Select a facilitator, note taker, and volunteer to report out.</a:t>
            </a:r>
          </a:p>
          <a:p>
            <a:pPr marL="514350" indent="-514350">
              <a:buFont typeface="Arial" panose="020B0604020202020204" pitchFamily="34" charset="0"/>
              <a:buAutoNum type="arabicPeriod"/>
            </a:pPr>
            <a:r>
              <a:rPr lang="en-US" dirty="0"/>
              <a:t>Open the Google doc link via the Chat or Outlook.</a:t>
            </a:r>
          </a:p>
          <a:p>
            <a:pPr marL="514350" indent="-514350">
              <a:buAutoNum type="arabicPeriod"/>
            </a:pPr>
            <a:r>
              <a:rPr lang="en-US" dirty="0"/>
              <a:t>In your Breakout Room, review each field in the service for alignment to the SSDP. </a:t>
            </a:r>
          </a:p>
          <a:p>
            <a:pPr marL="514350" indent="-514350">
              <a:buAutoNum type="arabicPeriod"/>
            </a:pPr>
            <a:r>
              <a:rPr lang="en-US" dirty="0"/>
              <a:t>Your Breakout Group number will be the Group Number for your slides.</a:t>
            </a:r>
          </a:p>
          <a:p>
            <a:pPr marL="514350" indent="-514350">
              <a:buAutoNum type="arabicPeriod"/>
            </a:pPr>
            <a:r>
              <a:rPr lang="en-US" dirty="0"/>
              <a:t>Take notes on your Group’s slides in Google docs. Notes should consist of evidence that the service met the requirements for selected strategies or information that is still needed.</a:t>
            </a:r>
          </a:p>
          <a:p>
            <a:pPr marL="514350" indent="-514350">
              <a:buAutoNum type="arabicPeriod"/>
            </a:pPr>
            <a:r>
              <a:rPr lang="en-US" dirty="0"/>
              <a:t>After the 20 minutes, we will reconvene the whole group and share what was discussed in the Breakout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Once we reunite as a whole group, I will share each groups slides when they share their insights on the review of the grant application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 to group slides: https://docs.google.com/presentation/d/1GZoYwt2ElyzuWkPinRqHt3XYya6eFu-iDI_Q9SdGmVY/edit?usp=sharing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1505743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group slides:</a:t>
            </a:r>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70567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Teresa Palomino, an Education Programs Consultant, for the Migrant Education Office and I am the lead for the Migrant Education Program grant application. Joining me today is Melissa Mallory, the lead for the State Service Delivery Plan.</a:t>
            </a:r>
          </a:p>
        </p:txBody>
      </p:sp>
      <p:sp>
        <p:nvSpPr>
          <p:cNvPr id="4" name="Slide Number Placeholder 3"/>
          <p:cNvSpPr>
            <a:spLocks noGrp="1"/>
          </p:cNvSpPr>
          <p:nvPr>
            <p:ph type="sldNum" sz="quarter" idx="10"/>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949240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all have rejoined the whole group, I’m going to share the slides created by each group and we’ll review the activity together.</a:t>
            </a:r>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1691662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missteps in application development when it comes to the SSDP include:</a:t>
            </a:r>
          </a:p>
          <a:p>
            <a:pPr marL="171450" indent="-171450">
              <a:lnSpc>
                <a:spcPct val="100000"/>
              </a:lnSpc>
              <a:spcBef>
                <a:spcPts val="0"/>
              </a:spcBef>
              <a:spcAft>
                <a:spcPts val="1800"/>
              </a:spcAft>
              <a:buFont typeface="Arial" panose="020B0604020202020204" pitchFamily="34" charset="0"/>
              <a:buChar char="•"/>
            </a:pPr>
            <a:r>
              <a:rPr lang="en-US" sz="1200" dirty="0"/>
              <a:t>Ensuring selected strategy/MPO requirements are included within the application narrative and tables (e.g., Key Skills, Staff Development, Migrant Students Served, Activity Time, etc.).</a:t>
            </a:r>
          </a:p>
          <a:p>
            <a:pPr marL="171450" indent="-171450">
              <a:lnSpc>
                <a:spcPct val="100000"/>
              </a:lnSpc>
              <a:spcBef>
                <a:spcPts val="0"/>
              </a:spcBef>
              <a:spcAft>
                <a:spcPts val="1800"/>
              </a:spcAft>
              <a:buFont typeface="Arial" panose="020B0604020202020204" pitchFamily="34" charset="0"/>
              <a:buChar char="•"/>
            </a:pPr>
            <a:r>
              <a:rPr lang="en-US" sz="1200" dirty="0"/>
              <a:t>Not calculating the percentage of SSDP Components (MPOs 3.0, 8.0, 13.0, and 13.1) included in instructional services.</a:t>
            </a:r>
          </a:p>
          <a:p>
            <a:pPr marL="0" indent="0">
              <a:lnSpc>
                <a:spcPct val="100000"/>
              </a:lnSpc>
              <a:spcBef>
                <a:spcPts val="0"/>
              </a:spcBef>
              <a:spcAft>
                <a:spcPts val="1800"/>
              </a:spcAft>
              <a:buFont typeface="Arial" panose="020B0604020202020204" pitchFamily="34" charset="0"/>
              <a:buNone/>
            </a:pPr>
            <a:endParaRPr lang="en-US" sz="1200" b="1" dirty="0"/>
          </a:p>
          <a:p>
            <a:pPr marL="0" indent="0">
              <a:lnSpc>
                <a:spcPct val="100000"/>
              </a:lnSpc>
              <a:spcBef>
                <a:spcPts val="0"/>
              </a:spcBef>
              <a:spcAft>
                <a:spcPts val="1800"/>
              </a:spcAft>
              <a:buFont typeface="Arial" panose="020B0604020202020204" pitchFamily="34" charset="0"/>
              <a:buNone/>
            </a:pPr>
            <a:r>
              <a:rPr lang="en-US" sz="1200" b="1" dirty="0"/>
              <a:t>Common errors specific to regional subgrantees include:</a:t>
            </a:r>
          </a:p>
          <a:p>
            <a:pPr marL="171450" indent="-171450">
              <a:lnSpc>
                <a:spcPct val="100000"/>
              </a:lnSpc>
              <a:spcBef>
                <a:spcPts val="0"/>
              </a:spcBef>
              <a:spcAft>
                <a:spcPts val="1800"/>
              </a:spcAft>
              <a:buFont typeface="Arial" panose="020B0604020202020204" pitchFamily="34" charset="0"/>
              <a:buChar char="•"/>
            </a:pPr>
            <a:r>
              <a:rPr lang="en-US" sz="1200" dirty="0"/>
              <a:t>Not reviewing district service agreements to ensure that the local MEP, as a whole, plans to meet the MPOs.</a:t>
            </a:r>
          </a:p>
          <a:p>
            <a:pPr marL="171450" indent="-171450">
              <a:lnSpc>
                <a:spcPct val="100000"/>
              </a:lnSpc>
              <a:spcBef>
                <a:spcPts val="0"/>
              </a:spcBef>
              <a:spcAft>
                <a:spcPts val="1800"/>
              </a:spcAft>
              <a:buFont typeface="Arial" panose="020B0604020202020204" pitchFamily="34" charset="0"/>
              <a:buChar char="•"/>
            </a:pPr>
            <a:r>
              <a:rPr lang="en-US" sz="1200" dirty="0"/>
              <a:t>Not tracking what strategies are being implemented at reimbursable districts.</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404280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I’d like to review some best practices for ensuring that services are properly aligned to the SSDP and that all necessary information is included.</a:t>
            </a:r>
          </a:p>
          <a:p>
            <a:endParaRPr lang="en-US" dirty="0"/>
          </a:p>
          <a:p>
            <a:pPr marL="171450" indent="-171450">
              <a:lnSpc>
                <a:spcPct val="100000"/>
              </a:lnSpc>
              <a:spcBef>
                <a:spcPts val="0"/>
              </a:spcBef>
              <a:spcAft>
                <a:spcPts val="2400"/>
              </a:spcAft>
              <a:buFont typeface="Arial" panose="020B0604020202020204" pitchFamily="34" charset="0"/>
              <a:buChar char="•"/>
            </a:pPr>
            <a:r>
              <a:rPr lang="en-US" dirty="0"/>
              <a:t>Ensure selected strategy/MPO requirements are met by identifying where the strategies are addressed in the application narrative for each service including a percentage of students served.</a:t>
            </a:r>
          </a:p>
          <a:p>
            <a:pPr marL="171450" indent="-171450">
              <a:buFont typeface="Arial" panose="020B0604020202020204" pitchFamily="34" charset="0"/>
              <a:buChar char="•"/>
            </a:pPr>
            <a:r>
              <a:rPr lang="en-US" dirty="0"/>
              <a:t>Use the Academic Risk Report to calculate the number of students who need to be served by the region/DFD and reimbursable districts (each district has its own number of students that should be reviewed).</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35550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2400"/>
              </a:spcAft>
              <a:buFont typeface="Arial" panose="020B0604020202020204" pitchFamily="34" charset="0"/>
              <a:buChar char="•"/>
            </a:pPr>
            <a:r>
              <a:rPr lang="en-US" dirty="0"/>
              <a:t>Track SSDP Components for instructional services and identify if the subgrantee as a whole has met the targets for MPOs 3.0, 8.0, 13.0, and 13.1.</a:t>
            </a:r>
          </a:p>
          <a:p>
            <a:pPr marL="171450" indent="-171450">
              <a:buFont typeface="Arial" panose="020B0604020202020204" pitchFamily="34" charset="0"/>
              <a:buChar char="•"/>
            </a:pPr>
            <a:r>
              <a:rPr lang="en-US" dirty="0"/>
              <a:t>Use a monitoring/tracking tool to ensure that the local MEP as a whole plans to meet the MPOs when reviewing the regional and reimbursable district applications.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1633954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take a quick poll to assess our knowledge of the SSDP Strategies and MPOs. Please choose the BEST answer.</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1. What elements are required for MPO 7.0?</a:t>
            </a:r>
          </a:p>
          <a:p>
            <a:pPr marL="0" indent="0">
              <a:buNone/>
            </a:pPr>
            <a:r>
              <a:rPr lang="en-US" dirty="0">
                <a:latin typeface="Arial" panose="020B0604020202020204" pitchFamily="34" charset="0"/>
                <a:cs typeface="Arial" panose="020B0604020202020204" pitchFamily="34" charset="0"/>
              </a:rPr>
              <a:t>     a.  A pre-K certificated teacher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b. Inclusion of students in ages P3-P5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c. A focus on primary and secondary language development</a:t>
            </a:r>
          </a:p>
          <a:p>
            <a:pPr marL="0" indent="0">
              <a:buNone/>
            </a:pPr>
            <a:r>
              <a:rPr lang="en-US" dirty="0">
                <a:latin typeface="Arial" panose="020B0604020202020204" pitchFamily="34" charset="0"/>
                <a:cs typeface="Arial" panose="020B0604020202020204" pitchFamily="34" charset="0"/>
              </a:rPr>
              <a:t>     d. 15 hours for the performance period</a:t>
            </a:r>
          </a:p>
          <a:p>
            <a:pPr marL="0" indent="0">
              <a:buNone/>
            </a:pPr>
            <a:r>
              <a:rPr lang="en-US" dirty="0">
                <a:latin typeface="Arial" panose="020B0604020202020204" pitchFamily="34" charset="0"/>
                <a:cs typeface="Arial" panose="020B0604020202020204" pitchFamily="34" charset="0"/>
              </a:rPr>
              <a:t>     e. Held at a time when parents are available</a:t>
            </a:r>
          </a:p>
          <a:p>
            <a:pPr marL="0" indent="0">
              <a:buNone/>
            </a:pPr>
            <a:r>
              <a:rPr lang="en-US" dirty="0">
                <a:latin typeface="Arial" panose="020B0604020202020204" pitchFamily="34" charset="0"/>
                <a:cs typeface="Arial" panose="020B0604020202020204" pitchFamily="34" charset="0"/>
              </a:rPr>
              <a:t>     f. Includes integrated ELD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g. A, B, C, D, E (Correct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h. All of the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2. Where</a:t>
            </a:r>
            <a:r>
              <a:rPr lang="en-US" baseline="0" dirty="0">
                <a:latin typeface="Arial" panose="020B0604020202020204" pitchFamily="34" charset="0"/>
                <a:cs typeface="Arial" panose="020B0604020202020204" pitchFamily="34" charset="0"/>
              </a:rPr>
              <a:t> can I find the SSDP requirements for personnel, duration of service, or grade levels?</a:t>
            </a:r>
            <a:endParaRPr lang="en-US" dirty="0">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The SSDP MPOs identify this information (correct answer)</a:t>
            </a: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In the grant application</a:t>
            </a: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The SSDP Strategies identify this information</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4. If I select SSDP Strategies in the application, I MUST address them in the grant application narrative.</a:t>
            </a:r>
          </a:p>
          <a:p>
            <a:pPr marL="0" indent="0">
              <a:buNone/>
            </a:pPr>
            <a:r>
              <a:rPr lang="en-US" sz="1200" kern="1200" dirty="0">
                <a:solidFill>
                  <a:schemeClr val="tx1"/>
                </a:solidFill>
                <a:effectLst/>
                <a:latin typeface="+mn-lt"/>
                <a:ea typeface="+mn-ea"/>
                <a:cs typeface="+mn-cs"/>
              </a:rPr>
              <a:t>     a. True (correct answer)</a:t>
            </a:r>
          </a:p>
          <a:p>
            <a:pPr marL="0" indent="0">
              <a:buNone/>
            </a:pPr>
            <a:r>
              <a:rPr lang="en-US" sz="1200" kern="1200" dirty="0">
                <a:solidFill>
                  <a:schemeClr val="tx1"/>
                </a:solidFill>
                <a:effectLst/>
                <a:latin typeface="+mn-lt"/>
                <a:ea typeface="+mn-ea"/>
                <a:cs typeface="+mn-cs"/>
              </a:rPr>
              <a:t>     b. False</a:t>
            </a:r>
          </a:p>
          <a:p>
            <a:pPr marL="0" indent="0">
              <a:buNone/>
            </a:pPr>
            <a:r>
              <a:rPr lang="en-US" sz="1200" kern="1200" dirty="0">
                <a:solidFill>
                  <a:schemeClr val="tx1"/>
                </a:solidFill>
                <a:effectLst/>
                <a:latin typeface="+mn-lt"/>
                <a:ea typeface="+mn-ea"/>
                <a:cs typeface="+mn-cs"/>
              </a:rPr>
              <a:t>     c. I don’t know</a:t>
            </a:r>
          </a:p>
          <a:p>
            <a:pPr marL="0" indent="0">
              <a:buNone/>
            </a:pPr>
            <a:endParaRPr lang="en-US" sz="1200" kern="1200" dirty="0">
              <a:solidFill>
                <a:schemeClr val="tx1"/>
              </a:solidFill>
              <a:effectLst/>
              <a:latin typeface="+mn-lt"/>
              <a:ea typeface="+mn-ea"/>
              <a:cs typeface="+mn-cs"/>
            </a:endParaRPr>
          </a:p>
          <a:p>
            <a:pPr marL="228600" indent="-228600">
              <a:buAutoNum type="arabicPeriod" startAt="5"/>
            </a:pPr>
            <a:r>
              <a:rPr lang="en-US" sz="1200" kern="1200" dirty="0">
                <a:solidFill>
                  <a:schemeClr val="tx1"/>
                </a:solidFill>
                <a:effectLst/>
                <a:latin typeface="+mn-lt"/>
                <a:ea typeface="+mn-ea"/>
                <a:cs typeface="+mn-cs"/>
              </a:rPr>
              <a:t>If I select SSDP Strategy 13.1, which statements are true?</a:t>
            </a:r>
          </a:p>
          <a:p>
            <a:pPr marL="0" indent="0">
              <a:buNone/>
            </a:pPr>
            <a:r>
              <a:rPr lang="en-US" sz="1200" kern="1200" dirty="0">
                <a:solidFill>
                  <a:schemeClr val="tx1"/>
                </a:solidFill>
                <a:effectLst/>
                <a:latin typeface="+mn-lt"/>
                <a:ea typeface="+mn-ea"/>
                <a:cs typeface="+mn-cs"/>
              </a:rPr>
              <a:t>     a. I must identity what students will learn from the self-pride lesson in the Key Skills field.</a:t>
            </a:r>
          </a:p>
          <a:p>
            <a:pPr marL="0" indent="0">
              <a:buNone/>
            </a:pPr>
            <a:r>
              <a:rPr lang="en-US" sz="1200" kern="1200" dirty="0">
                <a:solidFill>
                  <a:schemeClr val="tx1"/>
                </a:solidFill>
                <a:effectLst/>
                <a:latin typeface="+mn-lt"/>
                <a:ea typeface="+mn-ea"/>
                <a:cs typeface="+mn-cs"/>
              </a:rPr>
              <a:t>     b. I must select Strategy 13.1 in the SSDP Strategies tab in the grant application.</a:t>
            </a:r>
          </a:p>
          <a:p>
            <a:pPr marL="0" indent="0">
              <a:buNone/>
            </a:pPr>
            <a:r>
              <a:rPr lang="en-US" sz="1200" kern="1200" dirty="0">
                <a:solidFill>
                  <a:schemeClr val="tx1"/>
                </a:solidFill>
                <a:effectLst/>
                <a:latin typeface="+mn-lt"/>
                <a:ea typeface="+mn-ea"/>
                <a:cs typeface="+mn-cs"/>
              </a:rPr>
              <a:t>     c. Self-pride may be implicitly taught through activities like Speech and Debate where students can naturally build self-confidence.</a:t>
            </a:r>
          </a:p>
          <a:p>
            <a:pPr marL="0" indent="0">
              <a:buNone/>
            </a:pPr>
            <a:r>
              <a:rPr lang="en-US" sz="1200" kern="1200" dirty="0">
                <a:solidFill>
                  <a:schemeClr val="tx1"/>
                </a:solidFill>
                <a:effectLst/>
                <a:latin typeface="+mn-lt"/>
                <a:ea typeface="+mn-ea"/>
                <a:cs typeface="+mn-cs"/>
              </a:rPr>
              <a:t>     d. Self-pride must be taught through direct instruction of a lesson to build self-pride.</a:t>
            </a:r>
          </a:p>
          <a:p>
            <a:pPr marL="0" indent="0">
              <a:buNone/>
            </a:pPr>
            <a:r>
              <a:rPr lang="en-US" sz="1200" kern="1200" dirty="0">
                <a:solidFill>
                  <a:schemeClr val="tx1"/>
                </a:solidFill>
                <a:effectLst/>
                <a:latin typeface="+mn-lt"/>
                <a:ea typeface="+mn-ea"/>
                <a:cs typeface="+mn-cs"/>
              </a:rPr>
              <a:t>     e. a, b, and c</a:t>
            </a:r>
          </a:p>
          <a:p>
            <a:pPr marL="0" indent="0">
              <a:buNone/>
            </a:pPr>
            <a:r>
              <a:rPr lang="en-US" sz="1200" kern="1200" dirty="0">
                <a:solidFill>
                  <a:schemeClr val="tx1"/>
                </a:solidFill>
                <a:effectLst/>
                <a:latin typeface="+mn-lt"/>
                <a:ea typeface="+mn-ea"/>
                <a:cs typeface="+mn-cs"/>
              </a:rPr>
              <a:t>     f. a, b,  and d (correct answer)</a:t>
            </a:r>
            <a:endParaRPr lang="en-US" dirty="0">
              <a:latin typeface="Arial" panose="020B0604020202020204" pitchFamily="34" charset="0"/>
              <a:cs typeface="Arial" panose="020B0604020202020204" pitchFamily="34" charset="0"/>
            </a:endParaRP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Thank you for your participation. Teresa will share some additional information before we conclude today’s webinar.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4200456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40">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Teresa</a:t>
            </a:r>
          </a:p>
          <a:p>
            <a:pPr defTabSz="907640">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Thank you Melissa for all the great information you have provided to us today. </a:t>
            </a:r>
          </a:p>
          <a:p>
            <a:pPr defTabSz="907640">
              <a:defRPr/>
            </a:pP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pPr defTabSz="907640">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If you need to access</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this presentation and recording, please use the link provided on this slide to access the LACOE resources website. This presentation and recording will be posted within the next few weeks. </a:t>
            </a:r>
          </a:p>
          <a:p>
            <a:pPr defTabSz="907640">
              <a:defRPr/>
            </a:pPr>
            <a:endParaRPr lang="en-US" b="0" baseline="0" dirty="0">
              <a:latin typeface="Arial" panose="020B0604020202020204" pitchFamily="34" charset="0"/>
              <a:ea typeface="ＭＳ Ｐゴシック" panose="020B0600070205080204" pitchFamily="34" charset="-128"/>
              <a:cs typeface="Arial" panose="020B0604020202020204" pitchFamily="34" charset="0"/>
            </a:endParaRPr>
          </a:p>
          <a:p>
            <a:pPr defTabSz="907640">
              <a:defRPr/>
            </a:pP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You can also access the presentations on how to use the online application system. These presentations have been posted to the site. </a:t>
            </a: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35</a:t>
            </a:fld>
            <a:endParaRPr lang="en-US" dirty="0"/>
          </a:p>
        </p:txBody>
      </p:sp>
    </p:spTree>
    <p:extLst>
      <p:ext uri="{BB962C8B-B14F-4D97-AF65-F5344CB8AC3E}">
        <p14:creationId xmlns:p14="http://schemas.microsoft.com/office/powerpoint/2010/main" val="3329427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Teresa</a:t>
            </a:r>
          </a:p>
          <a:p>
            <a:endParaRPr lang="en-US" b="1" dirty="0"/>
          </a:p>
          <a:p>
            <a:r>
              <a:rPr lang="en-US" b="0" dirty="0"/>
              <a:t>Thank you for joining us today. If you have specific questions about the grant application, please contact me by phone or email. For question about the SSDP, you can contact your CDE consultant or Melissa Mallory. Have a wonderful rest of your day!</a:t>
            </a:r>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181337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Teresa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audience for this presentation includes Directors, Coordinators/Program Managers, and Other Migrant Education Program, or MEP, staff who develop services in the grant application.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13661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Teresa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During the webinar today we will review webinar objectives, resources necessary to complete the grant application, review a sample service and discuss the SSDP requirements based on the selected SSDP Strategies as well as practice reviewing a service and identifying common missteps and best practices.</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06891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Teresa</a:t>
            </a:r>
          </a:p>
          <a:p>
            <a:r>
              <a:rPr lang="en-US" dirty="0">
                <a:latin typeface="Arial" panose="020B0604020202020204" pitchFamily="34" charset="0"/>
                <a:cs typeface="Arial" panose="020B0604020202020204" pitchFamily="34" charset="0"/>
              </a:rPr>
              <a:t>For our webinar today:</a:t>
            </a:r>
          </a:p>
          <a:p>
            <a:pPr>
              <a:lnSpc>
                <a:spcPct val="100000"/>
              </a:lnSpc>
              <a:spcBef>
                <a:spcPts val="0"/>
              </a:spcBef>
              <a:spcAft>
                <a:spcPts val="3000"/>
              </a:spcAft>
            </a:pPr>
            <a:r>
              <a:rPr lang="en-US" dirty="0">
                <a:latin typeface="Arial" panose="020B0604020202020204" pitchFamily="34" charset="0"/>
                <a:cs typeface="Arial" panose="020B0604020202020204" pitchFamily="34" charset="0"/>
              </a:rPr>
              <a:t>Participants will review how to develop services in the grant application that align to the State Service Delivery Plan (SSDP).</a:t>
            </a:r>
          </a:p>
          <a:p>
            <a:pPr>
              <a:lnSpc>
                <a:spcPct val="100000"/>
              </a:lnSpc>
              <a:spcBef>
                <a:spcPts val="0"/>
              </a:spcBef>
              <a:spcAft>
                <a:spcPts val="1200"/>
              </a:spcAft>
            </a:pPr>
            <a:endParaRPr lang="en-US" dirty="0">
              <a:latin typeface="Arial" panose="020B0604020202020204" pitchFamily="34" charset="0"/>
              <a:cs typeface="Arial" panose="020B0604020202020204" pitchFamily="34" charset="0"/>
            </a:endParaRPr>
          </a:p>
          <a:p>
            <a:pPr>
              <a:lnSpc>
                <a:spcPct val="100000"/>
              </a:lnSpc>
              <a:spcBef>
                <a:spcPts val="0"/>
              </a:spcBef>
              <a:spcAft>
                <a:spcPts val="1200"/>
              </a:spcAft>
            </a:pPr>
            <a:r>
              <a:rPr lang="en-US" dirty="0">
                <a:latin typeface="Arial" panose="020B0604020202020204" pitchFamily="34" charset="0"/>
                <a:cs typeface="Arial" panose="020B0604020202020204" pitchFamily="34" charset="0"/>
              </a:rPr>
              <a:t>Participants will identify what needs to be included in services that map to specific measurable program objectives (MPOs).</a:t>
            </a:r>
          </a:p>
          <a:p>
            <a:pPr>
              <a:lnSpc>
                <a:spcPct val="100000"/>
              </a:lnSpc>
              <a:spcBef>
                <a:spcPts val="0"/>
              </a:spcBef>
              <a:spcAft>
                <a:spcPts val="1200"/>
              </a:spcAft>
            </a:pPr>
            <a:endParaRPr lang="en-US" dirty="0">
              <a:latin typeface="Arial" panose="020B0604020202020204" pitchFamily="34" charset="0"/>
              <a:cs typeface="Arial" panose="020B0604020202020204" pitchFamily="34" charset="0"/>
            </a:endParaRPr>
          </a:p>
          <a:p>
            <a:pPr>
              <a:lnSpc>
                <a:spcPct val="100000"/>
              </a:lnSpc>
              <a:spcBef>
                <a:spcPts val="0"/>
              </a:spcBef>
              <a:spcAft>
                <a:spcPts val="1200"/>
              </a:spcAft>
            </a:pPr>
            <a:r>
              <a:rPr lang="en-US" dirty="0">
                <a:latin typeface="Arial" panose="020B0604020202020204" pitchFamily="34" charset="0"/>
                <a:cs typeface="Arial" panose="020B0604020202020204" pitchFamily="34" charset="0"/>
              </a:rPr>
              <a:t>During the webinar today we will review resources necessary to complete the grant application, review a sample service and discuss the SSDP requirements based on the selected SSDP Strategies as well as practice reviewing a service and identifying common missteps and best practices.</a:t>
            </a:r>
          </a:p>
          <a:p>
            <a:pPr>
              <a:lnSpc>
                <a:spcPct val="100000"/>
              </a:lnSpc>
              <a:spcBef>
                <a:spcPts val="0"/>
              </a:spcBef>
              <a:spcAft>
                <a:spcPts val="1200"/>
              </a:spcAft>
            </a:pPr>
            <a:endParaRPr lang="en-US" dirty="0">
              <a:latin typeface="Arial" panose="020B0604020202020204" pitchFamily="34" charset="0"/>
              <a:cs typeface="Arial" panose="020B0604020202020204" pitchFamily="34" charset="0"/>
            </a:endParaRPr>
          </a:p>
          <a:p>
            <a:pPr>
              <a:lnSpc>
                <a:spcPct val="100000"/>
              </a:lnSpc>
              <a:spcBef>
                <a:spcPts val="0"/>
              </a:spcBef>
              <a:spcAft>
                <a:spcPts val="1200"/>
              </a:spcAft>
            </a:pPr>
            <a:r>
              <a:rPr lang="en-US" dirty="0">
                <a:latin typeface="Arial" panose="020B0604020202020204" pitchFamily="34" charset="0"/>
                <a:cs typeface="Arial" panose="020B0604020202020204" pitchFamily="34" charset="0"/>
              </a:rPr>
              <a:t>Now I will turn it over to my colleague, Melissa Mallory, who will continue with the presentation.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95572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take a quick poll to assess our knowledge of the SSDP Strategies and MPOs. Please choose the BEST answer.</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1. What elements are required for MPO 7.0?</a:t>
            </a:r>
          </a:p>
          <a:p>
            <a:pPr marL="0" indent="0">
              <a:buNone/>
            </a:pPr>
            <a:r>
              <a:rPr lang="en-US" dirty="0">
                <a:latin typeface="Arial" panose="020B0604020202020204" pitchFamily="34" charset="0"/>
                <a:cs typeface="Arial" panose="020B0604020202020204" pitchFamily="34" charset="0"/>
              </a:rPr>
              <a:t>     a.  A pre-K certificated teacher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b. Inclusion of students in ages P3-P5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c. A focus on primary and secondary language development</a:t>
            </a:r>
          </a:p>
          <a:p>
            <a:pPr marL="0" indent="0">
              <a:buNone/>
            </a:pPr>
            <a:r>
              <a:rPr lang="en-US" dirty="0">
                <a:latin typeface="Arial" panose="020B0604020202020204" pitchFamily="34" charset="0"/>
                <a:cs typeface="Arial" panose="020B0604020202020204" pitchFamily="34" charset="0"/>
              </a:rPr>
              <a:t>     d. 15 hours for the performance period</a:t>
            </a:r>
          </a:p>
          <a:p>
            <a:pPr marL="0" indent="0">
              <a:buNone/>
            </a:pPr>
            <a:r>
              <a:rPr lang="en-US" dirty="0">
                <a:latin typeface="Arial" panose="020B0604020202020204" pitchFamily="34" charset="0"/>
                <a:cs typeface="Arial" panose="020B0604020202020204" pitchFamily="34" charset="0"/>
              </a:rPr>
              <a:t>     e. Held at a time when parents are available</a:t>
            </a:r>
          </a:p>
          <a:p>
            <a:pPr marL="0" indent="0">
              <a:buNone/>
            </a:pPr>
            <a:r>
              <a:rPr lang="en-US" dirty="0">
                <a:latin typeface="Arial" panose="020B0604020202020204" pitchFamily="34" charset="0"/>
                <a:cs typeface="Arial" panose="020B0604020202020204" pitchFamily="34" charset="0"/>
              </a:rPr>
              <a:t>     f. Includes integrated ELD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f. All of the above (Correct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2. Where</a:t>
            </a:r>
            <a:r>
              <a:rPr lang="en-US" baseline="0" dirty="0">
                <a:latin typeface="Arial" panose="020B0604020202020204" pitchFamily="34" charset="0"/>
                <a:cs typeface="Arial" panose="020B0604020202020204" pitchFamily="34" charset="0"/>
              </a:rPr>
              <a:t> can I find the SSDP requirements for personnel, duration of service, or grade levels?</a:t>
            </a:r>
            <a:endParaRPr lang="en-US" dirty="0">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The SSDP MPOs identify this information (correct answer)</a:t>
            </a: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In the grant application</a:t>
            </a: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The SSDP Strategies identify this information</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4. If I select SSDP Strategies in the application, I MUST address them in the grant application narrative.</a:t>
            </a:r>
          </a:p>
          <a:p>
            <a:pPr marL="0" indent="0">
              <a:buNone/>
            </a:pPr>
            <a:r>
              <a:rPr lang="en-US" sz="1200" kern="1200" dirty="0">
                <a:solidFill>
                  <a:schemeClr val="tx1"/>
                </a:solidFill>
                <a:effectLst/>
                <a:latin typeface="+mn-lt"/>
                <a:ea typeface="+mn-ea"/>
                <a:cs typeface="+mn-cs"/>
              </a:rPr>
              <a:t>     a. True (correct answer)</a:t>
            </a:r>
          </a:p>
          <a:p>
            <a:pPr marL="0" indent="0">
              <a:buNone/>
            </a:pPr>
            <a:r>
              <a:rPr lang="en-US" sz="1200" kern="1200" dirty="0">
                <a:solidFill>
                  <a:schemeClr val="tx1"/>
                </a:solidFill>
                <a:effectLst/>
                <a:latin typeface="+mn-lt"/>
                <a:ea typeface="+mn-ea"/>
                <a:cs typeface="+mn-cs"/>
              </a:rPr>
              <a:t>     b. False</a:t>
            </a:r>
          </a:p>
          <a:p>
            <a:pPr marL="0" indent="0">
              <a:buNone/>
            </a:pPr>
            <a:r>
              <a:rPr lang="en-US" sz="1200" kern="1200" dirty="0">
                <a:solidFill>
                  <a:schemeClr val="tx1"/>
                </a:solidFill>
                <a:effectLst/>
                <a:latin typeface="+mn-lt"/>
                <a:ea typeface="+mn-ea"/>
                <a:cs typeface="+mn-cs"/>
              </a:rPr>
              <a:t>     c. I don’t know</a:t>
            </a:r>
          </a:p>
          <a:p>
            <a:pPr marL="0" indent="0">
              <a:buNone/>
            </a:pPr>
            <a:endParaRPr lang="en-US" sz="1200" kern="1200" dirty="0">
              <a:solidFill>
                <a:schemeClr val="tx1"/>
              </a:solidFill>
              <a:effectLst/>
              <a:latin typeface="+mn-lt"/>
              <a:ea typeface="+mn-ea"/>
              <a:cs typeface="+mn-cs"/>
            </a:endParaRPr>
          </a:p>
          <a:p>
            <a:pPr marL="228600" indent="-228600">
              <a:buAutoNum type="arabicPeriod" startAt="5"/>
            </a:pPr>
            <a:r>
              <a:rPr lang="en-US" sz="1200" kern="1200" dirty="0">
                <a:solidFill>
                  <a:schemeClr val="tx1"/>
                </a:solidFill>
                <a:effectLst/>
                <a:latin typeface="+mn-lt"/>
                <a:ea typeface="+mn-ea"/>
                <a:cs typeface="+mn-cs"/>
              </a:rPr>
              <a:t>If I select SSDP Strategy 13.1, which statements are true?</a:t>
            </a:r>
          </a:p>
          <a:p>
            <a:pPr marL="0" indent="0">
              <a:buNone/>
            </a:pPr>
            <a:r>
              <a:rPr lang="en-US" sz="1200" kern="1200" dirty="0">
                <a:solidFill>
                  <a:schemeClr val="tx1"/>
                </a:solidFill>
                <a:effectLst/>
                <a:latin typeface="+mn-lt"/>
                <a:ea typeface="+mn-ea"/>
                <a:cs typeface="+mn-cs"/>
              </a:rPr>
              <a:t>     a. I must identity what students will learn from the self-pride lesson in the Key Skills field.</a:t>
            </a:r>
          </a:p>
          <a:p>
            <a:pPr marL="0" indent="0">
              <a:buNone/>
            </a:pPr>
            <a:r>
              <a:rPr lang="en-US" sz="1200" kern="1200" dirty="0">
                <a:solidFill>
                  <a:schemeClr val="tx1"/>
                </a:solidFill>
                <a:effectLst/>
                <a:latin typeface="+mn-lt"/>
                <a:ea typeface="+mn-ea"/>
                <a:cs typeface="+mn-cs"/>
              </a:rPr>
              <a:t>     b. I must select Strategy 13.1 in the SSDP Strategies tab in the grant application.</a:t>
            </a:r>
          </a:p>
          <a:p>
            <a:pPr marL="0" indent="0">
              <a:buNone/>
            </a:pPr>
            <a:r>
              <a:rPr lang="en-US" sz="1200" kern="1200" dirty="0">
                <a:solidFill>
                  <a:schemeClr val="tx1"/>
                </a:solidFill>
                <a:effectLst/>
                <a:latin typeface="+mn-lt"/>
                <a:ea typeface="+mn-ea"/>
                <a:cs typeface="+mn-cs"/>
              </a:rPr>
              <a:t>     c. Self-pride may be implicitly taught through activities like Speech and Debate where students can naturally build self-confidence.</a:t>
            </a:r>
          </a:p>
          <a:p>
            <a:pPr marL="0" indent="0">
              <a:buNone/>
            </a:pPr>
            <a:r>
              <a:rPr lang="en-US" sz="1200" kern="1200" dirty="0">
                <a:solidFill>
                  <a:schemeClr val="tx1"/>
                </a:solidFill>
                <a:effectLst/>
                <a:latin typeface="+mn-lt"/>
                <a:ea typeface="+mn-ea"/>
                <a:cs typeface="+mn-cs"/>
              </a:rPr>
              <a:t>     d. Self-pride must be taught through direct instruction of a lesson to build self-pride.</a:t>
            </a:r>
          </a:p>
          <a:p>
            <a:pPr marL="0" indent="0">
              <a:buNone/>
            </a:pPr>
            <a:r>
              <a:rPr lang="en-US" sz="1200" kern="1200" dirty="0">
                <a:solidFill>
                  <a:schemeClr val="tx1"/>
                </a:solidFill>
                <a:effectLst/>
                <a:latin typeface="+mn-lt"/>
                <a:ea typeface="+mn-ea"/>
                <a:cs typeface="+mn-cs"/>
              </a:rPr>
              <a:t>     e. a, b, and c</a:t>
            </a:r>
          </a:p>
          <a:p>
            <a:pPr marL="0" indent="0">
              <a:buNone/>
            </a:pPr>
            <a:r>
              <a:rPr lang="en-US" sz="1200" kern="1200" dirty="0">
                <a:solidFill>
                  <a:schemeClr val="tx1"/>
                </a:solidFill>
                <a:effectLst/>
                <a:latin typeface="+mn-lt"/>
                <a:ea typeface="+mn-ea"/>
                <a:cs typeface="+mn-cs"/>
              </a:rPr>
              <a:t>     f. a, b,  and d (correct answer)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188129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develop your grant application you’ll need a few resources. Section III of the SSDP identifies the SSDP Strategies and the MPOs that will guide service development. Now that the Academic Risk Report also includes the English Learner indicator, you should use MPO Reports 1.0 and 2.0 to identify the number of students who are not proficient in ELA and math. The MPO Reports focus specifically on those students who are not proficient on the CAASPP. Additionally, because early intervention is necessary, the MPO Reports also include children in grades K-2 who are identified as not proficient on the English Language Proficiency Assessment for California, or ELPAC.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MPO Tracking Tool provides a way to track where SSDP Strategies are being implemented to ensure that all strategies are implemented and all individual MPO requirements are met. This includes aggregating the number of students who are below proficiency planned to be served by the region and reimbursable districts. Finally, the </a:t>
            </a:r>
            <a:r>
              <a:rPr lang="en-US" dirty="0" err="1">
                <a:latin typeface="Arial" panose="020B0604020202020204" pitchFamily="34" charset="0"/>
                <a:cs typeface="Arial" panose="020B0604020202020204" pitchFamily="34" charset="0"/>
              </a:rPr>
              <a:t>Subgranting</a:t>
            </a:r>
            <a:r>
              <a:rPr lang="en-US" dirty="0">
                <a:latin typeface="Arial" panose="020B0604020202020204" pitchFamily="34" charset="0"/>
                <a:cs typeface="Arial" panose="020B0604020202020204" pitchFamily="34" charset="0"/>
              </a:rPr>
              <a:t> Report identifies the number of migratory students in each district. If a district has 200+ students, they should have a district service agreement (DSA). </a:t>
            </a: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137074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When using the MPO reports to plan to serve children in school readiness, you’ll identify the number of pre-k children in the denominator and then multiply that number by .4 to identify your target number of students to serve. Regional staff should note that when staff review DSA and MOU applications, it would be good to run the MPO report to verify that the region and its reimbursable districts are collectively serving a sufficient number of students.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1790540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234" y="155576"/>
            <a:ext cx="195156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4"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5" name="Slide Number Placeholder 3"/>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751F8256-9C6F-41C9-8458-3E5F6F1525E2}" type="slidenum">
              <a:rPr lang="en-US"/>
              <a:pPr>
                <a:defRPr/>
              </a:pPr>
              <a:t>‹#›</a:t>
            </a:fld>
            <a:endParaRPr lang="en-US" dirty="0"/>
          </a:p>
        </p:txBody>
      </p:sp>
    </p:spTree>
    <p:extLst>
      <p:ext uri="{BB962C8B-B14F-4D97-AF65-F5344CB8AC3E}">
        <p14:creationId xmlns:p14="http://schemas.microsoft.com/office/powerpoint/2010/main" val="1817552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86" r:id="rId5"/>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sp/me/mt/statesrvcdelivrypln.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rive.google.com/drive/folders/1XbK2v4eNbv4Wg2O4tLZe5AjZkiGacrKx?usp=shari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drive/folders/1whPv3BPGVD7EiPJ5IrSyErv0b2OyH_tW?usp=shar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jualbelimarmut.blogspot.com/2020/12/meeting-clipart-meeting-stock.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lacoe.edu/Technology/MEP-Online-Systems"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hyperlink" Target="mailto:tpalomino@cde.ca.gov"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mailto:mmallory@cde.c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FF65-BA09-4891-B349-79F03EC85D11}"/>
              </a:ext>
            </a:extLst>
          </p:cNvPr>
          <p:cNvSpPr>
            <a:spLocks noGrp="1"/>
          </p:cNvSpPr>
          <p:nvPr>
            <p:ph type="ctrTitle"/>
          </p:nvPr>
        </p:nvSpPr>
        <p:spPr>
          <a:xfrm>
            <a:off x="2867816" y="3429000"/>
            <a:ext cx="9153525" cy="1309471"/>
          </a:xfrm>
        </p:spPr>
        <p:txBody>
          <a:bodyPr>
            <a:normAutofit/>
          </a:bodyPr>
          <a:lstStyle/>
          <a:p>
            <a:pPr algn="l"/>
            <a:r>
              <a:rPr lang="es-MX" sz="2400" dirty="0"/>
              <a:t>As </a:t>
            </a:r>
            <a:r>
              <a:rPr lang="es-MX" sz="2400" dirty="0" err="1"/>
              <a:t>you</a:t>
            </a:r>
            <a:r>
              <a:rPr lang="es-MX" sz="2400" dirty="0"/>
              <a:t> </a:t>
            </a:r>
            <a:r>
              <a:rPr lang="es-MX" sz="2400" dirty="0" err="1"/>
              <a:t>join</a:t>
            </a:r>
            <a:r>
              <a:rPr lang="es-MX" sz="2400" dirty="0"/>
              <a:t> </a:t>
            </a:r>
            <a:r>
              <a:rPr lang="es-MX" sz="2400" dirty="0" err="1"/>
              <a:t>us</a:t>
            </a:r>
            <a:r>
              <a:rPr lang="es-MX" sz="2400" dirty="0"/>
              <a:t>, </a:t>
            </a:r>
            <a:r>
              <a:rPr lang="es-MX" sz="2400" dirty="0" err="1"/>
              <a:t>please</a:t>
            </a:r>
            <a:r>
              <a:rPr lang="es-MX" sz="2400" dirty="0"/>
              <a:t> </a:t>
            </a:r>
            <a:r>
              <a:rPr lang="es-MX" sz="2400" dirty="0" err="1"/>
              <a:t>type</a:t>
            </a:r>
            <a:r>
              <a:rPr lang="es-MX" sz="2400" dirty="0"/>
              <a:t> </a:t>
            </a:r>
            <a:r>
              <a:rPr lang="es-MX" sz="2400" dirty="0" err="1"/>
              <a:t>into</a:t>
            </a:r>
            <a:r>
              <a:rPr lang="es-MX" sz="2400" dirty="0"/>
              <a:t> </a:t>
            </a:r>
            <a:r>
              <a:rPr lang="es-MX" sz="2400" dirty="0" err="1"/>
              <a:t>the</a:t>
            </a:r>
            <a:r>
              <a:rPr lang="es-MX" sz="2400" dirty="0"/>
              <a:t> Chat a </a:t>
            </a:r>
            <a:r>
              <a:rPr lang="es-MX" sz="2400" dirty="0" err="1"/>
              <a:t>movie</a:t>
            </a:r>
            <a:r>
              <a:rPr lang="es-MX" sz="2400" dirty="0"/>
              <a:t> </a:t>
            </a:r>
            <a:r>
              <a:rPr lang="es-MX" sz="2400" dirty="0" err="1"/>
              <a:t>or</a:t>
            </a:r>
            <a:r>
              <a:rPr lang="es-MX" sz="2400" dirty="0"/>
              <a:t> show </a:t>
            </a:r>
            <a:r>
              <a:rPr lang="es-MX" sz="2400" dirty="0" err="1"/>
              <a:t>you’re</a:t>
            </a:r>
            <a:r>
              <a:rPr lang="es-MX" sz="2400" dirty="0"/>
              <a:t> </a:t>
            </a:r>
            <a:r>
              <a:rPr lang="es-MX" sz="2400" dirty="0" err="1"/>
              <a:t>currenly</a:t>
            </a:r>
            <a:r>
              <a:rPr lang="es-MX" sz="2400" dirty="0"/>
              <a:t> </a:t>
            </a:r>
            <a:r>
              <a:rPr lang="es-MX" sz="2400" dirty="0" err="1"/>
              <a:t>watching</a:t>
            </a:r>
            <a:r>
              <a:rPr lang="es-MX" sz="2400" dirty="0"/>
              <a:t> </a:t>
            </a:r>
            <a:r>
              <a:rPr lang="es-MX" sz="2400" dirty="0" err="1"/>
              <a:t>or</a:t>
            </a:r>
            <a:r>
              <a:rPr lang="es-MX" sz="2400" dirty="0"/>
              <a:t> </a:t>
            </a:r>
            <a:r>
              <a:rPr lang="es-MX" sz="2400" dirty="0" err="1"/>
              <a:t>recently</a:t>
            </a:r>
            <a:r>
              <a:rPr lang="es-MX" sz="2400" dirty="0"/>
              <a:t> </a:t>
            </a:r>
            <a:r>
              <a:rPr lang="es-MX" sz="2400" dirty="0" err="1"/>
              <a:t>watched</a:t>
            </a:r>
            <a:r>
              <a:rPr lang="es-MX" sz="2400" dirty="0"/>
              <a:t> </a:t>
            </a:r>
            <a:r>
              <a:rPr lang="es-MX" sz="2400" dirty="0" err="1"/>
              <a:t>that</a:t>
            </a:r>
            <a:r>
              <a:rPr lang="es-MX" sz="2400" dirty="0"/>
              <a:t> </a:t>
            </a:r>
            <a:r>
              <a:rPr lang="es-MX" sz="2400" dirty="0" err="1"/>
              <a:t>you’d</a:t>
            </a:r>
            <a:r>
              <a:rPr lang="es-MX" sz="2400" dirty="0"/>
              <a:t> </a:t>
            </a:r>
            <a:r>
              <a:rPr lang="es-MX" sz="2400" dirty="0" err="1"/>
              <a:t>recommend</a:t>
            </a:r>
            <a:r>
              <a:rPr lang="es-MX" sz="2400" dirty="0"/>
              <a:t>.</a:t>
            </a:r>
          </a:p>
        </p:txBody>
      </p:sp>
      <p:pic>
        <p:nvPicPr>
          <p:cNvPr id="3" name="Picture 2" descr="Welcome sign">
            <a:extLst>
              <a:ext uri="{FF2B5EF4-FFF2-40B4-BE49-F238E27FC236}">
                <a16:creationId xmlns:a16="http://schemas.microsoft.com/office/drawing/2014/main" id="{96ED968D-EFB1-43D9-B0C0-F8301ED8E2F5}"/>
              </a:ext>
            </a:extLst>
          </p:cNvPr>
          <p:cNvPicPr>
            <a:picLocks noChangeAspect="1"/>
          </p:cNvPicPr>
          <p:nvPr/>
        </p:nvPicPr>
        <p:blipFill>
          <a:blip r:embed="rId3"/>
          <a:stretch>
            <a:fillRect/>
          </a:stretch>
        </p:blipFill>
        <p:spPr>
          <a:xfrm>
            <a:off x="1219200" y="140385"/>
            <a:ext cx="10496550" cy="2943225"/>
          </a:xfrm>
          <a:prstGeom prst="rect">
            <a:avLst/>
          </a:prstGeom>
        </p:spPr>
      </p:pic>
    </p:spTree>
    <p:extLst>
      <p:ext uri="{BB962C8B-B14F-4D97-AF65-F5344CB8AC3E}">
        <p14:creationId xmlns:p14="http://schemas.microsoft.com/office/powerpoint/2010/main" val="3296271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FAED-E47D-4254-ADD3-38632AA4BBC8}"/>
              </a:ext>
            </a:extLst>
          </p:cNvPr>
          <p:cNvSpPr>
            <a:spLocks noGrp="1"/>
          </p:cNvSpPr>
          <p:nvPr>
            <p:ph type="title"/>
          </p:nvPr>
        </p:nvSpPr>
        <p:spPr>
          <a:xfrm>
            <a:off x="152399" y="96982"/>
            <a:ext cx="11887200" cy="1184563"/>
          </a:xfrm>
        </p:spPr>
        <p:txBody>
          <a:bodyPr/>
          <a:lstStyle/>
          <a:p>
            <a:r>
              <a:rPr lang="en-US" dirty="0"/>
              <a:t>Measurable Program Objectives Tracking Tool</a:t>
            </a:r>
          </a:p>
        </p:txBody>
      </p:sp>
      <p:pic>
        <p:nvPicPr>
          <p:cNvPr id="6" name="Content Placeholder 5" descr="Screenshot of MPO Tracking Tool">
            <a:extLst>
              <a:ext uri="{FF2B5EF4-FFF2-40B4-BE49-F238E27FC236}">
                <a16:creationId xmlns:a16="http://schemas.microsoft.com/office/drawing/2014/main" id="{723E7D94-CF4E-43FF-8266-33973A3E93BC}"/>
              </a:ext>
            </a:extLst>
          </p:cNvPr>
          <p:cNvPicPr>
            <a:picLocks noGrp="1" noChangeAspect="1"/>
          </p:cNvPicPr>
          <p:nvPr>
            <p:ph idx="1"/>
          </p:nvPr>
        </p:nvPicPr>
        <p:blipFill>
          <a:blip r:embed="rId3"/>
          <a:stretch>
            <a:fillRect/>
          </a:stretch>
        </p:blipFill>
        <p:spPr>
          <a:xfrm>
            <a:off x="152400" y="1761569"/>
            <a:ext cx="11887200" cy="4769962"/>
          </a:xfrm>
          <a:prstGeom prst="rect">
            <a:avLst/>
          </a:prstGeom>
        </p:spPr>
      </p:pic>
    </p:spTree>
    <p:extLst>
      <p:ext uri="{BB962C8B-B14F-4D97-AF65-F5344CB8AC3E}">
        <p14:creationId xmlns:p14="http://schemas.microsoft.com/office/powerpoint/2010/main" val="111575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4928-5D92-4E66-9326-F322C0DBC891}"/>
              </a:ext>
            </a:extLst>
          </p:cNvPr>
          <p:cNvSpPr>
            <a:spLocks noGrp="1"/>
          </p:cNvSpPr>
          <p:nvPr>
            <p:ph type="title"/>
          </p:nvPr>
        </p:nvSpPr>
        <p:spPr>
          <a:xfrm>
            <a:off x="152400" y="163048"/>
            <a:ext cx="11887200" cy="1325563"/>
          </a:xfrm>
        </p:spPr>
        <p:txBody>
          <a:bodyPr/>
          <a:lstStyle/>
          <a:p>
            <a:r>
              <a:rPr lang="en-US" dirty="0"/>
              <a:t>Checking for Understanding: </a:t>
            </a:r>
            <a:br>
              <a:rPr lang="en-US" dirty="0"/>
            </a:br>
            <a:r>
              <a:rPr lang="en-US" dirty="0"/>
              <a:t>Subgranting Report</a:t>
            </a:r>
          </a:p>
        </p:txBody>
      </p:sp>
      <p:pic>
        <p:nvPicPr>
          <p:cNvPr id="7" name="Picture 6" descr="The Subgranting Report identifies the number of migratory students in various categories (e.g., Performance Period Eligible, PFS,">
            <a:extLst>
              <a:ext uri="{FF2B5EF4-FFF2-40B4-BE49-F238E27FC236}">
                <a16:creationId xmlns:a16="http://schemas.microsoft.com/office/drawing/2014/main" id="{F4BE9626-A288-423B-B9E4-2DF51C888954}"/>
              </a:ext>
            </a:extLst>
          </p:cNvPr>
          <p:cNvPicPr>
            <a:picLocks noChangeAspect="1"/>
          </p:cNvPicPr>
          <p:nvPr/>
        </p:nvPicPr>
        <p:blipFill>
          <a:blip r:embed="rId3"/>
          <a:stretch>
            <a:fillRect/>
          </a:stretch>
        </p:blipFill>
        <p:spPr>
          <a:xfrm>
            <a:off x="2696564" y="1556574"/>
            <a:ext cx="6798872" cy="5138378"/>
          </a:xfrm>
          <a:prstGeom prst="rect">
            <a:avLst/>
          </a:prstGeom>
        </p:spPr>
      </p:pic>
    </p:spTree>
    <p:extLst>
      <p:ext uri="{BB962C8B-B14F-4D97-AF65-F5344CB8AC3E}">
        <p14:creationId xmlns:p14="http://schemas.microsoft.com/office/powerpoint/2010/main" val="170164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7823-4FD1-40C8-A144-4D4D0C5DCCBE}"/>
              </a:ext>
            </a:extLst>
          </p:cNvPr>
          <p:cNvSpPr>
            <a:spLocks noGrp="1"/>
          </p:cNvSpPr>
          <p:nvPr>
            <p:ph type="title"/>
          </p:nvPr>
        </p:nvSpPr>
        <p:spPr>
          <a:xfrm>
            <a:off x="152400" y="1"/>
            <a:ext cx="11887200" cy="1092778"/>
          </a:xfrm>
        </p:spPr>
        <p:txBody>
          <a:bodyPr/>
          <a:lstStyle/>
          <a:p>
            <a:r>
              <a:rPr lang="en-US" dirty="0"/>
              <a:t>Measurable Program Objectives</a:t>
            </a:r>
          </a:p>
        </p:txBody>
      </p:sp>
      <p:sp>
        <p:nvSpPr>
          <p:cNvPr id="3" name="Content Placeholder 2">
            <a:extLst>
              <a:ext uri="{FF2B5EF4-FFF2-40B4-BE49-F238E27FC236}">
                <a16:creationId xmlns:a16="http://schemas.microsoft.com/office/drawing/2014/main" id="{AC31E867-56DD-4EDE-AFF6-CD9E308B7D81}"/>
              </a:ext>
            </a:extLst>
          </p:cNvPr>
          <p:cNvSpPr>
            <a:spLocks noGrp="1"/>
          </p:cNvSpPr>
          <p:nvPr>
            <p:ph idx="1"/>
          </p:nvPr>
        </p:nvSpPr>
        <p:spPr>
          <a:xfrm>
            <a:off x="152400" y="1092778"/>
            <a:ext cx="11887200" cy="5460422"/>
          </a:xfrm>
        </p:spPr>
        <p:txBody>
          <a:bodyPr>
            <a:normAutofit fontScale="92500" lnSpcReduction="20000"/>
          </a:bodyPr>
          <a:lstStyle/>
          <a:p>
            <a:pPr>
              <a:spcAft>
                <a:spcPts val="2400"/>
              </a:spcAft>
            </a:pPr>
            <a:r>
              <a:rPr lang="en-US" dirty="0"/>
              <a:t>All MPOs should be considered and reviewed as the grant application is being developed. </a:t>
            </a:r>
          </a:p>
          <a:p>
            <a:pPr>
              <a:spcAft>
                <a:spcPts val="2400"/>
              </a:spcAft>
            </a:pPr>
            <a:r>
              <a:rPr lang="en-US" dirty="0"/>
              <a:t>The MPOs provide additional information on SSDP Strategy implementation as well as identify implementation targets or goals for the local MEPs.</a:t>
            </a:r>
          </a:p>
          <a:p>
            <a:pPr lvl="1">
              <a:spcAft>
                <a:spcPts val="2400"/>
              </a:spcAft>
            </a:pPr>
            <a:r>
              <a:rPr lang="en-US" dirty="0"/>
              <a:t>For example, some MPOs identify a percentage of children who need to be served, service duration, staffing, and grades. Other MPOs identify the number of workshops that need to be offered by the local MEP.</a:t>
            </a:r>
          </a:p>
          <a:p>
            <a:pPr marL="0" lvl="1" indent="0">
              <a:spcAft>
                <a:spcPts val="2400"/>
              </a:spcAft>
              <a:buNone/>
            </a:pPr>
            <a:r>
              <a:rPr lang="en-US" dirty="0"/>
              <a:t>Link to the SSDP: </a:t>
            </a:r>
            <a:r>
              <a:rPr lang="en-US" dirty="0">
                <a:hlinkClick r:id="rId3"/>
              </a:rPr>
              <a:t>https://www.cde.ca.gov/sp/me/mt/statesrvcdelivrypln.asp</a:t>
            </a:r>
            <a:r>
              <a:rPr lang="en-US" dirty="0"/>
              <a:t> </a:t>
            </a:r>
          </a:p>
          <a:p>
            <a:pPr marL="0" lvl="1" indent="0">
              <a:spcAft>
                <a:spcPts val="2400"/>
              </a:spcAft>
              <a:buNone/>
            </a:pPr>
            <a:r>
              <a:rPr lang="en-US" dirty="0"/>
              <a:t>Link to other SSDP trainings/resources: </a:t>
            </a:r>
            <a:r>
              <a:rPr lang="en-US" dirty="0">
                <a:hlinkClick r:id="rId4"/>
              </a:rPr>
              <a:t>https://drive.google.com/drive/folders/1XbK2v4eNbv4Wg2O4tLZe5AjZkiGacrKx?usp=sharing</a:t>
            </a:r>
            <a:r>
              <a:rPr lang="en-US" dirty="0"/>
              <a:t> </a:t>
            </a:r>
          </a:p>
        </p:txBody>
      </p:sp>
    </p:spTree>
    <p:extLst>
      <p:ext uri="{BB962C8B-B14F-4D97-AF65-F5344CB8AC3E}">
        <p14:creationId xmlns:p14="http://schemas.microsoft.com/office/powerpoint/2010/main" val="2399558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B862-2C45-4F37-82E3-FD750D884415}"/>
              </a:ext>
            </a:extLst>
          </p:cNvPr>
          <p:cNvSpPr>
            <a:spLocks noGrp="1"/>
          </p:cNvSpPr>
          <p:nvPr>
            <p:ph type="title"/>
          </p:nvPr>
        </p:nvSpPr>
        <p:spPr>
          <a:xfrm>
            <a:off x="152400" y="0"/>
            <a:ext cx="11887200" cy="1325563"/>
          </a:xfrm>
        </p:spPr>
        <p:txBody>
          <a:bodyPr/>
          <a:lstStyle/>
          <a:p>
            <a:r>
              <a:rPr lang="en-US" dirty="0"/>
              <a:t>Measurable Program Objective 7.0</a:t>
            </a:r>
          </a:p>
        </p:txBody>
      </p:sp>
      <p:sp>
        <p:nvSpPr>
          <p:cNvPr id="3" name="Content Placeholder 2">
            <a:extLst>
              <a:ext uri="{FF2B5EF4-FFF2-40B4-BE49-F238E27FC236}">
                <a16:creationId xmlns:a16="http://schemas.microsoft.com/office/drawing/2014/main" id="{22A73D61-CC8D-4561-87AE-0AA79CF76F8A}"/>
              </a:ext>
            </a:extLst>
          </p:cNvPr>
          <p:cNvSpPr>
            <a:spLocks noGrp="1"/>
          </p:cNvSpPr>
          <p:nvPr>
            <p:ph idx="1"/>
          </p:nvPr>
        </p:nvSpPr>
        <p:spPr>
          <a:xfrm>
            <a:off x="152400" y="1325563"/>
            <a:ext cx="11887200" cy="5015901"/>
          </a:xfrm>
        </p:spPr>
        <p:txBody>
          <a:bodyPr>
            <a:normAutofit fontScale="92500" lnSpcReduction="20000"/>
          </a:bodyPr>
          <a:lstStyle/>
          <a:p>
            <a:pPr>
              <a:lnSpc>
                <a:spcPct val="100000"/>
              </a:lnSpc>
              <a:spcBef>
                <a:spcPts val="0"/>
              </a:spcBef>
              <a:spcAft>
                <a:spcPts val="1800"/>
              </a:spcAft>
            </a:pPr>
            <a:r>
              <a:rPr lang="en-US" dirty="0"/>
              <a:t>Measurable Program Objective 7.0: Each year, 40 percent of migratory children (ages 3–5) will attend 15 hours or more of school readiness services for dual language learners.</a:t>
            </a:r>
          </a:p>
          <a:p>
            <a:pPr>
              <a:lnSpc>
                <a:spcPct val="100000"/>
              </a:lnSpc>
              <a:spcBef>
                <a:spcPts val="0"/>
              </a:spcBef>
              <a:spcAft>
                <a:spcPts val="1800"/>
              </a:spcAft>
            </a:pPr>
            <a:r>
              <a:rPr lang="en-US" dirty="0"/>
              <a:t>Students are included in this report if they meet the following criteria:</a:t>
            </a:r>
          </a:p>
          <a:p>
            <a:pPr marL="966788" indent="-514350">
              <a:lnSpc>
                <a:spcPct val="100000"/>
              </a:lnSpc>
              <a:spcBef>
                <a:spcPts val="0"/>
              </a:spcBef>
              <a:spcAft>
                <a:spcPts val="1800"/>
              </a:spcAft>
              <a:buFont typeface="Courier New" panose="02070309020205020404" pitchFamily="49" charset="0"/>
              <a:buChar char="o"/>
            </a:pPr>
            <a:r>
              <a:rPr lang="en-US" dirty="0"/>
              <a:t>Are enrolled in grades P3-P5 (i.e., school readiness range), and </a:t>
            </a:r>
          </a:p>
          <a:p>
            <a:pPr marL="966788" indent="-514350">
              <a:lnSpc>
                <a:spcPct val="100000"/>
              </a:lnSpc>
              <a:spcBef>
                <a:spcPts val="0"/>
              </a:spcBef>
              <a:spcAft>
                <a:spcPts val="1800"/>
              </a:spcAft>
              <a:buFont typeface="Courier New" panose="02070309020205020404" pitchFamily="49" charset="0"/>
              <a:buChar char="o"/>
            </a:pPr>
            <a:r>
              <a:rPr lang="en-US" dirty="0"/>
              <a:t>Turned 3 years old on or before 9/1 of the selected school year, and</a:t>
            </a:r>
          </a:p>
          <a:p>
            <a:pPr marL="966788" indent="-514350">
              <a:lnSpc>
                <a:spcPct val="100000"/>
              </a:lnSpc>
              <a:spcBef>
                <a:spcPts val="0"/>
              </a:spcBef>
              <a:spcAft>
                <a:spcPts val="1800"/>
              </a:spcAft>
              <a:buFont typeface="Courier New" panose="02070309020205020404" pitchFamily="49" charset="0"/>
              <a:buChar char="o"/>
            </a:pPr>
            <a:r>
              <a:rPr lang="en-US" dirty="0"/>
              <a:t>Were eligible and present for the whole performance period</a:t>
            </a:r>
          </a:p>
        </p:txBody>
      </p:sp>
    </p:spTree>
    <p:extLst>
      <p:ext uri="{BB962C8B-B14F-4D97-AF65-F5344CB8AC3E}">
        <p14:creationId xmlns:p14="http://schemas.microsoft.com/office/powerpoint/2010/main" val="89854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B139-1799-43B9-91F2-D5F2EE00BE74}"/>
              </a:ext>
            </a:extLst>
          </p:cNvPr>
          <p:cNvSpPr>
            <a:spLocks noGrp="1"/>
          </p:cNvSpPr>
          <p:nvPr>
            <p:ph type="title"/>
          </p:nvPr>
        </p:nvSpPr>
        <p:spPr>
          <a:xfrm>
            <a:off x="152400" y="5361"/>
            <a:ext cx="11887200" cy="1325563"/>
          </a:xfrm>
        </p:spPr>
        <p:txBody>
          <a:bodyPr/>
          <a:lstStyle/>
          <a:p>
            <a:r>
              <a:rPr lang="en-US" dirty="0"/>
              <a:t>Example Service: SSDP Strategies</a:t>
            </a:r>
          </a:p>
        </p:txBody>
      </p:sp>
      <p:sp>
        <p:nvSpPr>
          <p:cNvPr id="3" name="Content Placeholder 2">
            <a:extLst>
              <a:ext uri="{FF2B5EF4-FFF2-40B4-BE49-F238E27FC236}">
                <a16:creationId xmlns:a16="http://schemas.microsoft.com/office/drawing/2014/main" id="{2E86A2CD-C298-4A09-B57F-EAA8B9A2BE3D}"/>
              </a:ext>
            </a:extLst>
          </p:cNvPr>
          <p:cNvSpPr>
            <a:spLocks noGrp="1"/>
          </p:cNvSpPr>
          <p:nvPr>
            <p:ph idx="1"/>
          </p:nvPr>
        </p:nvSpPr>
        <p:spPr>
          <a:xfrm>
            <a:off x="152400" y="1141143"/>
            <a:ext cx="11887200" cy="5323277"/>
          </a:xfrm>
        </p:spPr>
        <p:txBody>
          <a:bodyPr>
            <a:normAutofit/>
          </a:bodyPr>
          <a:lstStyle/>
          <a:p>
            <a:pPr marL="0" indent="0">
              <a:lnSpc>
                <a:spcPct val="100000"/>
              </a:lnSpc>
              <a:spcBef>
                <a:spcPts val="0"/>
              </a:spcBef>
              <a:spcAft>
                <a:spcPts val="1200"/>
              </a:spcAft>
              <a:buNone/>
            </a:pPr>
            <a:r>
              <a:rPr lang="en-US" sz="2400" dirty="0"/>
              <a:t>The example service selected the following SSDP Strategies: </a:t>
            </a:r>
          </a:p>
          <a:p>
            <a:pPr>
              <a:lnSpc>
                <a:spcPct val="100000"/>
              </a:lnSpc>
              <a:spcBef>
                <a:spcPts val="0"/>
              </a:spcBef>
              <a:spcAft>
                <a:spcPts val="1200"/>
              </a:spcAft>
            </a:pPr>
            <a:r>
              <a:rPr lang="en-US" sz="2400" dirty="0"/>
              <a:t>Strategy 7.0: Offer school readiness services with primary and secondary language development objectives for dual language learners (during a time when at least one parent is available to participate).</a:t>
            </a:r>
          </a:p>
          <a:p>
            <a:pPr>
              <a:lnSpc>
                <a:spcPct val="100000"/>
              </a:lnSpc>
              <a:spcBef>
                <a:spcPts val="0"/>
              </a:spcBef>
              <a:spcAft>
                <a:spcPts val="1200"/>
              </a:spcAft>
            </a:pPr>
            <a:r>
              <a:rPr lang="en-US" sz="2400" dirty="0"/>
              <a:t>Strategy 7.1: Provide training and resources to parents:</a:t>
            </a:r>
          </a:p>
          <a:p>
            <a:pPr marL="579438" lvl="0" indent="-342900">
              <a:lnSpc>
                <a:spcPct val="100000"/>
              </a:lnSpc>
              <a:spcBef>
                <a:spcPts val="0"/>
              </a:spcBef>
              <a:spcAft>
                <a:spcPts val="1200"/>
              </a:spcAft>
              <a:buFont typeface="Courier New" panose="02070309020205020404" pitchFamily="49" charset="0"/>
              <a:buChar char="o"/>
            </a:pPr>
            <a:r>
              <a:rPr lang="en-US" sz="2400" dirty="0"/>
              <a:t>Workshops to increase awareness of school readiness skills including the importance of and strategies to develop primary language skills</a:t>
            </a:r>
          </a:p>
          <a:p>
            <a:pPr marL="579438" lvl="0" indent="-342900">
              <a:lnSpc>
                <a:spcPct val="100000"/>
              </a:lnSpc>
              <a:spcBef>
                <a:spcPts val="0"/>
              </a:spcBef>
              <a:spcAft>
                <a:spcPts val="1200"/>
              </a:spcAft>
              <a:buFont typeface="Courier New" panose="02070309020205020404" pitchFamily="49" charset="0"/>
              <a:buChar char="o"/>
            </a:pPr>
            <a:r>
              <a:rPr lang="en-US" sz="2400" dirty="0"/>
              <a:t>Workshops to teach strategies that support early learning at home</a:t>
            </a:r>
          </a:p>
          <a:p>
            <a:pPr marL="579438" indent="-342900">
              <a:lnSpc>
                <a:spcPct val="100000"/>
              </a:lnSpc>
              <a:spcBef>
                <a:spcPts val="0"/>
              </a:spcBef>
              <a:spcAft>
                <a:spcPts val="1200"/>
              </a:spcAft>
              <a:buFont typeface="Courier New" panose="02070309020205020404" pitchFamily="49" charset="0"/>
              <a:buChar char="o"/>
            </a:pPr>
            <a:r>
              <a:rPr lang="en-US" sz="2400" dirty="0"/>
              <a:t>Workshops to increase social emotional learning at home</a:t>
            </a:r>
          </a:p>
          <a:p>
            <a:pPr>
              <a:lnSpc>
                <a:spcPct val="100000"/>
              </a:lnSpc>
              <a:spcBef>
                <a:spcPts val="0"/>
              </a:spcBef>
              <a:spcAft>
                <a:spcPts val="1200"/>
              </a:spcAft>
            </a:pPr>
            <a:r>
              <a:rPr lang="en-US" sz="2400" dirty="0"/>
              <a:t>Strategy 8.0: Include social emotional development strategies in school readiness services.</a:t>
            </a:r>
          </a:p>
        </p:txBody>
      </p:sp>
    </p:spTree>
    <p:extLst>
      <p:ext uri="{BB962C8B-B14F-4D97-AF65-F5344CB8AC3E}">
        <p14:creationId xmlns:p14="http://schemas.microsoft.com/office/powerpoint/2010/main" val="36628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B139-1799-43B9-91F2-D5F2EE00BE74}"/>
              </a:ext>
            </a:extLst>
          </p:cNvPr>
          <p:cNvSpPr>
            <a:spLocks noGrp="1"/>
          </p:cNvSpPr>
          <p:nvPr>
            <p:ph type="title"/>
          </p:nvPr>
        </p:nvSpPr>
        <p:spPr>
          <a:xfrm>
            <a:off x="152399" y="49456"/>
            <a:ext cx="11887200" cy="1325563"/>
          </a:xfrm>
        </p:spPr>
        <p:txBody>
          <a:bodyPr/>
          <a:lstStyle/>
          <a:p>
            <a:r>
              <a:rPr lang="en-US" dirty="0"/>
              <a:t>Example Service: SSDP Strategies (2)</a:t>
            </a:r>
          </a:p>
        </p:txBody>
      </p:sp>
      <p:sp>
        <p:nvSpPr>
          <p:cNvPr id="3" name="Content Placeholder 2">
            <a:extLst>
              <a:ext uri="{FF2B5EF4-FFF2-40B4-BE49-F238E27FC236}">
                <a16:creationId xmlns:a16="http://schemas.microsoft.com/office/drawing/2014/main" id="{2E86A2CD-C298-4A09-B57F-EAA8B9A2BE3D}"/>
              </a:ext>
            </a:extLst>
          </p:cNvPr>
          <p:cNvSpPr>
            <a:spLocks noGrp="1"/>
          </p:cNvSpPr>
          <p:nvPr>
            <p:ph idx="1"/>
          </p:nvPr>
        </p:nvSpPr>
        <p:spPr>
          <a:xfrm>
            <a:off x="152400" y="1375020"/>
            <a:ext cx="11887200" cy="5279182"/>
          </a:xfrm>
        </p:spPr>
        <p:txBody>
          <a:bodyPr/>
          <a:lstStyle/>
          <a:p>
            <a:pPr marL="0" indent="0">
              <a:lnSpc>
                <a:spcPct val="100000"/>
              </a:lnSpc>
              <a:spcBef>
                <a:spcPts val="0"/>
              </a:spcBef>
              <a:spcAft>
                <a:spcPts val="1800"/>
              </a:spcAft>
              <a:buNone/>
            </a:pPr>
            <a:r>
              <a:rPr lang="en-US" dirty="0"/>
              <a:t>The example service selected the following SSDP Strategies: </a:t>
            </a:r>
          </a:p>
          <a:p>
            <a:pPr marL="0" indent="0">
              <a:lnSpc>
                <a:spcPct val="100000"/>
              </a:lnSpc>
              <a:spcBef>
                <a:spcPts val="0"/>
              </a:spcBef>
              <a:spcAft>
                <a:spcPts val="1800"/>
              </a:spcAft>
              <a:buNone/>
            </a:pPr>
            <a:r>
              <a:rPr lang="en-US" dirty="0"/>
              <a:t>Strategy 13.0: Services offered to migratory students need to have a cultural component.</a:t>
            </a:r>
          </a:p>
          <a:p>
            <a:pPr marL="0" indent="0">
              <a:lnSpc>
                <a:spcPct val="100000"/>
              </a:lnSpc>
              <a:spcBef>
                <a:spcPts val="0"/>
              </a:spcBef>
              <a:spcAft>
                <a:spcPts val="1800"/>
              </a:spcAft>
              <a:buNone/>
            </a:pPr>
            <a:r>
              <a:rPr lang="en-US" dirty="0"/>
              <a:t>Strategy 13.1: Increase student engagement by incorporating activities into services that build migratory students’ self-pride (e.g., confidence, self-worth, etc.). </a:t>
            </a:r>
          </a:p>
          <a:p>
            <a:pPr marL="0" indent="0">
              <a:lnSpc>
                <a:spcPct val="100000"/>
              </a:lnSpc>
              <a:spcBef>
                <a:spcPts val="0"/>
              </a:spcBef>
              <a:spcAft>
                <a:spcPts val="1800"/>
              </a:spcAft>
              <a:buNone/>
            </a:pPr>
            <a:r>
              <a:rPr lang="en-US" dirty="0"/>
              <a:t>Strategy 13.2: Provide professional development to staff on cultural competency.</a:t>
            </a:r>
          </a:p>
        </p:txBody>
      </p:sp>
    </p:spTree>
    <p:extLst>
      <p:ext uri="{BB962C8B-B14F-4D97-AF65-F5344CB8AC3E}">
        <p14:creationId xmlns:p14="http://schemas.microsoft.com/office/powerpoint/2010/main" val="371342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3DC0-8003-4EF6-8A65-2649B80AB19B}"/>
              </a:ext>
            </a:extLst>
          </p:cNvPr>
          <p:cNvSpPr>
            <a:spLocks noGrp="1"/>
          </p:cNvSpPr>
          <p:nvPr>
            <p:ph type="title"/>
          </p:nvPr>
        </p:nvSpPr>
        <p:spPr>
          <a:xfrm>
            <a:off x="152400" y="0"/>
            <a:ext cx="11887200" cy="1325563"/>
          </a:xfrm>
        </p:spPr>
        <p:txBody>
          <a:bodyPr/>
          <a:lstStyle/>
          <a:p>
            <a:r>
              <a:rPr lang="en-US" dirty="0"/>
              <a:t>Example Service: Service Description</a:t>
            </a:r>
          </a:p>
        </p:txBody>
      </p:sp>
      <p:sp>
        <p:nvSpPr>
          <p:cNvPr id="3" name="Content Placeholder 2">
            <a:extLst>
              <a:ext uri="{FF2B5EF4-FFF2-40B4-BE49-F238E27FC236}">
                <a16:creationId xmlns:a16="http://schemas.microsoft.com/office/drawing/2014/main" id="{F2BB473B-B2B2-41C8-A9E1-F11829BBB74F}"/>
              </a:ext>
            </a:extLst>
          </p:cNvPr>
          <p:cNvSpPr>
            <a:spLocks noGrp="1"/>
          </p:cNvSpPr>
          <p:nvPr>
            <p:ph idx="1"/>
          </p:nvPr>
        </p:nvSpPr>
        <p:spPr>
          <a:xfrm>
            <a:off x="152400" y="1325563"/>
            <a:ext cx="11887200" cy="5015901"/>
          </a:xfrm>
        </p:spPr>
        <p:txBody>
          <a:bodyPr>
            <a:normAutofit fontScale="77500" lnSpcReduction="20000"/>
          </a:bodyPr>
          <a:lstStyle/>
          <a:p>
            <a:pPr marL="0" indent="0">
              <a:buNone/>
            </a:pPr>
            <a:r>
              <a:rPr lang="en-US" dirty="0"/>
              <a:t>Service Description</a:t>
            </a:r>
          </a:p>
          <a:p>
            <a:r>
              <a:rPr lang="en-US" dirty="0"/>
              <a:t>Provide migrant children ages three to five a home-based to provide experiences that support their social-emotional, cognitive development through increased literacy and numeracy, and primary and secondary language development. Encourage parents to take on their role as their child's first teacher, our program will support parents to understand child development and gain skills to support the learning at home. </a:t>
            </a:r>
          </a:p>
          <a:p>
            <a:r>
              <a:rPr lang="en-US" dirty="0"/>
              <a:t>This program will consist of one 7-week (the other five weeks of this program take place during the summer) and one 12-week session, where each child receives a home visit per week for 1.25 hours to complete a total of 8.75 and 15 hours of service, respectively.</a:t>
            </a:r>
          </a:p>
          <a:p>
            <a:r>
              <a:rPr lang="en-US" dirty="0"/>
              <a:t>In addition, the Region will provide 2 site-based experiences (Family Literacy Nights) to provide workshops for parents to learn more about their child's cognitive and social development. They will receive resources and ideas on how to support and continue the learning at home that is age-appropriate. </a:t>
            </a:r>
          </a:p>
          <a:p>
            <a:pPr marL="0" indent="0">
              <a:buNone/>
            </a:pPr>
            <a:endParaRPr lang="en-US" dirty="0"/>
          </a:p>
        </p:txBody>
      </p:sp>
    </p:spTree>
    <p:extLst>
      <p:ext uri="{BB962C8B-B14F-4D97-AF65-F5344CB8AC3E}">
        <p14:creationId xmlns:p14="http://schemas.microsoft.com/office/powerpoint/2010/main" val="56453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E115-73D1-4C55-A15A-4D428AC8EC2D}"/>
              </a:ext>
            </a:extLst>
          </p:cNvPr>
          <p:cNvSpPr>
            <a:spLocks noGrp="1"/>
          </p:cNvSpPr>
          <p:nvPr>
            <p:ph type="title"/>
          </p:nvPr>
        </p:nvSpPr>
        <p:spPr/>
        <p:txBody>
          <a:bodyPr/>
          <a:lstStyle/>
          <a:p>
            <a:r>
              <a:rPr lang="en-US" dirty="0"/>
              <a:t>What’s Missing?</a:t>
            </a:r>
          </a:p>
        </p:txBody>
      </p:sp>
      <p:sp>
        <p:nvSpPr>
          <p:cNvPr id="3" name="Content Placeholder 2">
            <a:extLst>
              <a:ext uri="{FF2B5EF4-FFF2-40B4-BE49-F238E27FC236}">
                <a16:creationId xmlns:a16="http://schemas.microsoft.com/office/drawing/2014/main" id="{2AAE3288-C12A-42F2-8251-384F8B29609D}"/>
              </a:ext>
            </a:extLst>
          </p:cNvPr>
          <p:cNvSpPr>
            <a:spLocks noGrp="1"/>
          </p:cNvSpPr>
          <p:nvPr>
            <p:ph idx="1"/>
          </p:nvPr>
        </p:nvSpPr>
        <p:spPr/>
        <p:txBody>
          <a:bodyPr/>
          <a:lstStyle/>
          <a:p>
            <a:r>
              <a:rPr lang="en-US" dirty="0"/>
              <a:t>Please use the Chat feature and identify which SSDP Strategies were not included in the Service Description.</a:t>
            </a:r>
          </a:p>
        </p:txBody>
      </p:sp>
    </p:spTree>
    <p:extLst>
      <p:ext uri="{BB962C8B-B14F-4D97-AF65-F5344CB8AC3E}">
        <p14:creationId xmlns:p14="http://schemas.microsoft.com/office/powerpoint/2010/main" val="2896579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ED48-949A-4ACD-9156-330B740E9C87}"/>
              </a:ext>
            </a:extLst>
          </p:cNvPr>
          <p:cNvSpPr>
            <a:spLocks noGrp="1"/>
          </p:cNvSpPr>
          <p:nvPr>
            <p:ph type="title"/>
          </p:nvPr>
        </p:nvSpPr>
        <p:spPr>
          <a:xfrm>
            <a:off x="152400" y="54663"/>
            <a:ext cx="11887200" cy="1325563"/>
          </a:xfrm>
        </p:spPr>
        <p:txBody>
          <a:bodyPr/>
          <a:lstStyle/>
          <a:p>
            <a:r>
              <a:rPr lang="en-US" dirty="0"/>
              <a:t>Example Service: Key Skills</a:t>
            </a:r>
          </a:p>
        </p:txBody>
      </p:sp>
      <p:sp>
        <p:nvSpPr>
          <p:cNvPr id="3" name="Content Placeholder 2">
            <a:extLst>
              <a:ext uri="{FF2B5EF4-FFF2-40B4-BE49-F238E27FC236}">
                <a16:creationId xmlns:a16="http://schemas.microsoft.com/office/drawing/2014/main" id="{184C1DDA-A75E-4038-A131-3E8DE86FD5DF}"/>
              </a:ext>
            </a:extLst>
          </p:cNvPr>
          <p:cNvSpPr>
            <a:spLocks noGrp="1"/>
          </p:cNvSpPr>
          <p:nvPr>
            <p:ph idx="1"/>
          </p:nvPr>
        </p:nvSpPr>
        <p:spPr>
          <a:xfrm>
            <a:off x="152400" y="1380226"/>
            <a:ext cx="11887200" cy="5273975"/>
          </a:xfrm>
        </p:spPr>
        <p:txBody>
          <a:bodyPr>
            <a:noAutofit/>
          </a:bodyPr>
          <a:lstStyle/>
          <a:p>
            <a:pPr marL="0" indent="0">
              <a:buNone/>
            </a:pPr>
            <a:r>
              <a:rPr lang="en-US" sz="2400" dirty="0"/>
              <a:t>The home/site-based programs will provide the opportunity for preschool students to:</a:t>
            </a:r>
          </a:p>
          <a:p>
            <a:pPr marL="465138"/>
            <a:r>
              <a:rPr lang="en-US" sz="2400" dirty="0"/>
              <a:t>recognize upper case letter names and sounds</a:t>
            </a:r>
          </a:p>
          <a:p>
            <a:pPr marL="465138"/>
            <a:r>
              <a:rPr lang="en-US" sz="2400" dirty="0"/>
              <a:t>number concepts and quantities 1–10</a:t>
            </a:r>
          </a:p>
          <a:p>
            <a:pPr marL="465138"/>
            <a:r>
              <a:rPr lang="en-US" sz="2400" dirty="0"/>
              <a:t>colors</a:t>
            </a:r>
          </a:p>
          <a:p>
            <a:pPr marL="465138"/>
            <a:r>
              <a:rPr lang="en-US" sz="2400" dirty="0"/>
              <a:t>gain more vocabulary</a:t>
            </a:r>
          </a:p>
          <a:p>
            <a:pPr marL="465138"/>
            <a:r>
              <a:rPr lang="en-US" sz="2400" dirty="0"/>
              <a:t>to develop their social-emotional skills</a:t>
            </a:r>
          </a:p>
          <a:p>
            <a:pPr marL="465138"/>
            <a:r>
              <a:rPr lang="en-US" sz="2400" dirty="0"/>
              <a:t>gain the school readiness skills needed to enter kindergarten     </a:t>
            </a:r>
          </a:p>
          <a:p>
            <a:pPr marL="465138"/>
            <a:r>
              <a:rPr lang="en-US" sz="2400" dirty="0"/>
              <a:t>grow in primary and secondary language skills</a:t>
            </a:r>
          </a:p>
          <a:p>
            <a:pPr marL="465138"/>
            <a:r>
              <a:rPr lang="en-US" sz="2400" dirty="0"/>
              <a:t>Student and parents will learn to incorporate their own cultural - including songs, art, food, literature, among others - and primary language assets in ways that lead to increased self-confidence and self-pride. </a:t>
            </a:r>
          </a:p>
          <a:p>
            <a:pPr marL="236538" indent="0" defTabSz="11714163">
              <a:buNone/>
            </a:pPr>
            <a:r>
              <a:rPr lang="en-US" sz="2400" dirty="0"/>
              <a:t>                                                                                                                                   </a:t>
            </a:r>
          </a:p>
          <a:p>
            <a:pPr marL="0" indent="0">
              <a:buNone/>
            </a:pPr>
            <a:endParaRPr lang="en-US" dirty="0"/>
          </a:p>
        </p:txBody>
      </p:sp>
    </p:spTree>
    <p:extLst>
      <p:ext uri="{BB962C8B-B14F-4D97-AF65-F5344CB8AC3E}">
        <p14:creationId xmlns:p14="http://schemas.microsoft.com/office/powerpoint/2010/main" val="270641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ED48-949A-4ACD-9156-330B740E9C87}"/>
              </a:ext>
            </a:extLst>
          </p:cNvPr>
          <p:cNvSpPr>
            <a:spLocks noGrp="1"/>
          </p:cNvSpPr>
          <p:nvPr>
            <p:ph type="title"/>
          </p:nvPr>
        </p:nvSpPr>
        <p:spPr>
          <a:xfrm>
            <a:off x="152400" y="54663"/>
            <a:ext cx="11887200" cy="1325563"/>
          </a:xfrm>
        </p:spPr>
        <p:txBody>
          <a:bodyPr/>
          <a:lstStyle/>
          <a:p>
            <a:r>
              <a:rPr lang="en-US" dirty="0"/>
              <a:t>Example Service: Key Skills (2)</a:t>
            </a:r>
          </a:p>
        </p:txBody>
      </p:sp>
      <p:sp>
        <p:nvSpPr>
          <p:cNvPr id="3" name="Content Placeholder 2">
            <a:extLst>
              <a:ext uri="{FF2B5EF4-FFF2-40B4-BE49-F238E27FC236}">
                <a16:creationId xmlns:a16="http://schemas.microsoft.com/office/drawing/2014/main" id="{184C1DDA-A75E-4038-A131-3E8DE86FD5DF}"/>
              </a:ext>
            </a:extLst>
          </p:cNvPr>
          <p:cNvSpPr>
            <a:spLocks noGrp="1"/>
          </p:cNvSpPr>
          <p:nvPr>
            <p:ph idx="1"/>
          </p:nvPr>
        </p:nvSpPr>
        <p:spPr>
          <a:xfrm>
            <a:off x="152400" y="1380226"/>
            <a:ext cx="11887200" cy="5273975"/>
          </a:xfrm>
        </p:spPr>
        <p:txBody>
          <a:bodyPr>
            <a:noAutofit/>
          </a:bodyPr>
          <a:lstStyle/>
          <a:p>
            <a:pPr marL="0" indent="0">
              <a:buNone/>
            </a:pPr>
            <a:r>
              <a:rPr lang="en-US" sz="2400" dirty="0"/>
              <a:t>The whole family will have the opportunity to learn, grow, explore and have fun together as parents build their capacity and gain strategies to support their child's development.</a:t>
            </a:r>
          </a:p>
          <a:p>
            <a:pPr marL="0" indent="0">
              <a:buNone/>
            </a:pPr>
            <a:r>
              <a:rPr lang="en-US" sz="2400" dirty="0"/>
              <a:t>Parents will have the opportunity to practice their role as their child's first teacher by giving them the opportunity to learn and practice effective strategies to support learning at home. </a:t>
            </a:r>
          </a:p>
          <a:p>
            <a:pPr marL="0" indent="0">
              <a:buNone/>
            </a:pPr>
            <a:r>
              <a:rPr lang="en-US" sz="2400" dirty="0"/>
              <a:t>The Site-based Family Literacy program will provide the following workshops to parents:</a:t>
            </a:r>
          </a:p>
          <a:p>
            <a:pPr marL="465138"/>
            <a:r>
              <a:rPr lang="en-US" sz="2400" dirty="0"/>
              <a:t>Strategies to develop/build primary language </a:t>
            </a:r>
          </a:p>
          <a:p>
            <a:pPr marL="465138"/>
            <a:r>
              <a:rPr lang="en-US" sz="2400" dirty="0"/>
              <a:t>Workshops to teach strategies that support early learning at home to support their children to acquire school readiness skills</a:t>
            </a:r>
          </a:p>
          <a:p>
            <a:pPr marL="465138"/>
            <a:r>
              <a:rPr lang="en-US" sz="2400" dirty="0"/>
              <a:t>Workshops about social-emotional development </a:t>
            </a:r>
          </a:p>
          <a:p>
            <a:pPr marL="236538" indent="0" defTabSz="11714163">
              <a:buNone/>
            </a:pPr>
            <a:r>
              <a:rPr lang="en-US" sz="2400" dirty="0"/>
              <a:t>                                                                                                                                   </a:t>
            </a:r>
          </a:p>
          <a:p>
            <a:pPr marL="0" indent="0">
              <a:buNone/>
            </a:pPr>
            <a:endParaRPr lang="en-US" sz="2400" dirty="0"/>
          </a:p>
        </p:txBody>
      </p:sp>
    </p:spTree>
    <p:extLst>
      <p:ext uri="{BB962C8B-B14F-4D97-AF65-F5344CB8AC3E}">
        <p14:creationId xmlns:p14="http://schemas.microsoft.com/office/powerpoint/2010/main" val="247910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13FF1D-BB93-403E-A172-7CB695A0A030}"/>
              </a:ext>
            </a:extLst>
          </p:cNvPr>
          <p:cNvSpPr txBox="1"/>
          <p:nvPr/>
        </p:nvSpPr>
        <p:spPr>
          <a:xfrm>
            <a:off x="1132489" y="2331314"/>
            <a:ext cx="10306908" cy="3108543"/>
          </a:xfrm>
          <a:prstGeom prst="rect">
            <a:avLst/>
          </a:prstGeom>
          <a:noFill/>
        </p:spPr>
        <p:txBody>
          <a:bodyPr wrap="square" rtlCol="0">
            <a:spAutoFit/>
          </a:bodyPr>
          <a:lstStyle/>
          <a:p>
            <a:pPr algn="ctr"/>
            <a:r>
              <a:rPr lang="en-US" sz="2400" dirty="0">
                <a:solidFill>
                  <a:schemeClr val="bg1"/>
                </a:solidFill>
              </a:rPr>
              <a:t>February 25, 2022</a:t>
            </a:r>
          </a:p>
          <a:p>
            <a:pPr algn="ctr"/>
            <a:endParaRPr lang="en-US" sz="2400" dirty="0">
              <a:solidFill>
                <a:schemeClr val="bg1"/>
              </a:solidFill>
            </a:endParaRPr>
          </a:p>
          <a:p>
            <a:pPr algn="ctr"/>
            <a:r>
              <a:rPr lang="en-US" sz="2400" dirty="0">
                <a:solidFill>
                  <a:schemeClr val="bg1"/>
                </a:solidFill>
              </a:rPr>
              <a:t>Melissa Mallory, Education Programs Consultant</a:t>
            </a:r>
          </a:p>
          <a:p>
            <a:pPr algn="ctr"/>
            <a:r>
              <a:rPr lang="en-US" sz="2400" dirty="0">
                <a:solidFill>
                  <a:schemeClr val="bg1"/>
                </a:solidFill>
              </a:rPr>
              <a:t>Migrant Education Office</a:t>
            </a:r>
          </a:p>
          <a:p>
            <a:pPr algn="ctr"/>
            <a:endParaRPr lang="en-US" sz="2400" dirty="0">
              <a:solidFill>
                <a:schemeClr val="bg1"/>
              </a:solidFill>
            </a:endParaRPr>
          </a:p>
          <a:p>
            <a:pPr algn="ctr"/>
            <a:r>
              <a:rPr lang="en-US" sz="2400" dirty="0">
                <a:solidFill>
                  <a:schemeClr val="bg1"/>
                </a:solidFill>
              </a:rPr>
              <a:t>Teresa Palomino, Education Programs Consultant</a:t>
            </a:r>
          </a:p>
          <a:p>
            <a:pPr algn="ctr"/>
            <a:r>
              <a:rPr lang="en-US" sz="2400" dirty="0">
                <a:solidFill>
                  <a:schemeClr val="bg1"/>
                </a:solidFill>
              </a:rPr>
              <a:t>Migrant Education Office</a:t>
            </a:r>
          </a:p>
          <a:p>
            <a:pPr algn="ctr"/>
            <a:endParaRPr lang="en-US" sz="2800" dirty="0">
              <a:solidFill>
                <a:schemeClr val="bg1"/>
              </a:solidFill>
            </a:endParaRPr>
          </a:p>
        </p:txBody>
      </p:sp>
      <p:sp>
        <p:nvSpPr>
          <p:cNvPr id="2" name="Title 1">
            <a:extLst>
              <a:ext uri="{FF2B5EF4-FFF2-40B4-BE49-F238E27FC236}">
                <a16:creationId xmlns:a16="http://schemas.microsoft.com/office/drawing/2014/main" id="{A272CA7B-7BEA-4443-AA24-78E11629E3CF}"/>
              </a:ext>
            </a:extLst>
          </p:cNvPr>
          <p:cNvSpPr>
            <a:spLocks noGrp="1"/>
          </p:cNvSpPr>
          <p:nvPr>
            <p:ph type="ctrTitle"/>
          </p:nvPr>
        </p:nvSpPr>
        <p:spPr>
          <a:xfrm>
            <a:off x="752603" y="156854"/>
            <a:ext cx="10686794" cy="2275628"/>
          </a:xfrm>
        </p:spPr>
        <p:txBody>
          <a:bodyPr>
            <a:normAutofit fontScale="90000"/>
          </a:bodyPr>
          <a:lstStyle/>
          <a:p>
            <a:r>
              <a:rPr lang="en-US" sz="5400" dirty="0"/>
              <a:t>Designing Instructional Services to Align to the State Service Delivery Plan</a:t>
            </a:r>
          </a:p>
        </p:txBody>
      </p:sp>
    </p:spTree>
    <p:extLst>
      <p:ext uri="{BB962C8B-B14F-4D97-AF65-F5344CB8AC3E}">
        <p14:creationId xmlns:p14="http://schemas.microsoft.com/office/powerpoint/2010/main" val="3682906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5B9B-B02E-4443-9D64-B1B276EE0344}"/>
              </a:ext>
            </a:extLst>
          </p:cNvPr>
          <p:cNvSpPr>
            <a:spLocks noGrp="1"/>
          </p:cNvSpPr>
          <p:nvPr>
            <p:ph type="title"/>
          </p:nvPr>
        </p:nvSpPr>
        <p:spPr>
          <a:xfrm>
            <a:off x="152400" y="0"/>
            <a:ext cx="11887200" cy="1325563"/>
          </a:xfrm>
        </p:spPr>
        <p:txBody>
          <a:bodyPr/>
          <a:lstStyle/>
          <a:p>
            <a:r>
              <a:rPr lang="en-US" dirty="0"/>
              <a:t>Example Service: Instructional Strategies</a:t>
            </a:r>
          </a:p>
        </p:txBody>
      </p:sp>
      <p:sp>
        <p:nvSpPr>
          <p:cNvPr id="5" name="TextBox 4">
            <a:extLst>
              <a:ext uri="{FF2B5EF4-FFF2-40B4-BE49-F238E27FC236}">
                <a16:creationId xmlns:a16="http://schemas.microsoft.com/office/drawing/2014/main" id="{2E21140D-2090-468A-B4C1-C0093CF047B4}"/>
              </a:ext>
            </a:extLst>
          </p:cNvPr>
          <p:cNvSpPr txBox="1"/>
          <p:nvPr/>
        </p:nvSpPr>
        <p:spPr>
          <a:xfrm>
            <a:off x="417095" y="1266977"/>
            <a:ext cx="11622505" cy="3877985"/>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dirty="0">
                <a:solidFill>
                  <a:schemeClr val="bg1"/>
                </a:solidFill>
              </a:rPr>
              <a:t>Pre-k teachers and associate teachers will focus on vocabulary-building, letter and color recognition strategies in both the primary and secondary language, along with basic code-focused instruction. </a:t>
            </a:r>
          </a:p>
          <a:p>
            <a:pPr marL="342900" indent="-342900">
              <a:spcAft>
                <a:spcPts val="1800"/>
              </a:spcAft>
              <a:buFont typeface="Arial" panose="020B0604020202020204" pitchFamily="34" charset="0"/>
              <a:buChar char="•"/>
            </a:pPr>
            <a:r>
              <a:rPr lang="en-US" sz="2400" dirty="0">
                <a:solidFill>
                  <a:schemeClr val="bg1"/>
                </a:solidFill>
              </a:rPr>
              <a:t>Additionally, socio-emotional skills will be developed through the use of storybooks and pictures.</a:t>
            </a:r>
          </a:p>
          <a:p>
            <a:pPr marL="342900" indent="-342900">
              <a:buFont typeface="Arial" panose="020B0604020202020204" pitchFamily="34" charset="0"/>
              <a:buChar char="•"/>
            </a:pPr>
            <a:r>
              <a:rPr lang="en-US" sz="2400" dirty="0">
                <a:solidFill>
                  <a:schemeClr val="bg1"/>
                </a:solidFill>
              </a:rPr>
              <a:t>The curriculum will be built upon the child's identity and the California Preschool Learning Foundations. The program will focus on providing opportunities to gain skills in the following domains: Cognitive, social-emotional, fine motor, gross motor, language and self-help.</a:t>
            </a:r>
          </a:p>
        </p:txBody>
      </p:sp>
    </p:spTree>
    <p:extLst>
      <p:ext uri="{BB962C8B-B14F-4D97-AF65-F5344CB8AC3E}">
        <p14:creationId xmlns:p14="http://schemas.microsoft.com/office/powerpoint/2010/main" val="1252935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5B9B-B02E-4443-9D64-B1B276EE0344}"/>
              </a:ext>
            </a:extLst>
          </p:cNvPr>
          <p:cNvSpPr>
            <a:spLocks noGrp="1"/>
          </p:cNvSpPr>
          <p:nvPr>
            <p:ph type="title"/>
          </p:nvPr>
        </p:nvSpPr>
        <p:spPr>
          <a:xfrm>
            <a:off x="152400" y="0"/>
            <a:ext cx="11887200" cy="1325563"/>
          </a:xfrm>
        </p:spPr>
        <p:txBody>
          <a:bodyPr/>
          <a:lstStyle/>
          <a:p>
            <a:r>
              <a:rPr lang="en-US" dirty="0"/>
              <a:t>Example Service: Instructional Strategies (2)</a:t>
            </a:r>
          </a:p>
        </p:txBody>
      </p:sp>
      <p:sp>
        <p:nvSpPr>
          <p:cNvPr id="5" name="TextBox 4">
            <a:extLst>
              <a:ext uri="{FF2B5EF4-FFF2-40B4-BE49-F238E27FC236}">
                <a16:creationId xmlns:a16="http://schemas.microsoft.com/office/drawing/2014/main" id="{2E21140D-2090-468A-B4C1-C0093CF047B4}"/>
              </a:ext>
            </a:extLst>
          </p:cNvPr>
          <p:cNvSpPr txBox="1"/>
          <p:nvPr/>
        </p:nvSpPr>
        <p:spPr>
          <a:xfrm>
            <a:off x="417095" y="1266977"/>
            <a:ext cx="11622505" cy="4031873"/>
          </a:xfrm>
          <a:prstGeom prst="rect">
            <a:avLst/>
          </a:prstGeom>
          <a:noFill/>
        </p:spPr>
        <p:txBody>
          <a:bodyPr wrap="square" rtlCol="0">
            <a:spAutoFit/>
          </a:bodyPr>
          <a:lstStyle/>
          <a:p>
            <a:pPr marL="342900" indent="-342900">
              <a:spcAft>
                <a:spcPts val="4800"/>
              </a:spcAft>
              <a:buFont typeface="Arial" panose="020B0604020202020204" pitchFamily="34" charset="0"/>
              <a:buChar char="•"/>
            </a:pPr>
            <a:r>
              <a:rPr lang="en-US" sz="2400" dirty="0">
                <a:solidFill>
                  <a:schemeClr val="bg1"/>
                </a:solidFill>
              </a:rPr>
              <a:t>Teachers will target and enhance the child's level of thinking skills, multiple exposures to new words to support children's language acquisition primarily the home language and introducing effective English language development. </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400" dirty="0">
                <a:solidFill>
                  <a:schemeClr val="bg1"/>
                </a:solidFill>
              </a:rPr>
              <a:t>Resource for culturally and linguistically responsive teaching: </a:t>
            </a:r>
            <a:r>
              <a:rPr lang="en-US" sz="2400" dirty="0">
                <a:solidFill>
                  <a:schemeClr val="bg1"/>
                </a:solidFill>
                <a:hlinkClick r:id="rId3"/>
              </a:rPr>
              <a:t>https://drive.google.com/drive/folders/1whPv3BPGVD7EiPJ5IrSyErv0b2OyH_tW?usp=sharing</a:t>
            </a:r>
            <a:r>
              <a:rPr lang="en-US" sz="2400" dirty="0">
                <a:solidFill>
                  <a:schemeClr val="bg1"/>
                </a:solidFill>
              </a:rPr>
              <a:t> </a:t>
            </a:r>
            <a:r>
              <a:rPr lang="en-US" sz="2400" dirty="0"/>
              <a:t> </a:t>
            </a:r>
          </a:p>
        </p:txBody>
      </p:sp>
    </p:spTree>
    <p:extLst>
      <p:ext uri="{BB962C8B-B14F-4D97-AF65-F5344CB8AC3E}">
        <p14:creationId xmlns:p14="http://schemas.microsoft.com/office/powerpoint/2010/main" val="3326679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D0EC-11B1-4D4E-856D-44DF87205E63}"/>
              </a:ext>
            </a:extLst>
          </p:cNvPr>
          <p:cNvSpPr>
            <a:spLocks noGrp="1"/>
          </p:cNvSpPr>
          <p:nvPr>
            <p:ph type="title"/>
          </p:nvPr>
        </p:nvSpPr>
        <p:spPr>
          <a:xfrm>
            <a:off x="152400" y="1"/>
            <a:ext cx="11887200" cy="1245664"/>
          </a:xfrm>
        </p:spPr>
        <p:txBody>
          <a:bodyPr/>
          <a:lstStyle/>
          <a:p>
            <a:r>
              <a:rPr lang="en-US" dirty="0"/>
              <a:t>Example Service: Staff Development</a:t>
            </a:r>
          </a:p>
        </p:txBody>
      </p:sp>
      <p:graphicFrame>
        <p:nvGraphicFramePr>
          <p:cNvPr id="3" name="Table 2">
            <a:extLst>
              <a:ext uri="{FF2B5EF4-FFF2-40B4-BE49-F238E27FC236}">
                <a16:creationId xmlns:a16="http://schemas.microsoft.com/office/drawing/2014/main" id="{E0679F4B-CEC0-418B-8862-116561E85477}"/>
              </a:ext>
            </a:extLst>
          </p:cNvPr>
          <p:cNvGraphicFramePr>
            <a:graphicFrameLocks noGrp="1"/>
          </p:cNvGraphicFramePr>
          <p:nvPr>
            <p:extLst>
              <p:ext uri="{D42A27DB-BD31-4B8C-83A1-F6EECF244321}">
                <p14:modId xmlns:p14="http://schemas.microsoft.com/office/powerpoint/2010/main" val="2386113048"/>
              </p:ext>
            </p:extLst>
          </p:nvPr>
        </p:nvGraphicFramePr>
        <p:xfrm>
          <a:off x="362309" y="1602574"/>
          <a:ext cx="11677292" cy="4489248"/>
        </p:xfrm>
        <a:graphic>
          <a:graphicData uri="http://schemas.openxmlformats.org/drawingml/2006/table">
            <a:tbl>
              <a:tblPr firstRow="1"/>
              <a:tblGrid>
                <a:gridCol w="1897812">
                  <a:extLst>
                    <a:ext uri="{9D8B030D-6E8A-4147-A177-3AD203B41FA5}">
                      <a16:colId xmlns:a16="http://schemas.microsoft.com/office/drawing/2014/main" val="1602324189"/>
                    </a:ext>
                  </a:extLst>
                </a:gridCol>
                <a:gridCol w="1414732">
                  <a:extLst>
                    <a:ext uri="{9D8B030D-6E8A-4147-A177-3AD203B41FA5}">
                      <a16:colId xmlns:a16="http://schemas.microsoft.com/office/drawing/2014/main" val="1001384104"/>
                    </a:ext>
                  </a:extLst>
                </a:gridCol>
                <a:gridCol w="1276709">
                  <a:extLst>
                    <a:ext uri="{9D8B030D-6E8A-4147-A177-3AD203B41FA5}">
                      <a16:colId xmlns:a16="http://schemas.microsoft.com/office/drawing/2014/main" val="4085478047"/>
                    </a:ext>
                  </a:extLst>
                </a:gridCol>
                <a:gridCol w="5175849">
                  <a:extLst>
                    <a:ext uri="{9D8B030D-6E8A-4147-A177-3AD203B41FA5}">
                      <a16:colId xmlns:a16="http://schemas.microsoft.com/office/drawing/2014/main" val="559231566"/>
                    </a:ext>
                  </a:extLst>
                </a:gridCol>
                <a:gridCol w="1912190">
                  <a:extLst>
                    <a:ext uri="{9D8B030D-6E8A-4147-A177-3AD203B41FA5}">
                      <a16:colId xmlns:a16="http://schemas.microsoft.com/office/drawing/2014/main" val="38763912"/>
                    </a:ext>
                  </a:extLst>
                </a:gridCol>
              </a:tblGrid>
              <a:tr h="770999">
                <a:tc>
                  <a:txBody>
                    <a:bodyPr/>
                    <a:lstStyle/>
                    <a:p>
                      <a:r>
                        <a:rPr lang="en-US" sz="2400" b="1">
                          <a:solidFill>
                            <a:srgbClr val="000000"/>
                          </a:solidFill>
                          <a:effectLst/>
                        </a:rPr>
                        <a:t>Name of Training</a:t>
                      </a:r>
                    </a:p>
                  </a:txBody>
                  <a:tcPr marL="50065" marR="50065" marT="25032" marB="25032" anchor="ctr">
                    <a:lnL>
                      <a:noFill/>
                    </a:lnL>
                    <a:lnR>
                      <a:noFill/>
                    </a:lnR>
                    <a:lnT>
                      <a:noFill/>
                    </a:lnT>
                    <a:lnB>
                      <a:noFill/>
                    </a:lnB>
                    <a:solidFill>
                      <a:srgbClr val="E2B751"/>
                    </a:solidFill>
                  </a:tcPr>
                </a:tc>
                <a:tc>
                  <a:txBody>
                    <a:bodyPr/>
                    <a:lstStyle/>
                    <a:p>
                      <a:r>
                        <a:rPr lang="en-US" sz="2400" b="1" dirty="0">
                          <a:solidFill>
                            <a:srgbClr val="000000"/>
                          </a:solidFill>
                          <a:effectLst/>
                        </a:rPr>
                        <a:t>Dates</a:t>
                      </a:r>
                    </a:p>
                  </a:txBody>
                  <a:tcPr marL="50065" marR="50065" marT="25032" marB="25032" anchor="ctr">
                    <a:lnL>
                      <a:noFill/>
                    </a:lnL>
                    <a:lnR>
                      <a:noFill/>
                    </a:lnR>
                    <a:lnT>
                      <a:noFill/>
                    </a:lnT>
                    <a:lnB>
                      <a:noFill/>
                    </a:lnB>
                    <a:solidFill>
                      <a:srgbClr val="E2B751"/>
                    </a:solidFill>
                  </a:tcPr>
                </a:tc>
                <a:tc>
                  <a:txBody>
                    <a:bodyPr/>
                    <a:lstStyle/>
                    <a:p>
                      <a:r>
                        <a:rPr lang="en-US" sz="2400" b="1">
                          <a:solidFill>
                            <a:srgbClr val="000000"/>
                          </a:solidFill>
                          <a:effectLst/>
                        </a:rPr>
                        <a:t>Minutes</a:t>
                      </a:r>
                    </a:p>
                  </a:txBody>
                  <a:tcPr marL="50065" marR="50065" marT="25032" marB="25032" anchor="ctr">
                    <a:lnL>
                      <a:noFill/>
                    </a:lnL>
                    <a:lnR>
                      <a:noFill/>
                    </a:lnR>
                    <a:lnT>
                      <a:noFill/>
                    </a:lnT>
                    <a:lnB>
                      <a:noFill/>
                    </a:lnB>
                    <a:solidFill>
                      <a:srgbClr val="E2B751"/>
                    </a:solidFill>
                  </a:tcPr>
                </a:tc>
                <a:tc>
                  <a:txBody>
                    <a:bodyPr/>
                    <a:lstStyle/>
                    <a:p>
                      <a:r>
                        <a:rPr lang="en-US" sz="2400" b="1">
                          <a:solidFill>
                            <a:srgbClr val="000000"/>
                          </a:solidFill>
                          <a:effectLst/>
                        </a:rPr>
                        <a:t>Description</a:t>
                      </a:r>
                    </a:p>
                  </a:txBody>
                  <a:tcPr marL="50065" marR="50065" marT="25032" marB="25032" anchor="ctr">
                    <a:lnL>
                      <a:noFill/>
                    </a:lnL>
                    <a:lnR>
                      <a:noFill/>
                    </a:lnR>
                    <a:lnT>
                      <a:noFill/>
                    </a:lnT>
                    <a:lnB>
                      <a:noFill/>
                    </a:lnB>
                    <a:solidFill>
                      <a:srgbClr val="E2B751"/>
                    </a:solidFill>
                  </a:tcPr>
                </a:tc>
                <a:tc>
                  <a:txBody>
                    <a:bodyPr/>
                    <a:lstStyle/>
                    <a:p>
                      <a:r>
                        <a:rPr lang="en-US" sz="2400" b="1" dirty="0">
                          <a:solidFill>
                            <a:srgbClr val="000000"/>
                          </a:solidFill>
                          <a:effectLst/>
                        </a:rPr>
                        <a:t>Strategy Being Met</a:t>
                      </a:r>
                    </a:p>
                  </a:txBody>
                  <a:tcPr marL="50065" marR="50065" marT="25032" marB="25032" anchor="ctr">
                    <a:lnL>
                      <a:noFill/>
                    </a:lnL>
                    <a:lnR>
                      <a:noFill/>
                    </a:lnR>
                    <a:lnT>
                      <a:noFill/>
                    </a:lnT>
                    <a:lnB>
                      <a:noFill/>
                    </a:lnB>
                    <a:solidFill>
                      <a:srgbClr val="E2B751"/>
                    </a:solidFill>
                  </a:tcPr>
                </a:tc>
                <a:extLst>
                  <a:ext uri="{0D108BD9-81ED-4DB2-BD59-A6C34878D82A}">
                    <a16:rowId xmlns:a16="http://schemas.microsoft.com/office/drawing/2014/main" val="147546489"/>
                  </a:ext>
                </a:extLst>
              </a:tr>
              <a:tr h="3294268">
                <a:tc>
                  <a:txBody>
                    <a:bodyPr/>
                    <a:lstStyle/>
                    <a:p>
                      <a:r>
                        <a:rPr lang="en-US" sz="2400" dirty="0">
                          <a:effectLst/>
                        </a:rPr>
                        <a:t>Culturally and Linguistically Responsive Teaching</a:t>
                      </a:r>
                    </a:p>
                  </a:txBody>
                  <a:tcPr marL="50065" marR="50065" marT="25032" marB="25032" anchor="ctr">
                    <a:lnL>
                      <a:noFill/>
                    </a:lnL>
                    <a:lnR>
                      <a:noFill/>
                    </a:lnR>
                    <a:lnT>
                      <a:noFill/>
                    </a:lnT>
                    <a:lnB>
                      <a:noFill/>
                    </a:lnB>
                    <a:solidFill>
                      <a:schemeClr val="bg1"/>
                    </a:solidFill>
                  </a:tcPr>
                </a:tc>
                <a:tc>
                  <a:txBody>
                    <a:bodyPr/>
                    <a:lstStyle/>
                    <a:p>
                      <a:r>
                        <a:rPr lang="en-US" sz="2400" dirty="0">
                          <a:effectLst/>
                        </a:rPr>
                        <a:t>09/2022</a:t>
                      </a:r>
                    </a:p>
                  </a:txBody>
                  <a:tcPr marL="50065" marR="50065" marT="25032" marB="25032" anchor="ctr">
                    <a:lnL>
                      <a:noFill/>
                    </a:lnL>
                    <a:lnR>
                      <a:noFill/>
                    </a:lnR>
                    <a:lnT>
                      <a:noFill/>
                    </a:lnT>
                    <a:lnB>
                      <a:noFill/>
                    </a:lnB>
                    <a:solidFill>
                      <a:schemeClr val="bg1"/>
                    </a:solidFill>
                  </a:tcPr>
                </a:tc>
                <a:tc>
                  <a:txBody>
                    <a:bodyPr/>
                    <a:lstStyle/>
                    <a:p>
                      <a:r>
                        <a:rPr lang="en-US" sz="2400">
                          <a:effectLst/>
                        </a:rPr>
                        <a:t>90</a:t>
                      </a:r>
                    </a:p>
                  </a:txBody>
                  <a:tcPr marL="50065" marR="50065" marT="25032" marB="25032" anchor="ctr">
                    <a:lnL>
                      <a:noFill/>
                    </a:lnL>
                    <a:lnR>
                      <a:noFill/>
                    </a:lnR>
                    <a:lnT>
                      <a:noFill/>
                    </a:lnT>
                    <a:lnB>
                      <a:noFill/>
                    </a:lnB>
                    <a:solidFill>
                      <a:schemeClr val="bg1"/>
                    </a:solidFill>
                  </a:tcPr>
                </a:tc>
                <a:tc>
                  <a:txBody>
                    <a:bodyPr/>
                    <a:lstStyle/>
                    <a:p>
                      <a:r>
                        <a:rPr lang="en-US" sz="2400">
                          <a:effectLst/>
                        </a:rPr>
                        <a:t>Develop understandings of cultural competence and critical consciousness and learn how to apply them when working with migratory students. Includes practical ways of integrating CLRT and reimagine the classroom environment, instructional design, and relationships with students and families</a:t>
                      </a:r>
                    </a:p>
                  </a:txBody>
                  <a:tcPr marL="50065" marR="50065" marT="25032" marB="25032" anchor="ctr">
                    <a:lnL>
                      <a:noFill/>
                    </a:lnL>
                    <a:lnR>
                      <a:noFill/>
                    </a:lnR>
                    <a:lnT>
                      <a:noFill/>
                    </a:lnT>
                    <a:lnB>
                      <a:noFill/>
                    </a:lnB>
                    <a:solidFill>
                      <a:schemeClr val="bg1"/>
                    </a:solidFill>
                  </a:tcPr>
                </a:tc>
                <a:tc>
                  <a:txBody>
                    <a:bodyPr/>
                    <a:lstStyle/>
                    <a:p>
                      <a:r>
                        <a:rPr lang="en-US" sz="2400" dirty="0">
                          <a:effectLst/>
                        </a:rPr>
                        <a:t>13.0, 13.1, 13.2</a:t>
                      </a:r>
                    </a:p>
                  </a:txBody>
                  <a:tcPr marL="50065" marR="50065" marT="25032" marB="25032" anchor="ctr">
                    <a:lnL>
                      <a:noFill/>
                    </a:lnL>
                    <a:lnR>
                      <a:noFill/>
                    </a:lnR>
                    <a:lnT>
                      <a:noFill/>
                    </a:lnT>
                    <a:lnB>
                      <a:noFill/>
                    </a:lnB>
                    <a:solidFill>
                      <a:schemeClr val="bg1"/>
                    </a:solidFill>
                  </a:tcPr>
                </a:tc>
                <a:extLst>
                  <a:ext uri="{0D108BD9-81ED-4DB2-BD59-A6C34878D82A}">
                    <a16:rowId xmlns:a16="http://schemas.microsoft.com/office/drawing/2014/main" val="1024995100"/>
                  </a:ext>
                </a:extLst>
              </a:tr>
            </a:tbl>
          </a:graphicData>
        </a:graphic>
      </p:graphicFrame>
    </p:spTree>
    <p:extLst>
      <p:ext uri="{BB962C8B-B14F-4D97-AF65-F5344CB8AC3E}">
        <p14:creationId xmlns:p14="http://schemas.microsoft.com/office/powerpoint/2010/main" val="2354246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D0EC-11B1-4D4E-856D-44DF87205E63}"/>
              </a:ext>
            </a:extLst>
          </p:cNvPr>
          <p:cNvSpPr>
            <a:spLocks noGrp="1"/>
          </p:cNvSpPr>
          <p:nvPr>
            <p:ph type="title"/>
          </p:nvPr>
        </p:nvSpPr>
        <p:spPr>
          <a:xfrm>
            <a:off x="152400" y="1"/>
            <a:ext cx="11887200" cy="1245664"/>
          </a:xfrm>
        </p:spPr>
        <p:txBody>
          <a:bodyPr/>
          <a:lstStyle/>
          <a:p>
            <a:r>
              <a:rPr lang="en-US" dirty="0"/>
              <a:t>Example Service: Staff Development</a:t>
            </a:r>
          </a:p>
        </p:txBody>
      </p:sp>
      <p:graphicFrame>
        <p:nvGraphicFramePr>
          <p:cNvPr id="4" name="Table 3">
            <a:extLst>
              <a:ext uri="{FF2B5EF4-FFF2-40B4-BE49-F238E27FC236}">
                <a16:creationId xmlns:a16="http://schemas.microsoft.com/office/drawing/2014/main" id="{7D92F9FB-77C4-42BE-A14D-87F9C4FE10B3}"/>
              </a:ext>
            </a:extLst>
          </p:cNvPr>
          <p:cNvGraphicFramePr>
            <a:graphicFrameLocks noGrp="1"/>
          </p:cNvGraphicFramePr>
          <p:nvPr>
            <p:extLst>
              <p:ext uri="{D42A27DB-BD31-4B8C-83A1-F6EECF244321}">
                <p14:modId xmlns:p14="http://schemas.microsoft.com/office/powerpoint/2010/main" val="2044679934"/>
              </p:ext>
            </p:extLst>
          </p:nvPr>
        </p:nvGraphicFramePr>
        <p:xfrm>
          <a:off x="276045" y="1086928"/>
          <a:ext cx="11628407" cy="4088921"/>
        </p:xfrm>
        <a:graphic>
          <a:graphicData uri="http://schemas.openxmlformats.org/drawingml/2006/table">
            <a:tbl>
              <a:tblPr firstRow="1"/>
              <a:tblGrid>
                <a:gridCol w="2087593">
                  <a:extLst>
                    <a:ext uri="{9D8B030D-6E8A-4147-A177-3AD203B41FA5}">
                      <a16:colId xmlns:a16="http://schemas.microsoft.com/office/drawing/2014/main" val="1895131061"/>
                    </a:ext>
                  </a:extLst>
                </a:gridCol>
                <a:gridCol w="1500372">
                  <a:extLst>
                    <a:ext uri="{9D8B030D-6E8A-4147-A177-3AD203B41FA5}">
                      <a16:colId xmlns:a16="http://schemas.microsoft.com/office/drawing/2014/main" val="213533161"/>
                    </a:ext>
                  </a:extLst>
                </a:gridCol>
                <a:gridCol w="1398103">
                  <a:extLst>
                    <a:ext uri="{9D8B030D-6E8A-4147-A177-3AD203B41FA5}">
                      <a16:colId xmlns:a16="http://schemas.microsoft.com/office/drawing/2014/main" val="1392371110"/>
                    </a:ext>
                  </a:extLst>
                </a:gridCol>
                <a:gridCol w="5193102">
                  <a:extLst>
                    <a:ext uri="{9D8B030D-6E8A-4147-A177-3AD203B41FA5}">
                      <a16:colId xmlns:a16="http://schemas.microsoft.com/office/drawing/2014/main" val="3494984146"/>
                    </a:ext>
                  </a:extLst>
                </a:gridCol>
                <a:gridCol w="1449237">
                  <a:extLst>
                    <a:ext uri="{9D8B030D-6E8A-4147-A177-3AD203B41FA5}">
                      <a16:colId xmlns:a16="http://schemas.microsoft.com/office/drawing/2014/main" val="1886436873"/>
                    </a:ext>
                  </a:extLst>
                </a:gridCol>
              </a:tblGrid>
              <a:tr h="1361710">
                <a:tc>
                  <a:txBody>
                    <a:bodyPr/>
                    <a:lstStyle/>
                    <a:p>
                      <a:r>
                        <a:rPr lang="en-US" sz="2400" b="1" dirty="0">
                          <a:solidFill>
                            <a:srgbClr val="000000"/>
                          </a:solidFill>
                          <a:effectLst/>
                        </a:rPr>
                        <a:t>Name of Training</a:t>
                      </a:r>
                    </a:p>
                  </a:txBody>
                  <a:tcPr marL="76200" marR="76200" marT="38100" marB="38100" anchor="ctr">
                    <a:lnL>
                      <a:noFill/>
                    </a:lnL>
                    <a:lnR>
                      <a:noFill/>
                    </a:lnR>
                    <a:lnT>
                      <a:noFill/>
                    </a:lnT>
                    <a:lnB>
                      <a:noFill/>
                    </a:lnB>
                    <a:solidFill>
                      <a:srgbClr val="E2B751"/>
                    </a:solidFill>
                  </a:tcPr>
                </a:tc>
                <a:tc>
                  <a:txBody>
                    <a:bodyPr/>
                    <a:lstStyle/>
                    <a:p>
                      <a:r>
                        <a:rPr lang="en-US" sz="2400" b="1" dirty="0">
                          <a:solidFill>
                            <a:srgbClr val="000000"/>
                          </a:solidFill>
                          <a:effectLst/>
                        </a:rPr>
                        <a:t>Dates</a:t>
                      </a:r>
                    </a:p>
                  </a:txBody>
                  <a:tcPr marL="76200" marR="76200" marT="38100" marB="38100" anchor="ctr">
                    <a:lnL>
                      <a:noFill/>
                    </a:lnL>
                    <a:lnR>
                      <a:noFill/>
                    </a:lnR>
                    <a:lnT>
                      <a:noFill/>
                    </a:lnT>
                    <a:lnB>
                      <a:noFill/>
                    </a:lnB>
                    <a:solidFill>
                      <a:srgbClr val="E2B751"/>
                    </a:solidFill>
                  </a:tcPr>
                </a:tc>
                <a:tc>
                  <a:txBody>
                    <a:bodyPr/>
                    <a:lstStyle/>
                    <a:p>
                      <a:r>
                        <a:rPr lang="en-US" sz="2400" b="1" dirty="0">
                          <a:solidFill>
                            <a:srgbClr val="000000"/>
                          </a:solidFill>
                          <a:effectLst/>
                        </a:rPr>
                        <a:t>Minutes</a:t>
                      </a:r>
                    </a:p>
                  </a:txBody>
                  <a:tcPr marL="76200" marR="76200" marT="38100" marB="38100" anchor="ctr">
                    <a:lnL>
                      <a:noFill/>
                    </a:lnL>
                    <a:lnR>
                      <a:noFill/>
                    </a:lnR>
                    <a:lnT>
                      <a:noFill/>
                    </a:lnT>
                    <a:lnB>
                      <a:noFill/>
                    </a:lnB>
                    <a:solidFill>
                      <a:srgbClr val="E2B751"/>
                    </a:solidFill>
                  </a:tcPr>
                </a:tc>
                <a:tc>
                  <a:txBody>
                    <a:bodyPr/>
                    <a:lstStyle/>
                    <a:p>
                      <a:r>
                        <a:rPr lang="en-US" sz="2400" b="1" dirty="0">
                          <a:solidFill>
                            <a:srgbClr val="000000"/>
                          </a:solidFill>
                          <a:effectLst/>
                        </a:rPr>
                        <a:t>Description</a:t>
                      </a:r>
                    </a:p>
                  </a:txBody>
                  <a:tcPr marL="76200" marR="76200" marT="38100" marB="38100" anchor="ctr">
                    <a:lnL>
                      <a:noFill/>
                    </a:lnL>
                    <a:lnR>
                      <a:noFill/>
                    </a:lnR>
                    <a:lnT>
                      <a:noFill/>
                    </a:lnT>
                    <a:lnB>
                      <a:noFill/>
                    </a:lnB>
                    <a:solidFill>
                      <a:srgbClr val="E2B751"/>
                    </a:solidFill>
                  </a:tcPr>
                </a:tc>
                <a:tc>
                  <a:txBody>
                    <a:bodyPr/>
                    <a:lstStyle/>
                    <a:p>
                      <a:r>
                        <a:rPr lang="en-US" sz="2400" b="1" dirty="0">
                          <a:solidFill>
                            <a:srgbClr val="000000"/>
                          </a:solidFill>
                          <a:effectLst/>
                        </a:rPr>
                        <a:t>Strategy Being Met</a:t>
                      </a:r>
                    </a:p>
                  </a:txBody>
                  <a:tcPr marL="76200" marR="76200" marT="38100" marB="38100" anchor="ctr">
                    <a:lnL>
                      <a:noFill/>
                    </a:lnL>
                    <a:lnR>
                      <a:noFill/>
                    </a:lnR>
                    <a:lnT>
                      <a:noFill/>
                    </a:lnT>
                    <a:lnB>
                      <a:noFill/>
                    </a:lnB>
                    <a:solidFill>
                      <a:srgbClr val="E2B751"/>
                    </a:solidFill>
                  </a:tcPr>
                </a:tc>
                <a:extLst>
                  <a:ext uri="{0D108BD9-81ED-4DB2-BD59-A6C34878D82A}">
                    <a16:rowId xmlns:a16="http://schemas.microsoft.com/office/drawing/2014/main" val="2205959121"/>
                  </a:ext>
                </a:extLst>
              </a:tr>
              <a:tr h="2727211">
                <a:tc>
                  <a:txBody>
                    <a:bodyPr/>
                    <a:lstStyle/>
                    <a:p>
                      <a:r>
                        <a:rPr lang="en-US" sz="2400">
                          <a:effectLst/>
                        </a:rPr>
                        <a:t>Preschool Learning Foundations</a:t>
                      </a:r>
                    </a:p>
                  </a:txBody>
                  <a:tcPr marL="76200" marR="76200" marT="38100" marB="38100" anchor="ctr">
                    <a:lnL>
                      <a:noFill/>
                    </a:lnL>
                    <a:lnR>
                      <a:noFill/>
                    </a:lnR>
                    <a:lnT>
                      <a:noFill/>
                    </a:lnT>
                    <a:lnB>
                      <a:noFill/>
                    </a:lnB>
                    <a:solidFill>
                      <a:srgbClr val="E9E9E9"/>
                    </a:solidFill>
                  </a:tcPr>
                </a:tc>
                <a:tc>
                  <a:txBody>
                    <a:bodyPr/>
                    <a:lstStyle/>
                    <a:p>
                      <a:r>
                        <a:rPr lang="en-US" sz="2400">
                          <a:effectLst/>
                        </a:rPr>
                        <a:t>08/2022</a:t>
                      </a:r>
                    </a:p>
                  </a:txBody>
                  <a:tcPr marL="76200" marR="76200" marT="38100" marB="38100" anchor="ctr">
                    <a:lnL>
                      <a:noFill/>
                    </a:lnL>
                    <a:lnR>
                      <a:noFill/>
                    </a:lnR>
                    <a:lnT>
                      <a:noFill/>
                    </a:lnT>
                    <a:lnB>
                      <a:noFill/>
                    </a:lnB>
                    <a:solidFill>
                      <a:srgbClr val="E9E9E9"/>
                    </a:solidFill>
                  </a:tcPr>
                </a:tc>
                <a:tc>
                  <a:txBody>
                    <a:bodyPr/>
                    <a:lstStyle/>
                    <a:p>
                      <a:r>
                        <a:rPr lang="en-US" sz="2400">
                          <a:effectLst/>
                        </a:rPr>
                        <a:t>180</a:t>
                      </a:r>
                    </a:p>
                  </a:txBody>
                  <a:tcPr marL="76200" marR="76200" marT="38100" marB="38100" anchor="ctr">
                    <a:lnL>
                      <a:noFill/>
                    </a:lnL>
                    <a:lnR>
                      <a:noFill/>
                    </a:lnR>
                    <a:lnT>
                      <a:noFill/>
                    </a:lnT>
                    <a:lnB>
                      <a:noFill/>
                    </a:lnB>
                    <a:solidFill>
                      <a:srgbClr val="E9E9E9"/>
                    </a:solidFill>
                  </a:tcPr>
                </a:tc>
                <a:tc>
                  <a:txBody>
                    <a:bodyPr/>
                    <a:lstStyle/>
                    <a:p>
                      <a:r>
                        <a:rPr lang="en-US" sz="2400">
                          <a:effectLst/>
                        </a:rPr>
                        <a:t>Assessments, best practices, CPIN and Preschool Learning Foundations *Social-emotional development *Positive Social interactions *Math Number sense *Language Development</a:t>
                      </a:r>
                    </a:p>
                  </a:txBody>
                  <a:tcPr marL="76200" marR="76200" marT="38100" marB="38100" anchor="ctr">
                    <a:lnL>
                      <a:noFill/>
                    </a:lnL>
                    <a:lnR>
                      <a:noFill/>
                    </a:lnR>
                    <a:lnT>
                      <a:noFill/>
                    </a:lnT>
                    <a:lnB>
                      <a:noFill/>
                    </a:lnB>
                    <a:solidFill>
                      <a:srgbClr val="E9E9E9"/>
                    </a:solidFill>
                  </a:tcPr>
                </a:tc>
                <a:tc>
                  <a:txBody>
                    <a:bodyPr/>
                    <a:lstStyle/>
                    <a:p>
                      <a:r>
                        <a:rPr lang="en-US" sz="2400" dirty="0">
                          <a:effectLst/>
                        </a:rPr>
                        <a:t>7.0, 7.1, 8.0, 8.1</a:t>
                      </a:r>
                    </a:p>
                  </a:txBody>
                  <a:tcPr marL="76200" marR="76200" marT="38100" marB="38100" anchor="ctr">
                    <a:lnL>
                      <a:noFill/>
                    </a:lnL>
                    <a:lnR>
                      <a:noFill/>
                    </a:lnR>
                    <a:lnT>
                      <a:noFill/>
                    </a:lnT>
                    <a:lnB>
                      <a:noFill/>
                    </a:lnB>
                    <a:solidFill>
                      <a:srgbClr val="E9E9E9"/>
                    </a:solidFill>
                  </a:tcPr>
                </a:tc>
                <a:extLst>
                  <a:ext uri="{0D108BD9-81ED-4DB2-BD59-A6C34878D82A}">
                    <a16:rowId xmlns:a16="http://schemas.microsoft.com/office/drawing/2014/main" val="2004195887"/>
                  </a:ext>
                </a:extLst>
              </a:tr>
            </a:tbl>
          </a:graphicData>
        </a:graphic>
      </p:graphicFrame>
    </p:spTree>
    <p:extLst>
      <p:ext uri="{BB962C8B-B14F-4D97-AF65-F5344CB8AC3E}">
        <p14:creationId xmlns:p14="http://schemas.microsoft.com/office/powerpoint/2010/main" val="2695109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A3D5-12E5-41FA-B533-D68BD8770DC6}"/>
              </a:ext>
            </a:extLst>
          </p:cNvPr>
          <p:cNvSpPr>
            <a:spLocks noGrp="1"/>
          </p:cNvSpPr>
          <p:nvPr>
            <p:ph type="title"/>
          </p:nvPr>
        </p:nvSpPr>
        <p:spPr>
          <a:xfrm>
            <a:off x="152399" y="228592"/>
            <a:ext cx="11887200" cy="1376962"/>
          </a:xfrm>
        </p:spPr>
        <p:txBody>
          <a:bodyPr/>
          <a:lstStyle/>
          <a:p>
            <a:r>
              <a:rPr lang="en-US" dirty="0"/>
              <a:t>Example Service: Expected Outcome and Local Measures</a:t>
            </a:r>
          </a:p>
        </p:txBody>
      </p:sp>
      <p:pic>
        <p:nvPicPr>
          <p:cNvPr id="3" name="Picture 2" descr="Children will improve their cognitive, fine and gross motor, cognitive, social-emotional, math concepts, phonemic awareness and language development skills.&#10;Parents will gain awareness and strategies to support their preschooler learning at home and gain the skills necessary to enter kindergarten.">
            <a:extLst>
              <a:ext uri="{FF2B5EF4-FFF2-40B4-BE49-F238E27FC236}">
                <a16:creationId xmlns:a16="http://schemas.microsoft.com/office/drawing/2014/main" id="{C7CD82AA-271F-4817-8C5D-F805150E501B}"/>
              </a:ext>
            </a:extLst>
          </p:cNvPr>
          <p:cNvPicPr>
            <a:picLocks noChangeAspect="1"/>
          </p:cNvPicPr>
          <p:nvPr/>
        </p:nvPicPr>
        <p:blipFill rotWithShape="1">
          <a:blip r:embed="rId3"/>
          <a:srcRect b="10617"/>
          <a:stretch/>
        </p:blipFill>
        <p:spPr>
          <a:xfrm>
            <a:off x="152399" y="1605554"/>
            <a:ext cx="11887200" cy="2121057"/>
          </a:xfrm>
          <a:prstGeom prst="rect">
            <a:avLst/>
          </a:prstGeom>
        </p:spPr>
      </p:pic>
      <p:pic>
        <p:nvPicPr>
          <p:cNvPr id="4" name="Picture 3" descr="Local Performance Target screenshot: Each migrant students will demonstrate growth of 2 points or more in the Region 16-developed basic pre-k skills assessment.&#10;&#10;If conditions regarding the pandemic permit, the full Brigance Assessment will be administered and the growth target will be growth of 2 points or more in at least one measured area.">
            <a:extLst>
              <a:ext uri="{FF2B5EF4-FFF2-40B4-BE49-F238E27FC236}">
                <a16:creationId xmlns:a16="http://schemas.microsoft.com/office/drawing/2014/main" id="{9558CB56-57B9-4F39-972D-3A1F703B38F5}"/>
              </a:ext>
            </a:extLst>
          </p:cNvPr>
          <p:cNvPicPr>
            <a:picLocks noChangeAspect="1"/>
          </p:cNvPicPr>
          <p:nvPr/>
        </p:nvPicPr>
        <p:blipFill>
          <a:blip r:embed="rId4"/>
          <a:stretch>
            <a:fillRect/>
          </a:stretch>
        </p:blipFill>
        <p:spPr>
          <a:xfrm>
            <a:off x="152399" y="3933645"/>
            <a:ext cx="11887200" cy="2485613"/>
          </a:xfrm>
          <a:prstGeom prst="rect">
            <a:avLst/>
          </a:prstGeom>
        </p:spPr>
      </p:pic>
    </p:spTree>
    <p:extLst>
      <p:ext uri="{BB962C8B-B14F-4D97-AF65-F5344CB8AC3E}">
        <p14:creationId xmlns:p14="http://schemas.microsoft.com/office/powerpoint/2010/main" val="3954686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142F-0BE4-4BA0-8A8D-EDE052FEC198}"/>
              </a:ext>
            </a:extLst>
          </p:cNvPr>
          <p:cNvSpPr>
            <a:spLocks noGrp="1"/>
          </p:cNvSpPr>
          <p:nvPr>
            <p:ph type="title"/>
          </p:nvPr>
        </p:nvSpPr>
        <p:spPr/>
        <p:txBody>
          <a:bodyPr/>
          <a:lstStyle/>
          <a:p>
            <a:r>
              <a:rPr lang="en-US" dirty="0"/>
              <a:t>Example Service: Migrant Students Served and Activity Time</a:t>
            </a:r>
          </a:p>
        </p:txBody>
      </p:sp>
      <p:pic>
        <p:nvPicPr>
          <p:cNvPr id="3" name="Picture 2" descr="Chart showing number of migratory students served as 120 and 60 parents.">
            <a:extLst>
              <a:ext uri="{FF2B5EF4-FFF2-40B4-BE49-F238E27FC236}">
                <a16:creationId xmlns:a16="http://schemas.microsoft.com/office/drawing/2014/main" id="{DBD711ED-5F97-4A4D-B9FC-87D29264F86F}"/>
              </a:ext>
            </a:extLst>
          </p:cNvPr>
          <p:cNvPicPr>
            <a:picLocks noChangeAspect="1"/>
          </p:cNvPicPr>
          <p:nvPr/>
        </p:nvPicPr>
        <p:blipFill>
          <a:blip r:embed="rId3"/>
          <a:stretch>
            <a:fillRect/>
          </a:stretch>
        </p:blipFill>
        <p:spPr>
          <a:xfrm>
            <a:off x="348472" y="1529362"/>
            <a:ext cx="5983317" cy="5134226"/>
          </a:xfrm>
          <a:prstGeom prst="rect">
            <a:avLst/>
          </a:prstGeom>
        </p:spPr>
      </p:pic>
      <p:pic>
        <p:nvPicPr>
          <p:cNvPr id="5" name="Picture 4" descr="Here we see the service schedule, number of students served and total time for the service.">
            <a:extLst>
              <a:ext uri="{FF2B5EF4-FFF2-40B4-BE49-F238E27FC236}">
                <a16:creationId xmlns:a16="http://schemas.microsoft.com/office/drawing/2014/main" id="{A82F05BF-9EA3-4ADC-902D-1E40C70C81AF}"/>
              </a:ext>
            </a:extLst>
          </p:cNvPr>
          <p:cNvPicPr>
            <a:picLocks noChangeAspect="1"/>
          </p:cNvPicPr>
          <p:nvPr/>
        </p:nvPicPr>
        <p:blipFill>
          <a:blip r:embed="rId4"/>
          <a:stretch>
            <a:fillRect/>
          </a:stretch>
        </p:blipFill>
        <p:spPr>
          <a:xfrm>
            <a:off x="4971846" y="3034887"/>
            <a:ext cx="7220153" cy="2520524"/>
          </a:xfrm>
          <a:prstGeom prst="rect">
            <a:avLst/>
          </a:prstGeom>
        </p:spPr>
      </p:pic>
    </p:spTree>
    <p:extLst>
      <p:ext uri="{BB962C8B-B14F-4D97-AF65-F5344CB8AC3E}">
        <p14:creationId xmlns:p14="http://schemas.microsoft.com/office/powerpoint/2010/main" val="2843868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8B21-8A59-421B-B73D-E03B719371A4}"/>
              </a:ext>
            </a:extLst>
          </p:cNvPr>
          <p:cNvSpPr>
            <a:spLocks noGrp="1"/>
          </p:cNvSpPr>
          <p:nvPr>
            <p:ph type="title"/>
          </p:nvPr>
        </p:nvSpPr>
        <p:spPr/>
        <p:txBody>
          <a:bodyPr/>
          <a:lstStyle/>
          <a:p>
            <a:r>
              <a:rPr lang="en-US" dirty="0"/>
              <a:t>Check for Understanding</a:t>
            </a:r>
          </a:p>
        </p:txBody>
      </p:sp>
      <p:sp>
        <p:nvSpPr>
          <p:cNvPr id="3" name="Content Placeholder 2">
            <a:extLst>
              <a:ext uri="{FF2B5EF4-FFF2-40B4-BE49-F238E27FC236}">
                <a16:creationId xmlns:a16="http://schemas.microsoft.com/office/drawing/2014/main" id="{9E6F8B1C-ECC0-45C8-A559-8171A5B237AB}"/>
              </a:ext>
            </a:extLst>
          </p:cNvPr>
          <p:cNvSpPr>
            <a:spLocks noGrp="1"/>
          </p:cNvSpPr>
          <p:nvPr>
            <p:ph idx="1"/>
          </p:nvPr>
        </p:nvSpPr>
        <p:spPr/>
        <p:txBody>
          <a:bodyPr/>
          <a:lstStyle/>
          <a:p>
            <a:pPr marL="0" indent="0">
              <a:buNone/>
            </a:pPr>
            <a:r>
              <a:rPr lang="en-US" dirty="0"/>
              <a:t>Let’s take a quick poll to assess our knowledge of the content covered so far during this presentation. Please choose the BEST answer.</a:t>
            </a:r>
          </a:p>
          <a:p>
            <a:endParaRPr lang="en-US" dirty="0"/>
          </a:p>
        </p:txBody>
      </p:sp>
    </p:spTree>
    <p:extLst>
      <p:ext uri="{BB962C8B-B14F-4D97-AF65-F5344CB8AC3E}">
        <p14:creationId xmlns:p14="http://schemas.microsoft.com/office/powerpoint/2010/main" val="3070364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B862-2C45-4F37-82E3-FD750D884415}"/>
              </a:ext>
            </a:extLst>
          </p:cNvPr>
          <p:cNvSpPr>
            <a:spLocks noGrp="1"/>
          </p:cNvSpPr>
          <p:nvPr>
            <p:ph type="title"/>
          </p:nvPr>
        </p:nvSpPr>
        <p:spPr/>
        <p:txBody>
          <a:bodyPr/>
          <a:lstStyle/>
          <a:p>
            <a:r>
              <a:rPr lang="en-US" dirty="0"/>
              <a:t>Measurable Program Objective 2.0</a:t>
            </a:r>
          </a:p>
        </p:txBody>
      </p:sp>
      <p:sp>
        <p:nvSpPr>
          <p:cNvPr id="3" name="Content Placeholder 2">
            <a:extLst>
              <a:ext uri="{FF2B5EF4-FFF2-40B4-BE49-F238E27FC236}">
                <a16:creationId xmlns:a16="http://schemas.microsoft.com/office/drawing/2014/main" id="{22A73D61-CC8D-4561-87AE-0AA79CF76F8A}"/>
              </a:ext>
            </a:extLst>
          </p:cNvPr>
          <p:cNvSpPr>
            <a:spLocks noGrp="1"/>
          </p:cNvSpPr>
          <p:nvPr>
            <p:ph idx="1"/>
          </p:nvPr>
        </p:nvSpPr>
        <p:spPr/>
        <p:txBody>
          <a:bodyPr/>
          <a:lstStyle/>
          <a:p>
            <a:r>
              <a:rPr lang="en-US" dirty="0"/>
              <a:t>Each year, 60 percent of K-10 migratory students who are not proficient in math will participate in at least 30 hours (1800 minutes) of supplemental math instruction focused on concepts and procedures and problem solving and modeling data during the regular school year and at least 20 hours (1200 minutes) of summer school instruction if present.</a:t>
            </a:r>
          </a:p>
        </p:txBody>
      </p:sp>
    </p:spTree>
    <p:extLst>
      <p:ext uri="{BB962C8B-B14F-4D97-AF65-F5344CB8AC3E}">
        <p14:creationId xmlns:p14="http://schemas.microsoft.com/office/powerpoint/2010/main" val="2029313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9FD8-78D4-4A51-A433-8E51E3BB47D5}"/>
              </a:ext>
            </a:extLst>
          </p:cNvPr>
          <p:cNvSpPr>
            <a:spLocks noGrp="1"/>
          </p:cNvSpPr>
          <p:nvPr>
            <p:ph type="title"/>
          </p:nvPr>
        </p:nvSpPr>
        <p:spPr>
          <a:xfrm>
            <a:off x="152400" y="132073"/>
            <a:ext cx="11887200" cy="1059418"/>
          </a:xfrm>
        </p:spPr>
        <p:txBody>
          <a:bodyPr/>
          <a:lstStyle/>
          <a:p>
            <a:r>
              <a:rPr lang="en-US" dirty="0"/>
              <a:t>Practice</a:t>
            </a:r>
          </a:p>
        </p:txBody>
      </p:sp>
      <p:sp>
        <p:nvSpPr>
          <p:cNvPr id="3" name="Content Placeholder 2">
            <a:extLst>
              <a:ext uri="{FF2B5EF4-FFF2-40B4-BE49-F238E27FC236}">
                <a16:creationId xmlns:a16="http://schemas.microsoft.com/office/drawing/2014/main" id="{26F0528C-0F85-4E9F-8138-4E6081000765}"/>
              </a:ext>
            </a:extLst>
          </p:cNvPr>
          <p:cNvSpPr>
            <a:spLocks noGrp="1"/>
          </p:cNvSpPr>
          <p:nvPr>
            <p:ph idx="1"/>
          </p:nvPr>
        </p:nvSpPr>
        <p:spPr>
          <a:xfrm>
            <a:off x="152400" y="1191491"/>
            <a:ext cx="11887200" cy="5350143"/>
          </a:xfrm>
        </p:spPr>
        <p:txBody>
          <a:bodyPr>
            <a:normAutofit lnSpcReduction="10000"/>
          </a:bodyPr>
          <a:lstStyle/>
          <a:p>
            <a:pPr marL="0" indent="0">
              <a:buNone/>
            </a:pPr>
            <a:r>
              <a:rPr lang="en-US" sz="2800" dirty="0"/>
              <a:t>Directions:</a:t>
            </a:r>
          </a:p>
          <a:p>
            <a:pPr marL="514350" indent="-514350">
              <a:buAutoNum type="arabicPeriod"/>
            </a:pPr>
            <a:r>
              <a:rPr lang="en-US" sz="2800" dirty="0"/>
              <a:t>Select a facilitator, note taker, and volunteer to report out.</a:t>
            </a:r>
          </a:p>
          <a:p>
            <a:pPr marL="514350" indent="-514350">
              <a:buFont typeface="Arial" panose="020B0604020202020204" pitchFamily="34" charset="0"/>
              <a:buAutoNum type="arabicPeriod"/>
            </a:pPr>
            <a:r>
              <a:rPr lang="en-US" sz="2800" dirty="0"/>
              <a:t>Open the Google doc link via the Chat or Outlook.</a:t>
            </a:r>
          </a:p>
          <a:p>
            <a:pPr marL="514350" indent="-514350">
              <a:buFont typeface="Arial" panose="020B0604020202020204" pitchFamily="34" charset="0"/>
              <a:buAutoNum type="arabicPeriod"/>
            </a:pPr>
            <a:r>
              <a:rPr lang="en-US" sz="2800" dirty="0"/>
              <a:t>Your Breakout Room group number will be the group number for your slides.</a:t>
            </a:r>
          </a:p>
          <a:p>
            <a:pPr marL="514350" indent="-514350">
              <a:buAutoNum type="arabicPeriod"/>
            </a:pPr>
            <a:r>
              <a:rPr lang="en-US" sz="2800" dirty="0"/>
              <a:t>In your Breakout Room, review each field in the service for alignment to the SSDP. Start by reviewing the SSDP Strategies selected.</a:t>
            </a:r>
          </a:p>
          <a:p>
            <a:pPr marL="514350" indent="-514350">
              <a:buAutoNum type="arabicPeriod"/>
            </a:pPr>
            <a:r>
              <a:rPr lang="en-US" sz="2800" dirty="0"/>
              <a:t>Take notes on your group’s slides in Google Docs. Notes should consist of evidence that the service met the requirements for selected strategies or information that is still needed.</a:t>
            </a:r>
          </a:p>
          <a:p>
            <a:pPr marL="514350" indent="-514350">
              <a:buAutoNum type="arabicPeriod"/>
            </a:pPr>
            <a:r>
              <a:rPr lang="en-US" sz="2800" dirty="0"/>
              <a:t>After the 20 minutes, we will reconvene the whole group and share what was discussed in the Breakout Rooms.</a:t>
            </a:r>
          </a:p>
        </p:txBody>
      </p:sp>
    </p:spTree>
    <p:extLst>
      <p:ext uri="{BB962C8B-B14F-4D97-AF65-F5344CB8AC3E}">
        <p14:creationId xmlns:p14="http://schemas.microsoft.com/office/powerpoint/2010/main" val="2407265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9CD1-F6E2-476C-8C7A-B8638877399B}"/>
              </a:ext>
            </a:extLst>
          </p:cNvPr>
          <p:cNvSpPr>
            <a:spLocks noGrp="1"/>
          </p:cNvSpPr>
          <p:nvPr>
            <p:ph type="title"/>
          </p:nvPr>
        </p:nvSpPr>
        <p:spPr/>
        <p:txBody>
          <a:bodyPr/>
          <a:lstStyle/>
          <a:p>
            <a:r>
              <a:rPr lang="en-US" dirty="0"/>
              <a:t>Breakout Rooms</a:t>
            </a:r>
          </a:p>
        </p:txBody>
      </p:sp>
      <p:sp>
        <p:nvSpPr>
          <p:cNvPr id="3" name="Content Placeholder 2">
            <a:extLst>
              <a:ext uri="{FF2B5EF4-FFF2-40B4-BE49-F238E27FC236}">
                <a16:creationId xmlns:a16="http://schemas.microsoft.com/office/drawing/2014/main" id="{264603DC-33F2-47FB-B69E-406FA87538B5}"/>
              </a:ext>
            </a:extLst>
          </p:cNvPr>
          <p:cNvSpPr>
            <a:spLocks noGrp="1"/>
          </p:cNvSpPr>
          <p:nvPr>
            <p:ph idx="1"/>
          </p:nvPr>
        </p:nvSpPr>
        <p:spPr/>
        <p:txBody>
          <a:bodyPr/>
          <a:lstStyle/>
          <a:p>
            <a:pPr marL="0" indent="0">
              <a:buNone/>
            </a:pPr>
            <a:r>
              <a:rPr lang="en-US" dirty="0"/>
              <a:t>Please note your group number. Your group number corresponds to the group slides that you will use.</a:t>
            </a:r>
          </a:p>
        </p:txBody>
      </p:sp>
    </p:spTree>
    <p:extLst>
      <p:ext uri="{BB962C8B-B14F-4D97-AF65-F5344CB8AC3E}">
        <p14:creationId xmlns:p14="http://schemas.microsoft.com/office/powerpoint/2010/main" val="317743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E144-1DE4-40A1-AC5B-06B027FB3F2D}"/>
              </a:ext>
            </a:extLst>
          </p:cNvPr>
          <p:cNvSpPr>
            <a:spLocks noGrp="1"/>
          </p:cNvSpPr>
          <p:nvPr>
            <p:ph type="title"/>
          </p:nvPr>
        </p:nvSpPr>
        <p:spPr/>
        <p:txBody>
          <a:bodyPr/>
          <a:lstStyle/>
          <a:p>
            <a:r>
              <a:rPr lang="es-MX" dirty="0" err="1"/>
              <a:t>Presenters</a:t>
            </a:r>
            <a:endParaRPr lang="es-MX" dirty="0"/>
          </a:p>
        </p:txBody>
      </p:sp>
      <p:sp>
        <p:nvSpPr>
          <p:cNvPr id="4" name="Content Placeholder 3">
            <a:extLst>
              <a:ext uri="{FF2B5EF4-FFF2-40B4-BE49-F238E27FC236}">
                <a16:creationId xmlns:a16="http://schemas.microsoft.com/office/drawing/2014/main" id="{041049EB-33B8-44B9-B263-AA96D59A9AFD}"/>
              </a:ext>
            </a:extLst>
          </p:cNvPr>
          <p:cNvSpPr>
            <a:spLocks noGrp="1"/>
          </p:cNvSpPr>
          <p:nvPr>
            <p:ph sz="half" idx="1"/>
          </p:nvPr>
        </p:nvSpPr>
        <p:spPr>
          <a:xfrm>
            <a:off x="152400" y="1638300"/>
            <a:ext cx="5852160" cy="5015901"/>
          </a:xfrm>
        </p:spPr>
        <p:txBody>
          <a:bodyPr/>
          <a:lstStyle/>
          <a:p>
            <a:pPr marL="0" indent="0" algn="ctr">
              <a:buNone/>
            </a:pPr>
            <a:r>
              <a:rPr lang="es-MX" dirty="0"/>
              <a:t>Teresa Palomino</a:t>
            </a:r>
          </a:p>
        </p:txBody>
      </p:sp>
      <p:sp>
        <p:nvSpPr>
          <p:cNvPr id="5" name="Content Placeholder 4">
            <a:extLst>
              <a:ext uri="{FF2B5EF4-FFF2-40B4-BE49-F238E27FC236}">
                <a16:creationId xmlns:a16="http://schemas.microsoft.com/office/drawing/2014/main" id="{2D13E68F-A131-4439-B990-9189D6DF4D2A}"/>
              </a:ext>
            </a:extLst>
          </p:cNvPr>
          <p:cNvSpPr>
            <a:spLocks noGrp="1"/>
          </p:cNvSpPr>
          <p:nvPr>
            <p:ph sz="half" idx="2"/>
          </p:nvPr>
        </p:nvSpPr>
        <p:spPr/>
        <p:txBody>
          <a:bodyPr/>
          <a:lstStyle/>
          <a:p>
            <a:pPr marL="0" indent="0" algn="ctr">
              <a:buNone/>
            </a:pPr>
            <a:r>
              <a:rPr lang="es-MX" dirty="0"/>
              <a:t>Melissa Mallory</a:t>
            </a:r>
          </a:p>
          <a:p>
            <a:pPr marL="0" indent="0">
              <a:buNone/>
            </a:pPr>
            <a:endParaRPr lang="es-MX" dirty="0"/>
          </a:p>
        </p:txBody>
      </p:sp>
      <p:pic>
        <p:nvPicPr>
          <p:cNvPr id="7" name="Picture 6" descr="Picture of Melissa Mallory">
            <a:extLst>
              <a:ext uri="{FF2B5EF4-FFF2-40B4-BE49-F238E27FC236}">
                <a16:creationId xmlns:a16="http://schemas.microsoft.com/office/drawing/2014/main" id="{AD8C7C75-2BE2-4207-90BD-1AF82BDD5C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805" r="6249"/>
          <a:stretch/>
        </p:blipFill>
        <p:spPr>
          <a:xfrm>
            <a:off x="7345940" y="2363594"/>
            <a:ext cx="3429555" cy="3486149"/>
          </a:xfrm>
          <a:prstGeom prst="rect">
            <a:avLst/>
          </a:prstGeom>
        </p:spPr>
      </p:pic>
      <p:pic>
        <p:nvPicPr>
          <p:cNvPr id="3" name="Picture 2" descr="Picture of Teresa Palomino"/>
          <p:cNvPicPr>
            <a:picLocks noChangeAspect="1"/>
          </p:cNvPicPr>
          <p:nvPr/>
        </p:nvPicPr>
        <p:blipFill rotWithShape="1">
          <a:blip r:embed="rId4" cstate="print">
            <a:extLst>
              <a:ext uri="{28A0092B-C50C-407E-A947-70E740481C1C}">
                <a14:useLocalDpi xmlns:a14="http://schemas.microsoft.com/office/drawing/2010/main" val="0"/>
              </a:ext>
            </a:extLst>
          </a:blip>
          <a:srcRect t="5334" b="41667"/>
          <a:stretch/>
        </p:blipFill>
        <p:spPr>
          <a:xfrm>
            <a:off x="1493780" y="2403174"/>
            <a:ext cx="3169399" cy="3634740"/>
          </a:xfrm>
          <a:prstGeom prst="rect">
            <a:avLst/>
          </a:prstGeom>
        </p:spPr>
      </p:pic>
    </p:spTree>
    <p:extLst>
      <p:ext uri="{BB962C8B-B14F-4D97-AF65-F5344CB8AC3E}">
        <p14:creationId xmlns:p14="http://schemas.microsoft.com/office/powerpoint/2010/main" val="486732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EE88-2C42-4D21-8F3A-0DB461756C30}"/>
              </a:ext>
            </a:extLst>
          </p:cNvPr>
          <p:cNvSpPr>
            <a:spLocks noGrp="1"/>
          </p:cNvSpPr>
          <p:nvPr>
            <p:ph type="title"/>
          </p:nvPr>
        </p:nvSpPr>
        <p:spPr/>
        <p:txBody>
          <a:bodyPr/>
          <a:lstStyle/>
          <a:p>
            <a:r>
              <a:rPr lang="en-US" dirty="0"/>
              <a:t>Whole Group: Share Findings</a:t>
            </a:r>
          </a:p>
        </p:txBody>
      </p:sp>
      <p:pic>
        <p:nvPicPr>
          <p:cNvPr id="12" name="Picture 11">
            <a:extLst>
              <a:ext uri="{FF2B5EF4-FFF2-40B4-BE49-F238E27FC236}">
                <a16:creationId xmlns:a16="http://schemas.microsoft.com/office/drawing/2014/main" id="{1FE24886-2CA4-4CF2-89BA-6034440A3E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1443" y="1529362"/>
            <a:ext cx="5489114" cy="4116836"/>
          </a:xfrm>
          <a:prstGeom prst="rect">
            <a:avLst/>
          </a:prstGeom>
        </p:spPr>
      </p:pic>
    </p:spTree>
    <p:extLst>
      <p:ext uri="{BB962C8B-B14F-4D97-AF65-F5344CB8AC3E}">
        <p14:creationId xmlns:p14="http://schemas.microsoft.com/office/powerpoint/2010/main" val="575629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9FBC-6F4F-4A4A-81A7-AC2DD34CE59B}"/>
              </a:ext>
            </a:extLst>
          </p:cNvPr>
          <p:cNvSpPr>
            <a:spLocks noGrp="1"/>
          </p:cNvSpPr>
          <p:nvPr>
            <p:ph type="title"/>
          </p:nvPr>
        </p:nvSpPr>
        <p:spPr>
          <a:xfrm>
            <a:off x="152400" y="0"/>
            <a:ext cx="11887200" cy="1080655"/>
          </a:xfrm>
        </p:spPr>
        <p:txBody>
          <a:bodyPr/>
          <a:lstStyle/>
          <a:p>
            <a:r>
              <a:rPr lang="en-US" dirty="0"/>
              <a:t>Common Missteps</a:t>
            </a:r>
          </a:p>
        </p:txBody>
      </p:sp>
      <p:sp>
        <p:nvSpPr>
          <p:cNvPr id="3" name="Content Placeholder 2">
            <a:extLst>
              <a:ext uri="{FF2B5EF4-FFF2-40B4-BE49-F238E27FC236}">
                <a16:creationId xmlns:a16="http://schemas.microsoft.com/office/drawing/2014/main" id="{83F3EA41-4520-4C10-8BDE-1DEC2B96587C}"/>
              </a:ext>
            </a:extLst>
          </p:cNvPr>
          <p:cNvSpPr>
            <a:spLocks noGrp="1"/>
          </p:cNvSpPr>
          <p:nvPr>
            <p:ph idx="1"/>
          </p:nvPr>
        </p:nvSpPr>
        <p:spPr>
          <a:xfrm>
            <a:off x="152400" y="982215"/>
            <a:ext cx="11887200" cy="5320701"/>
          </a:xfrm>
        </p:spPr>
        <p:txBody>
          <a:bodyPr>
            <a:normAutofit/>
          </a:bodyPr>
          <a:lstStyle/>
          <a:p>
            <a:pPr>
              <a:lnSpc>
                <a:spcPct val="100000"/>
              </a:lnSpc>
              <a:spcBef>
                <a:spcPts val="0"/>
              </a:spcBef>
              <a:spcAft>
                <a:spcPts val="1800"/>
              </a:spcAft>
            </a:pPr>
            <a:r>
              <a:rPr lang="en-US" sz="2800" dirty="0"/>
              <a:t> Ensuring selected strategy/MPO requirements are included within the application narrative and tables (e.g., Key Skills, Staff Development, Migrant Students Served, Activity Time, etc.).</a:t>
            </a:r>
          </a:p>
          <a:p>
            <a:pPr>
              <a:lnSpc>
                <a:spcPct val="100000"/>
              </a:lnSpc>
              <a:spcBef>
                <a:spcPts val="0"/>
              </a:spcBef>
              <a:spcAft>
                <a:spcPts val="1800"/>
              </a:spcAft>
            </a:pPr>
            <a:r>
              <a:rPr lang="en-US" sz="2800" dirty="0"/>
              <a:t>Not calculating the percentage of SSDP Components (MPOs 3.0, 8.0, 13.0, and 13.1) included in instructional services.</a:t>
            </a:r>
          </a:p>
          <a:p>
            <a:pPr marL="0" indent="0">
              <a:lnSpc>
                <a:spcPct val="100000"/>
              </a:lnSpc>
              <a:spcBef>
                <a:spcPts val="0"/>
              </a:spcBef>
              <a:spcAft>
                <a:spcPts val="1800"/>
              </a:spcAft>
              <a:buNone/>
            </a:pPr>
            <a:r>
              <a:rPr lang="en-US" sz="2800" b="1" dirty="0"/>
              <a:t>Common errors specific to regional subgrantees:</a:t>
            </a:r>
          </a:p>
          <a:p>
            <a:pPr>
              <a:lnSpc>
                <a:spcPct val="100000"/>
              </a:lnSpc>
              <a:spcBef>
                <a:spcPts val="0"/>
              </a:spcBef>
              <a:spcAft>
                <a:spcPts val="1800"/>
              </a:spcAft>
            </a:pPr>
            <a:r>
              <a:rPr lang="en-US" sz="2800" dirty="0"/>
              <a:t>Not reviewing district service agreements to ensure that the local MEP, as a whole, plans to meet the MPOs.</a:t>
            </a:r>
          </a:p>
          <a:p>
            <a:pPr>
              <a:lnSpc>
                <a:spcPct val="100000"/>
              </a:lnSpc>
              <a:spcBef>
                <a:spcPts val="0"/>
              </a:spcBef>
              <a:spcAft>
                <a:spcPts val="1800"/>
              </a:spcAft>
            </a:pPr>
            <a:r>
              <a:rPr lang="en-US" sz="2800" dirty="0"/>
              <a:t>Not tracking what strategies are being implemented at reimbursable districts.</a:t>
            </a:r>
          </a:p>
        </p:txBody>
      </p:sp>
    </p:spTree>
    <p:extLst>
      <p:ext uri="{BB962C8B-B14F-4D97-AF65-F5344CB8AC3E}">
        <p14:creationId xmlns:p14="http://schemas.microsoft.com/office/powerpoint/2010/main" val="331924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9FBC-6F4F-4A4A-81A7-AC2DD34CE59B}"/>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83F3EA41-4520-4C10-8BDE-1DEC2B96587C}"/>
              </a:ext>
            </a:extLst>
          </p:cNvPr>
          <p:cNvSpPr>
            <a:spLocks noGrp="1"/>
          </p:cNvSpPr>
          <p:nvPr>
            <p:ph idx="1"/>
          </p:nvPr>
        </p:nvSpPr>
        <p:spPr>
          <a:xfrm>
            <a:off x="152400" y="1529362"/>
            <a:ext cx="11887200" cy="5320701"/>
          </a:xfrm>
        </p:spPr>
        <p:txBody>
          <a:bodyPr>
            <a:normAutofit/>
          </a:bodyPr>
          <a:lstStyle/>
          <a:p>
            <a:pPr>
              <a:lnSpc>
                <a:spcPct val="100000"/>
              </a:lnSpc>
              <a:spcBef>
                <a:spcPts val="0"/>
              </a:spcBef>
              <a:spcAft>
                <a:spcPts val="2400"/>
              </a:spcAft>
            </a:pPr>
            <a:r>
              <a:rPr lang="en-US" dirty="0"/>
              <a:t>Ensure selected strategy/MPO requirements are met by identifying where the strategies are addressed in the application narrative for each service including a percentage of students served.</a:t>
            </a:r>
          </a:p>
          <a:p>
            <a:r>
              <a:rPr lang="en-US" dirty="0"/>
              <a:t>Use the MPO Reports to calculate the number of students who need to be served by the region/DFD and reimbursable districts (each district has its own number of students that should be reviewed).</a:t>
            </a:r>
          </a:p>
        </p:txBody>
      </p:sp>
    </p:spTree>
    <p:extLst>
      <p:ext uri="{BB962C8B-B14F-4D97-AF65-F5344CB8AC3E}">
        <p14:creationId xmlns:p14="http://schemas.microsoft.com/office/powerpoint/2010/main" val="2997776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9FBC-6F4F-4A4A-81A7-AC2DD34CE59B}"/>
              </a:ext>
            </a:extLst>
          </p:cNvPr>
          <p:cNvSpPr>
            <a:spLocks noGrp="1"/>
          </p:cNvSpPr>
          <p:nvPr>
            <p:ph type="title"/>
          </p:nvPr>
        </p:nvSpPr>
        <p:spPr/>
        <p:txBody>
          <a:bodyPr/>
          <a:lstStyle/>
          <a:p>
            <a:r>
              <a:rPr lang="en-US" dirty="0"/>
              <a:t>Best Practices (2)</a:t>
            </a:r>
          </a:p>
        </p:txBody>
      </p:sp>
      <p:sp>
        <p:nvSpPr>
          <p:cNvPr id="3" name="Content Placeholder 2">
            <a:extLst>
              <a:ext uri="{FF2B5EF4-FFF2-40B4-BE49-F238E27FC236}">
                <a16:creationId xmlns:a16="http://schemas.microsoft.com/office/drawing/2014/main" id="{83F3EA41-4520-4C10-8BDE-1DEC2B96587C}"/>
              </a:ext>
            </a:extLst>
          </p:cNvPr>
          <p:cNvSpPr>
            <a:spLocks noGrp="1"/>
          </p:cNvSpPr>
          <p:nvPr>
            <p:ph idx="1"/>
          </p:nvPr>
        </p:nvSpPr>
        <p:spPr>
          <a:xfrm>
            <a:off x="152400" y="1529362"/>
            <a:ext cx="11887200" cy="5320701"/>
          </a:xfrm>
        </p:spPr>
        <p:txBody>
          <a:bodyPr>
            <a:normAutofit/>
          </a:bodyPr>
          <a:lstStyle/>
          <a:p>
            <a:pPr>
              <a:lnSpc>
                <a:spcPct val="100000"/>
              </a:lnSpc>
              <a:spcBef>
                <a:spcPts val="0"/>
              </a:spcBef>
              <a:spcAft>
                <a:spcPts val="2400"/>
              </a:spcAft>
            </a:pPr>
            <a:r>
              <a:rPr lang="en-US" dirty="0"/>
              <a:t>Track SSDP Components for instructional services and identify if the subgrantee as a whole has met the targets for MPOs 3.0, 8.0, 13.0, and 13.1.</a:t>
            </a:r>
          </a:p>
          <a:p>
            <a:r>
              <a:rPr lang="en-US" dirty="0"/>
              <a:t>Use a monitoring/tracking tool to ensure that the local MEP as a whole plans to meet the MPOs when reviewing the regional and reimbursable district applications. </a:t>
            </a:r>
          </a:p>
        </p:txBody>
      </p:sp>
    </p:spTree>
    <p:extLst>
      <p:ext uri="{BB962C8B-B14F-4D97-AF65-F5344CB8AC3E}">
        <p14:creationId xmlns:p14="http://schemas.microsoft.com/office/powerpoint/2010/main" val="2795263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A35F-C869-493A-9798-67FA948261DD}"/>
              </a:ext>
            </a:extLst>
          </p:cNvPr>
          <p:cNvSpPr>
            <a:spLocks noGrp="1"/>
          </p:cNvSpPr>
          <p:nvPr>
            <p:ph type="title"/>
          </p:nvPr>
        </p:nvSpPr>
        <p:spPr/>
        <p:txBody>
          <a:bodyPr/>
          <a:lstStyle/>
          <a:p>
            <a:r>
              <a:rPr lang="en-US" dirty="0"/>
              <a:t>Posttest Poll</a:t>
            </a:r>
          </a:p>
        </p:txBody>
      </p:sp>
      <p:sp>
        <p:nvSpPr>
          <p:cNvPr id="3" name="Content Placeholder 2">
            <a:extLst>
              <a:ext uri="{FF2B5EF4-FFF2-40B4-BE49-F238E27FC236}">
                <a16:creationId xmlns:a16="http://schemas.microsoft.com/office/drawing/2014/main" id="{FF5C9755-1FB6-47D9-9CD7-49D3543677AF}"/>
              </a:ext>
            </a:extLst>
          </p:cNvPr>
          <p:cNvSpPr>
            <a:spLocks noGrp="1"/>
          </p:cNvSpPr>
          <p:nvPr>
            <p:ph idx="1"/>
          </p:nvPr>
        </p:nvSpPr>
        <p:spPr/>
        <p:txBody>
          <a:bodyPr/>
          <a:lstStyle/>
          <a:p>
            <a:r>
              <a:rPr lang="en-US" dirty="0"/>
              <a:t>Let’s take a quick poll to assess our knowledge of the SSDP and specific MPOs. Please choose the BEST answer.</a:t>
            </a:r>
          </a:p>
        </p:txBody>
      </p:sp>
      <p:pic>
        <p:nvPicPr>
          <p:cNvPr id="4" name="Picture 3" descr="Picture of a finger selecting one of three answers.">
            <a:extLst>
              <a:ext uri="{FF2B5EF4-FFF2-40B4-BE49-F238E27FC236}">
                <a16:creationId xmlns:a16="http://schemas.microsoft.com/office/drawing/2014/main" id="{1B1D045B-F336-4D1C-9353-997536B77F33}"/>
              </a:ext>
            </a:extLst>
          </p:cNvPr>
          <p:cNvPicPr>
            <a:picLocks noChangeAspect="1"/>
          </p:cNvPicPr>
          <p:nvPr/>
        </p:nvPicPr>
        <p:blipFill>
          <a:blip r:embed="rId3"/>
          <a:stretch>
            <a:fillRect/>
          </a:stretch>
        </p:blipFill>
        <p:spPr>
          <a:xfrm>
            <a:off x="4724400" y="3224213"/>
            <a:ext cx="2743200" cy="3086100"/>
          </a:xfrm>
          <a:prstGeom prst="rect">
            <a:avLst/>
          </a:prstGeom>
        </p:spPr>
      </p:pic>
    </p:spTree>
    <p:extLst>
      <p:ext uri="{BB962C8B-B14F-4D97-AF65-F5344CB8AC3E}">
        <p14:creationId xmlns:p14="http://schemas.microsoft.com/office/powerpoint/2010/main" val="3549480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9925"/>
            <a:ext cx="11887200" cy="1325563"/>
          </a:xfrm>
        </p:spPr>
        <p:txBody>
          <a:bodyPr/>
          <a:lstStyle/>
          <a:p>
            <a:r>
              <a:rPr lang="en-US" altLang="en-US" b="1" dirty="0">
                <a:latin typeface="Arial" panose="020B0604020202020204" pitchFamily="34" charset="0"/>
                <a:cs typeface="Arial" panose="020B0604020202020204" pitchFamily="34" charset="0"/>
              </a:rPr>
              <a:t>System Resources</a:t>
            </a:r>
            <a:endParaRPr lang="en-US" b="1" dirty="0"/>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pPr>
              <a:defRPr/>
            </a:pPr>
            <a:fld id="{EF01606D-ECA5-44FF-9AEB-0224558C8ED9}" type="slidenum">
              <a:rPr lang="en-US" smtClean="0"/>
              <a:pPr>
                <a:defRPr/>
              </a:pPr>
              <a:t>35</a:t>
            </a:fld>
            <a:endParaRPr lang="en-US" dirty="0"/>
          </a:p>
        </p:txBody>
      </p:sp>
      <p:sp>
        <p:nvSpPr>
          <p:cNvPr id="11" name="Rectangle 10" descr="Hyperlink" title="Hyperlink"/>
          <p:cNvSpPr/>
          <p:nvPr/>
        </p:nvSpPr>
        <p:spPr>
          <a:xfrm>
            <a:off x="801748" y="6193744"/>
            <a:ext cx="9825064" cy="646331"/>
          </a:xfrm>
          <a:prstGeom prst="rect">
            <a:avLst/>
          </a:prstGeom>
        </p:spPr>
        <p:txBody>
          <a:bodyPr wrap="square">
            <a:spAutoFit/>
          </a:bodyPr>
          <a:lstStyle/>
          <a:p>
            <a:r>
              <a:rPr lang="en-US" dirty="0">
                <a:hlinkClick r:id="rId3"/>
              </a:rPr>
              <a:t>https://www.lacoe.edu/Technology/MEP-Online-Systems</a:t>
            </a:r>
            <a:endParaRPr lang="en-US" dirty="0"/>
          </a:p>
          <a:p>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32560" y="962345"/>
            <a:ext cx="9326879" cy="4943987"/>
          </a:xfrm>
          <a:prstGeom prst="rect">
            <a:avLst/>
          </a:prstGeom>
        </p:spPr>
      </p:pic>
      <p:cxnSp>
        <p:nvCxnSpPr>
          <p:cNvPr id="9" name="Straight Arrow Connector 8">
            <a:extLst>
              <a:ext uri="{C183D7F6-B498-43B3-948B-1728B52AA6E4}">
                <adec:decorative xmlns:adec="http://schemas.microsoft.com/office/drawing/2017/decorative" val="1"/>
              </a:ext>
            </a:extLst>
          </p:cNvPr>
          <p:cNvCxnSpPr/>
          <p:nvPr/>
        </p:nvCxnSpPr>
        <p:spPr>
          <a:xfrm>
            <a:off x="1688123" y="5514535"/>
            <a:ext cx="154744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981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B444-06CF-408E-85C0-C36584267694}"/>
              </a:ext>
            </a:extLst>
          </p:cNvPr>
          <p:cNvSpPr>
            <a:spLocks noGrp="1"/>
          </p:cNvSpPr>
          <p:nvPr>
            <p:ph type="title"/>
          </p:nvPr>
        </p:nvSpPr>
        <p:spPr/>
        <p:txBody>
          <a:bodyPr/>
          <a:lstStyle/>
          <a:p>
            <a:r>
              <a:rPr lang="en-US" dirty="0"/>
              <a:t>Thank you!</a:t>
            </a:r>
          </a:p>
        </p:txBody>
      </p:sp>
      <p:sp>
        <p:nvSpPr>
          <p:cNvPr id="6" name="Content Placeholder 5">
            <a:extLst>
              <a:ext uri="{FF2B5EF4-FFF2-40B4-BE49-F238E27FC236}">
                <a16:creationId xmlns:a16="http://schemas.microsoft.com/office/drawing/2014/main" id="{1EB0B671-139B-4C9E-AD87-87D82EDCFD6B}"/>
              </a:ext>
            </a:extLst>
          </p:cNvPr>
          <p:cNvSpPr>
            <a:spLocks noGrp="1"/>
          </p:cNvSpPr>
          <p:nvPr>
            <p:ph idx="1"/>
          </p:nvPr>
        </p:nvSpPr>
        <p:spPr>
          <a:xfrm>
            <a:off x="0" y="1529362"/>
            <a:ext cx="11887200" cy="2265081"/>
          </a:xfrm>
        </p:spPr>
        <p:txBody>
          <a:bodyPr/>
          <a:lstStyle/>
          <a:p>
            <a:pPr marL="0" indent="0" algn="ctr">
              <a:buNone/>
            </a:pPr>
            <a:r>
              <a:rPr lang="en-US" dirty="0">
                <a:solidFill>
                  <a:srgbClr val="002060"/>
                </a:solidFill>
              </a:rPr>
              <a:t>Teresa Palomino, Education Programs Consultant</a:t>
            </a:r>
          </a:p>
          <a:p>
            <a:pPr marL="0" indent="0" algn="ctr">
              <a:buNone/>
            </a:pPr>
            <a:r>
              <a:rPr lang="en-US" dirty="0">
                <a:solidFill>
                  <a:srgbClr val="002060"/>
                </a:solidFill>
              </a:rPr>
              <a:t>Migrant Education Office</a:t>
            </a:r>
          </a:p>
          <a:p>
            <a:pPr marL="0" indent="0" algn="ctr">
              <a:buNone/>
            </a:pPr>
            <a:r>
              <a:rPr lang="en-US" dirty="0">
                <a:solidFill>
                  <a:srgbClr val="002060"/>
                </a:solidFill>
              </a:rPr>
              <a:t>Phone:916–319–0678</a:t>
            </a:r>
          </a:p>
          <a:p>
            <a:pPr marL="0" indent="0" algn="ctr">
              <a:buNone/>
            </a:pPr>
            <a:r>
              <a:rPr lang="en-US" dirty="0">
                <a:solidFill>
                  <a:srgbClr val="002060"/>
                </a:solidFill>
              </a:rPr>
              <a:t>Email: </a:t>
            </a:r>
            <a:r>
              <a:rPr lang="en-US" dirty="0">
                <a:solidFill>
                  <a:srgbClr val="002060"/>
                </a:solidFill>
                <a:hlinkClick r:id="rId3">
                  <a:extLst>
                    <a:ext uri="{A12FA001-AC4F-418D-AE19-62706E023703}">
                      <ahyp:hlinkClr xmlns:ahyp="http://schemas.microsoft.com/office/drawing/2018/hyperlinkcolor" val="tx"/>
                    </a:ext>
                  </a:extLst>
                </a:hlinkClick>
              </a:rPr>
              <a:t>tpalomino@cde.ca.gov</a:t>
            </a:r>
            <a:r>
              <a:rPr lang="en-US" dirty="0">
                <a:solidFill>
                  <a:srgbClr val="002060"/>
                </a:solidFill>
              </a:rPr>
              <a:t> </a:t>
            </a:r>
          </a:p>
          <a:p>
            <a:pPr marL="0" indent="0" algn="ctr">
              <a:buNone/>
            </a:pPr>
            <a:endParaRPr lang="en-US" dirty="0"/>
          </a:p>
        </p:txBody>
      </p:sp>
      <p:sp>
        <p:nvSpPr>
          <p:cNvPr id="3" name="TextBox 2">
            <a:extLst>
              <a:ext uri="{FF2B5EF4-FFF2-40B4-BE49-F238E27FC236}">
                <a16:creationId xmlns:a16="http://schemas.microsoft.com/office/drawing/2014/main" id="{1BEA51C1-5BFD-4756-9735-0EB919CE5831}"/>
              </a:ext>
            </a:extLst>
          </p:cNvPr>
          <p:cNvSpPr txBox="1"/>
          <p:nvPr/>
        </p:nvSpPr>
        <p:spPr>
          <a:xfrm>
            <a:off x="419100" y="4297586"/>
            <a:ext cx="11049000" cy="2062103"/>
          </a:xfrm>
          <a:prstGeom prst="rect">
            <a:avLst/>
          </a:prstGeom>
          <a:noFill/>
        </p:spPr>
        <p:txBody>
          <a:bodyPr wrap="square" rtlCol="0">
            <a:spAutoFit/>
          </a:bodyPr>
          <a:lstStyle/>
          <a:p>
            <a:pPr algn="ctr"/>
            <a:r>
              <a:rPr lang="en-US" sz="3200" dirty="0">
                <a:solidFill>
                  <a:srgbClr val="002060"/>
                </a:solidFill>
              </a:rPr>
              <a:t>Melissa Mallory, Education Programs Consultant</a:t>
            </a:r>
          </a:p>
          <a:p>
            <a:pPr algn="ctr"/>
            <a:r>
              <a:rPr lang="en-US" sz="3200" dirty="0">
                <a:solidFill>
                  <a:srgbClr val="002060"/>
                </a:solidFill>
              </a:rPr>
              <a:t>Migrant Education Office</a:t>
            </a:r>
          </a:p>
          <a:p>
            <a:pPr algn="ctr"/>
            <a:r>
              <a:rPr lang="en-US" sz="3200" dirty="0">
                <a:solidFill>
                  <a:srgbClr val="002060"/>
                </a:solidFill>
              </a:rPr>
              <a:t>Phone: 916–319-0730</a:t>
            </a:r>
          </a:p>
          <a:p>
            <a:pPr algn="ctr"/>
            <a:r>
              <a:rPr lang="en-US" sz="3200" dirty="0">
                <a:solidFill>
                  <a:srgbClr val="002060"/>
                </a:solidFill>
              </a:rPr>
              <a:t>Email: </a:t>
            </a:r>
            <a:r>
              <a:rPr lang="en-US" sz="3200" dirty="0">
                <a:solidFill>
                  <a:srgbClr val="002060"/>
                </a:solidFill>
                <a:hlinkClick r:id="rId4">
                  <a:extLst>
                    <a:ext uri="{A12FA001-AC4F-418D-AE19-62706E023703}">
                      <ahyp:hlinkClr xmlns:ahyp="http://schemas.microsoft.com/office/drawing/2018/hyperlinkcolor" val="tx"/>
                    </a:ext>
                  </a:extLst>
                </a:hlinkClick>
              </a:rPr>
              <a:t>mmallory@cde.ca.gov</a:t>
            </a:r>
            <a:r>
              <a:rPr lang="en-US" sz="3200" dirty="0">
                <a:solidFill>
                  <a:srgbClr val="002060"/>
                </a:solidFill>
              </a:rPr>
              <a:t> </a:t>
            </a:r>
          </a:p>
        </p:txBody>
      </p:sp>
    </p:spTree>
    <p:extLst>
      <p:ext uri="{BB962C8B-B14F-4D97-AF65-F5344CB8AC3E}">
        <p14:creationId xmlns:p14="http://schemas.microsoft.com/office/powerpoint/2010/main" val="247964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F76C-F00C-4C0F-A5EE-11EC363B59C8}"/>
              </a:ext>
            </a:extLst>
          </p:cNvPr>
          <p:cNvSpPr>
            <a:spLocks noGrp="1"/>
          </p:cNvSpPr>
          <p:nvPr>
            <p:ph type="title"/>
          </p:nvPr>
        </p:nvSpPr>
        <p:spPr/>
        <p:txBody>
          <a:bodyPr/>
          <a:lstStyle/>
          <a:p>
            <a:r>
              <a:rPr lang="en-US" dirty="0"/>
              <a:t>Audience</a:t>
            </a:r>
          </a:p>
        </p:txBody>
      </p:sp>
      <p:sp>
        <p:nvSpPr>
          <p:cNvPr id="3" name="Content Placeholder 2">
            <a:extLst>
              <a:ext uri="{FF2B5EF4-FFF2-40B4-BE49-F238E27FC236}">
                <a16:creationId xmlns:a16="http://schemas.microsoft.com/office/drawing/2014/main" id="{97F01954-6EEF-4807-BCE5-1DFF524D1CBE}"/>
              </a:ext>
            </a:extLst>
          </p:cNvPr>
          <p:cNvSpPr>
            <a:spLocks noGrp="1"/>
          </p:cNvSpPr>
          <p:nvPr>
            <p:ph idx="1"/>
          </p:nvPr>
        </p:nvSpPr>
        <p:spPr/>
        <p:txBody>
          <a:bodyPr/>
          <a:lstStyle/>
          <a:p>
            <a:r>
              <a:rPr lang="en-US" dirty="0"/>
              <a:t>SSDP Leads </a:t>
            </a:r>
          </a:p>
          <a:p>
            <a:r>
              <a:rPr lang="en-US" dirty="0"/>
              <a:t>Directors</a:t>
            </a:r>
          </a:p>
          <a:p>
            <a:r>
              <a:rPr lang="en-US" dirty="0"/>
              <a:t>Coordinators and Program Managers</a:t>
            </a:r>
          </a:p>
          <a:p>
            <a:r>
              <a:rPr lang="en-US" dirty="0"/>
              <a:t>Other Migrant Education Program (MEP) staff who develop services in the grant application.</a:t>
            </a:r>
          </a:p>
        </p:txBody>
      </p:sp>
    </p:spTree>
    <p:extLst>
      <p:ext uri="{BB962C8B-B14F-4D97-AF65-F5344CB8AC3E}">
        <p14:creationId xmlns:p14="http://schemas.microsoft.com/office/powerpoint/2010/main" val="3129462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16C0-CC77-42A0-BE6A-D897A89CC9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4CB014F-E2FE-49A0-ABFF-BFBD94F114F2}"/>
              </a:ext>
            </a:extLst>
          </p:cNvPr>
          <p:cNvSpPr>
            <a:spLocks noGrp="1"/>
          </p:cNvSpPr>
          <p:nvPr>
            <p:ph idx="1"/>
          </p:nvPr>
        </p:nvSpPr>
        <p:spPr/>
        <p:txBody>
          <a:bodyPr/>
          <a:lstStyle/>
          <a:p>
            <a:r>
              <a:rPr lang="en-US" dirty="0"/>
              <a:t>Review webinar objectives </a:t>
            </a:r>
          </a:p>
          <a:p>
            <a:r>
              <a:rPr lang="en-US" dirty="0"/>
              <a:t>Resources to complete the grant application</a:t>
            </a:r>
          </a:p>
          <a:p>
            <a:r>
              <a:rPr lang="en-US" dirty="0"/>
              <a:t>Walk through a sample service</a:t>
            </a:r>
          </a:p>
          <a:p>
            <a:r>
              <a:rPr lang="en-US" dirty="0"/>
              <a:t>Break</a:t>
            </a:r>
          </a:p>
          <a:p>
            <a:r>
              <a:rPr lang="en-US" dirty="0"/>
              <a:t>Practice reviewing a sample service</a:t>
            </a:r>
          </a:p>
          <a:p>
            <a:r>
              <a:rPr lang="en-US" dirty="0"/>
              <a:t>Identify common missteps</a:t>
            </a:r>
          </a:p>
          <a:p>
            <a:r>
              <a:rPr lang="en-US" dirty="0"/>
              <a:t>Review best practices</a:t>
            </a:r>
          </a:p>
          <a:p>
            <a:r>
              <a:rPr lang="en-US" dirty="0"/>
              <a:t>Conclusion</a:t>
            </a:r>
          </a:p>
        </p:txBody>
      </p:sp>
    </p:spTree>
    <p:extLst>
      <p:ext uri="{BB962C8B-B14F-4D97-AF65-F5344CB8AC3E}">
        <p14:creationId xmlns:p14="http://schemas.microsoft.com/office/powerpoint/2010/main" val="153140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dirty="0"/>
              <a:t>Webinar Objectives</a:t>
            </a: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p:txBody>
          <a:bodyPr/>
          <a:lstStyle/>
          <a:p>
            <a:pPr>
              <a:lnSpc>
                <a:spcPct val="100000"/>
              </a:lnSpc>
              <a:spcBef>
                <a:spcPts val="0"/>
              </a:spcBef>
              <a:spcAft>
                <a:spcPts val="3000"/>
              </a:spcAft>
            </a:pPr>
            <a:r>
              <a:rPr lang="en-US" dirty="0"/>
              <a:t>Participants will review how to develop services in the grant application that align to the State Service Delivery Plan (SSDP).</a:t>
            </a:r>
          </a:p>
          <a:p>
            <a:pPr>
              <a:lnSpc>
                <a:spcPct val="100000"/>
              </a:lnSpc>
              <a:spcBef>
                <a:spcPts val="0"/>
              </a:spcBef>
              <a:spcAft>
                <a:spcPts val="1200"/>
              </a:spcAft>
            </a:pPr>
            <a:r>
              <a:rPr lang="en-US" dirty="0"/>
              <a:t>Participants will be able to identify what needs to be included in services that map to specific measurable program objectives (MPOs).</a:t>
            </a:r>
          </a:p>
          <a:p>
            <a:pPr>
              <a:lnSpc>
                <a:spcPct val="100000"/>
              </a:lnSpc>
              <a:spcBef>
                <a:spcPts val="0"/>
              </a:spcBef>
              <a:spcAft>
                <a:spcPts val="1200"/>
              </a:spcAft>
            </a:pPr>
            <a:endParaRPr lang="en-US" dirty="0"/>
          </a:p>
          <a:p>
            <a:endParaRPr lang="en-US" dirty="0"/>
          </a:p>
        </p:txBody>
      </p:sp>
    </p:spTree>
    <p:extLst>
      <p:ext uri="{BB962C8B-B14F-4D97-AF65-F5344CB8AC3E}">
        <p14:creationId xmlns:p14="http://schemas.microsoft.com/office/powerpoint/2010/main" val="415541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A35F-C869-493A-9798-67FA948261DD}"/>
              </a:ext>
            </a:extLst>
          </p:cNvPr>
          <p:cNvSpPr>
            <a:spLocks noGrp="1"/>
          </p:cNvSpPr>
          <p:nvPr>
            <p:ph type="title"/>
          </p:nvPr>
        </p:nvSpPr>
        <p:spPr/>
        <p:txBody>
          <a:bodyPr/>
          <a:lstStyle/>
          <a:p>
            <a:r>
              <a:rPr lang="en-US" dirty="0"/>
              <a:t>Pretest Poll</a:t>
            </a:r>
          </a:p>
        </p:txBody>
      </p:sp>
      <p:sp>
        <p:nvSpPr>
          <p:cNvPr id="3" name="Content Placeholder 2">
            <a:extLst>
              <a:ext uri="{FF2B5EF4-FFF2-40B4-BE49-F238E27FC236}">
                <a16:creationId xmlns:a16="http://schemas.microsoft.com/office/drawing/2014/main" id="{FF5C9755-1FB6-47D9-9CD7-49D3543677AF}"/>
              </a:ext>
            </a:extLst>
          </p:cNvPr>
          <p:cNvSpPr>
            <a:spLocks noGrp="1"/>
          </p:cNvSpPr>
          <p:nvPr>
            <p:ph idx="1"/>
          </p:nvPr>
        </p:nvSpPr>
        <p:spPr>
          <a:xfrm>
            <a:off x="152400" y="1529362"/>
            <a:ext cx="11887200" cy="5015901"/>
          </a:xfrm>
        </p:spPr>
        <p:txBody>
          <a:bodyPr/>
          <a:lstStyle/>
          <a:p>
            <a:r>
              <a:rPr lang="en-US" dirty="0"/>
              <a:t>Let’s take a quick poll to assess our knowledge of the SSDP and specific MPOs. Please choose the BEST answer.</a:t>
            </a:r>
          </a:p>
        </p:txBody>
      </p:sp>
      <p:pic>
        <p:nvPicPr>
          <p:cNvPr id="4" name="Picture 3" descr="Picture of a finger selecting one of three answers.">
            <a:extLst>
              <a:ext uri="{FF2B5EF4-FFF2-40B4-BE49-F238E27FC236}">
                <a16:creationId xmlns:a16="http://schemas.microsoft.com/office/drawing/2014/main" id="{1B1D045B-F336-4D1C-9353-997536B77F33}"/>
              </a:ext>
            </a:extLst>
          </p:cNvPr>
          <p:cNvPicPr>
            <a:picLocks noChangeAspect="1"/>
          </p:cNvPicPr>
          <p:nvPr/>
        </p:nvPicPr>
        <p:blipFill>
          <a:blip r:embed="rId3"/>
          <a:stretch>
            <a:fillRect/>
          </a:stretch>
        </p:blipFill>
        <p:spPr>
          <a:xfrm>
            <a:off x="4606636" y="2854925"/>
            <a:ext cx="2978727" cy="3351068"/>
          </a:xfrm>
          <a:prstGeom prst="rect">
            <a:avLst/>
          </a:prstGeom>
        </p:spPr>
      </p:pic>
    </p:spTree>
    <p:extLst>
      <p:ext uri="{BB962C8B-B14F-4D97-AF65-F5344CB8AC3E}">
        <p14:creationId xmlns:p14="http://schemas.microsoft.com/office/powerpoint/2010/main" val="252152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B7317-D398-4DFE-BA74-65DEEBCB5AD4}"/>
              </a:ext>
            </a:extLst>
          </p:cNvPr>
          <p:cNvSpPr>
            <a:spLocks noGrp="1"/>
          </p:cNvSpPr>
          <p:nvPr>
            <p:ph type="title"/>
          </p:nvPr>
        </p:nvSpPr>
        <p:spPr/>
        <p:txBody>
          <a:bodyPr/>
          <a:lstStyle/>
          <a:p>
            <a:r>
              <a:rPr lang="en-US" dirty="0"/>
              <a:t>Resources for Designing Instructional Services</a:t>
            </a:r>
          </a:p>
        </p:txBody>
      </p:sp>
      <p:sp>
        <p:nvSpPr>
          <p:cNvPr id="5" name="Content Placeholder 4">
            <a:extLst>
              <a:ext uri="{FF2B5EF4-FFF2-40B4-BE49-F238E27FC236}">
                <a16:creationId xmlns:a16="http://schemas.microsoft.com/office/drawing/2014/main" id="{FC2DF505-94EF-490E-B5EF-BD0E882D0C33}"/>
              </a:ext>
            </a:extLst>
          </p:cNvPr>
          <p:cNvSpPr>
            <a:spLocks noGrp="1"/>
          </p:cNvSpPr>
          <p:nvPr>
            <p:ph idx="1"/>
          </p:nvPr>
        </p:nvSpPr>
        <p:spPr>
          <a:xfrm>
            <a:off x="152400" y="1352550"/>
            <a:ext cx="11887200" cy="5015901"/>
          </a:xfrm>
        </p:spPr>
        <p:txBody>
          <a:bodyPr>
            <a:normAutofit/>
          </a:bodyPr>
          <a:lstStyle/>
          <a:p>
            <a:pPr marL="514350" indent="-514350">
              <a:lnSpc>
                <a:spcPct val="100000"/>
              </a:lnSpc>
              <a:spcAft>
                <a:spcPts val="1200"/>
              </a:spcAft>
              <a:buFont typeface="+mj-lt"/>
              <a:buAutoNum type="arabicPeriod"/>
            </a:pPr>
            <a:r>
              <a:rPr lang="en-US" sz="2800" dirty="0"/>
              <a:t>SSDP (Section III General Framework)</a:t>
            </a:r>
          </a:p>
          <a:p>
            <a:pPr marL="514350" indent="-514350">
              <a:lnSpc>
                <a:spcPct val="100000"/>
              </a:lnSpc>
              <a:spcAft>
                <a:spcPts val="1200"/>
              </a:spcAft>
              <a:buFont typeface="+mj-lt"/>
              <a:buAutoNum type="arabicPeriod"/>
            </a:pPr>
            <a:r>
              <a:rPr lang="en-US" sz="2800" dirty="0"/>
              <a:t>MPO Reports: </a:t>
            </a:r>
            <a:r>
              <a:rPr lang="en-US" sz="2800" dirty="0">
                <a:solidFill>
                  <a:schemeClr val="accent4">
                    <a:lumMod val="60000"/>
                    <a:lumOff val="40000"/>
                  </a:schemeClr>
                </a:solidFill>
              </a:rPr>
              <a:t>identifies the size of the student population and specifically who needs to serve</a:t>
            </a:r>
          </a:p>
          <a:p>
            <a:pPr marL="514350" indent="-514350">
              <a:lnSpc>
                <a:spcPct val="100000"/>
              </a:lnSpc>
              <a:spcAft>
                <a:spcPts val="1200"/>
              </a:spcAft>
              <a:buFont typeface="+mj-lt"/>
              <a:buAutoNum type="arabicPeriod"/>
            </a:pPr>
            <a:r>
              <a:rPr lang="en-US" sz="2800" dirty="0"/>
              <a:t>MPO Tracking Tool</a:t>
            </a:r>
            <a:r>
              <a:rPr lang="en-US" sz="2800" dirty="0">
                <a:solidFill>
                  <a:schemeClr val="accent4">
                    <a:lumMod val="60000"/>
                    <a:lumOff val="40000"/>
                  </a:schemeClr>
                </a:solidFill>
              </a:rPr>
              <a:t>: identify the SSDP strategies implemented by various districts to ensure the region as a whole is planning on implementing all strategies and to ensure services reach a large number of students </a:t>
            </a:r>
          </a:p>
          <a:p>
            <a:pPr marL="514350" indent="-514350">
              <a:lnSpc>
                <a:spcPct val="100000"/>
              </a:lnSpc>
              <a:spcAft>
                <a:spcPts val="1200"/>
              </a:spcAft>
              <a:buFont typeface="+mj-lt"/>
              <a:buAutoNum type="arabicPeriod"/>
            </a:pPr>
            <a:r>
              <a:rPr lang="en-US" sz="2800" dirty="0" err="1"/>
              <a:t>Subgranting</a:t>
            </a:r>
            <a:r>
              <a:rPr lang="en-US" sz="2800" dirty="0"/>
              <a:t> Report: </a:t>
            </a:r>
            <a:r>
              <a:rPr lang="en-US" sz="2800" dirty="0">
                <a:solidFill>
                  <a:schemeClr val="accent4">
                    <a:lumMod val="60000"/>
                    <a:lumOff val="40000"/>
                  </a:schemeClr>
                </a:solidFill>
              </a:rPr>
              <a:t>identifies the districts that should complete a DSA</a:t>
            </a:r>
            <a:endParaRPr lang="en-US" sz="2800" dirty="0"/>
          </a:p>
          <a:p>
            <a:pPr lvl="1"/>
            <a:endParaRPr lang="en-US" dirty="0"/>
          </a:p>
          <a:p>
            <a:endParaRPr lang="en-US" dirty="0"/>
          </a:p>
          <a:p>
            <a:endParaRPr lang="en-US" dirty="0"/>
          </a:p>
        </p:txBody>
      </p:sp>
    </p:spTree>
    <p:extLst>
      <p:ext uri="{BB962C8B-B14F-4D97-AF65-F5344CB8AC3E}">
        <p14:creationId xmlns:p14="http://schemas.microsoft.com/office/powerpoint/2010/main" val="59061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646-7262-4F22-A514-67A9786887FC}"/>
              </a:ext>
            </a:extLst>
          </p:cNvPr>
          <p:cNvSpPr>
            <a:spLocks noGrp="1"/>
          </p:cNvSpPr>
          <p:nvPr>
            <p:ph type="title"/>
          </p:nvPr>
        </p:nvSpPr>
        <p:spPr>
          <a:xfrm>
            <a:off x="152397" y="18379"/>
            <a:ext cx="11887200" cy="1091283"/>
          </a:xfrm>
        </p:spPr>
        <p:txBody>
          <a:bodyPr>
            <a:normAutofit/>
          </a:bodyPr>
          <a:lstStyle/>
          <a:p>
            <a:r>
              <a:rPr lang="en-US" dirty="0"/>
              <a:t>Using the MPO Report</a:t>
            </a:r>
          </a:p>
        </p:txBody>
      </p:sp>
      <p:pic>
        <p:nvPicPr>
          <p:cNvPr id="7" name="Picture 6" descr="Screenshot of MPO Report 7.0 showing Monterey County Office of Education with 328 students who should enroll in services aligning to MPO 7.0.">
            <a:extLst>
              <a:ext uri="{FF2B5EF4-FFF2-40B4-BE49-F238E27FC236}">
                <a16:creationId xmlns:a16="http://schemas.microsoft.com/office/drawing/2014/main" id="{E9DAB91C-51BD-4512-B0E2-2C375973B63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79" y="986270"/>
            <a:ext cx="10524226" cy="5248275"/>
          </a:xfrm>
          <a:prstGeom prst="rect">
            <a:avLst/>
          </a:prstGeom>
        </p:spPr>
      </p:pic>
      <p:sp>
        <p:nvSpPr>
          <p:cNvPr id="8" name="Rectangle 7">
            <a:extLst>
              <a:ext uri="{FF2B5EF4-FFF2-40B4-BE49-F238E27FC236}">
                <a16:creationId xmlns:a16="http://schemas.microsoft.com/office/drawing/2014/main" id="{AEE8C370-D9F8-4201-8943-492552ACB563}"/>
              </a:ext>
              <a:ext uri="{C183D7F6-B498-43B3-948B-1728B52AA6E4}">
                <adec:decorative xmlns:adec="http://schemas.microsoft.com/office/drawing/2017/decorative" val="1"/>
              </a:ext>
            </a:extLst>
          </p:cNvPr>
          <p:cNvSpPr/>
          <p:nvPr/>
        </p:nvSpPr>
        <p:spPr>
          <a:xfrm>
            <a:off x="4627740" y="5348377"/>
            <a:ext cx="4309226" cy="80364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838896"/>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11874</TotalTime>
  <Words>5720</Words>
  <Application>Microsoft Office PowerPoint</Application>
  <PresentationFormat>Widescreen</PresentationFormat>
  <Paragraphs>436</Paragraphs>
  <Slides>36</Slides>
  <Notes>36</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36</vt:i4>
      </vt:variant>
    </vt:vector>
  </HeadingPairs>
  <TitlesOfParts>
    <vt:vector size="46" baseType="lpstr">
      <vt:lpstr>Arial</vt:lpstr>
      <vt:lpstr>Calibri</vt:lpstr>
      <vt:lpstr>Courier New</vt:lpstr>
      <vt:lpstr>CDE Set 1</vt:lpstr>
      <vt:lpstr>CDE Set 2</vt:lpstr>
      <vt:lpstr>CDE Set 3</vt:lpstr>
      <vt:lpstr>CDE Set 4</vt:lpstr>
      <vt:lpstr>CDE Set 5</vt:lpstr>
      <vt:lpstr>CDE Set 6</vt:lpstr>
      <vt:lpstr>CDE Set 7</vt:lpstr>
      <vt:lpstr>As you join us, please type into the Chat a movie or show you’re currenly watching or recently watched that you’d recommend.</vt:lpstr>
      <vt:lpstr>Designing Instructional Services to Align to the State Service Delivery Plan</vt:lpstr>
      <vt:lpstr>Presenters</vt:lpstr>
      <vt:lpstr>Audience</vt:lpstr>
      <vt:lpstr>Agenda</vt:lpstr>
      <vt:lpstr>Webinar Objectives</vt:lpstr>
      <vt:lpstr>Pretest Poll</vt:lpstr>
      <vt:lpstr>Resources for Designing Instructional Services</vt:lpstr>
      <vt:lpstr>Using the MPO Report</vt:lpstr>
      <vt:lpstr>Measurable Program Objectives Tracking Tool</vt:lpstr>
      <vt:lpstr>Checking for Understanding:  Subgranting Report</vt:lpstr>
      <vt:lpstr>Measurable Program Objectives</vt:lpstr>
      <vt:lpstr>Measurable Program Objective 7.0</vt:lpstr>
      <vt:lpstr>Example Service: SSDP Strategies</vt:lpstr>
      <vt:lpstr>Example Service: SSDP Strategies (2)</vt:lpstr>
      <vt:lpstr>Example Service: Service Description</vt:lpstr>
      <vt:lpstr>What’s Missing?</vt:lpstr>
      <vt:lpstr>Example Service: Key Skills</vt:lpstr>
      <vt:lpstr>Example Service: Key Skills (2)</vt:lpstr>
      <vt:lpstr>Example Service: Instructional Strategies</vt:lpstr>
      <vt:lpstr>Example Service: Instructional Strategies (2)</vt:lpstr>
      <vt:lpstr>Example Service: Staff Development</vt:lpstr>
      <vt:lpstr>Example Service: Staff Development</vt:lpstr>
      <vt:lpstr>Example Service: Expected Outcome and Local Measures</vt:lpstr>
      <vt:lpstr>Example Service: Migrant Students Served and Activity Time</vt:lpstr>
      <vt:lpstr>Check for Understanding</vt:lpstr>
      <vt:lpstr>Measurable Program Objective 2.0</vt:lpstr>
      <vt:lpstr>Practice</vt:lpstr>
      <vt:lpstr>Breakout Rooms</vt:lpstr>
      <vt:lpstr>Whole Group: Share Findings</vt:lpstr>
      <vt:lpstr>Common Missteps</vt:lpstr>
      <vt:lpstr>Best Practices</vt:lpstr>
      <vt:lpstr>Best Practices (2)</vt:lpstr>
      <vt:lpstr>Posttest Poll</vt:lpstr>
      <vt:lpstr>System Resources</vt:lpstr>
      <vt:lpstr>Thank you!</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sclaus</dc:creator>
  <cp:lastModifiedBy>Teresa Palomino</cp:lastModifiedBy>
  <cp:revision>211</cp:revision>
  <dcterms:created xsi:type="dcterms:W3CDTF">2020-08-25T03:09:04Z</dcterms:created>
  <dcterms:modified xsi:type="dcterms:W3CDTF">2023-02-07T17:10:06Z</dcterms:modified>
</cp:coreProperties>
</file>