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742" r:id="rId2"/>
  </p:sldMasterIdLst>
  <p:notesMasterIdLst>
    <p:notesMasterId r:id="rId98"/>
  </p:notesMasterIdLst>
  <p:handoutMasterIdLst>
    <p:handoutMasterId r:id="rId99"/>
  </p:handoutMasterIdLst>
  <p:sldIdLst>
    <p:sldId id="696" r:id="rId3"/>
    <p:sldId id="680" r:id="rId4"/>
    <p:sldId id="697" r:id="rId5"/>
    <p:sldId id="952" r:id="rId6"/>
    <p:sldId id="258" r:id="rId7"/>
    <p:sldId id="260" r:id="rId8"/>
    <p:sldId id="699" r:id="rId9"/>
    <p:sldId id="964" r:id="rId10"/>
    <p:sldId id="737" r:id="rId11"/>
    <p:sldId id="958" r:id="rId12"/>
    <p:sldId id="960" r:id="rId13"/>
    <p:sldId id="959" r:id="rId14"/>
    <p:sldId id="961" r:id="rId15"/>
    <p:sldId id="962" r:id="rId16"/>
    <p:sldId id="738" r:id="rId17"/>
    <p:sldId id="265" r:id="rId18"/>
    <p:sldId id="865" r:id="rId19"/>
    <p:sldId id="955" r:id="rId20"/>
    <p:sldId id="739" r:id="rId21"/>
    <p:sldId id="945" r:id="rId22"/>
    <p:sldId id="744" r:id="rId23"/>
    <p:sldId id="963" r:id="rId24"/>
    <p:sldId id="740" r:id="rId25"/>
    <p:sldId id="867" r:id="rId26"/>
    <p:sldId id="746" r:id="rId27"/>
    <p:sldId id="749" r:id="rId28"/>
    <p:sldId id="748" r:id="rId29"/>
    <p:sldId id="861" r:id="rId30"/>
    <p:sldId id="752" r:id="rId31"/>
    <p:sldId id="753" r:id="rId32"/>
    <p:sldId id="760" r:id="rId33"/>
    <p:sldId id="751" r:id="rId34"/>
    <p:sldId id="762" r:id="rId35"/>
    <p:sldId id="874" r:id="rId36"/>
    <p:sldId id="956" r:id="rId37"/>
    <p:sldId id="875" r:id="rId38"/>
    <p:sldId id="876" r:id="rId39"/>
    <p:sldId id="877" r:id="rId40"/>
    <p:sldId id="878" r:id="rId41"/>
    <p:sldId id="879" r:id="rId42"/>
    <p:sldId id="880" r:id="rId43"/>
    <p:sldId id="881" r:id="rId44"/>
    <p:sldId id="882" r:id="rId45"/>
    <p:sldId id="883" r:id="rId46"/>
    <p:sldId id="885" r:id="rId47"/>
    <p:sldId id="909" r:id="rId48"/>
    <p:sldId id="910" r:id="rId49"/>
    <p:sldId id="935" r:id="rId50"/>
    <p:sldId id="715" r:id="rId51"/>
    <p:sldId id="887" r:id="rId52"/>
    <p:sldId id="953" r:id="rId53"/>
    <p:sldId id="797" r:id="rId54"/>
    <p:sldId id="798" r:id="rId55"/>
    <p:sldId id="799" r:id="rId56"/>
    <p:sldId id="800" r:id="rId57"/>
    <p:sldId id="914" r:id="rId58"/>
    <p:sldId id="801" r:id="rId59"/>
    <p:sldId id="802" r:id="rId60"/>
    <p:sldId id="803" r:id="rId61"/>
    <p:sldId id="804" r:id="rId62"/>
    <p:sldId id="915" r:id="rId63"/>
    <p:sldId id="807" r:id="rId64"/>
    <p:sldId id="809" r:id="rId65"/>
    <p:sldId id="810" r:id="rId66"/>
    <p:sldId id="812" r:id="rId67"/>
    <p:sldId id="813" r:id="rId68"/>
    <p:sldId id="814" r:id="rId69"/>
    <p:sldId id="808" r:id="rId70"/>
    <p:sldId id="815" r:id="rId71"/>
    <p:sldId id="917" r:id="rId72"/>
    <p:sldId id="957" r:id="rId73"/>
    <p:sldId id="936" r:id="rId74"/>
    <p:sldId id="817" r:id="rId75"/>
    <p:sldId id="918" r:id="rId76"/>
    <p:sldId id="825" r:id="rId77"/>
    <p:sldId id="826" r:id="rId78"/>
    <p:sldId id="920" r:id="rId79"/>
    <p:sldId id="921" r:id="rId80"/>
    <p:sldId id="821" r:id="rId81"/>
    <p:sldId id="822" r:id="rId82"/>
    <p:sldId id="823" r:id="rId83"/>
    <p:sldId id="845" r:id="rId84"/>
    <p:sldId id="846" r:id="rId85"/>
    <p:sldId id="847" r:id="rId86"/>
    <p:sldId id="856" r:id="rId87"/>
    <p:sldId id="928" r:id="rId88"/>
    <p:sldId id="929" r:id="rId89"/>
    <p:sldId id="930" r:id="rId90"/>
    <p:sldId id="931" r:id="rId91"/>
    <p:sldId id="926" r:id="rId92"/>
    <p:sldId id="965" r:id="rId93"/>
    <p:sldId id="954" r:id="rId94"/>
    <p:sldId id="940" r:id="rId95"/>
    <p:sldId id="939" r:id="rId96"/>
    <p:sldId id="925" r:id="rId97"/>
  </p:sldIdLst>
  <p:sldSz cx="9144000" cy="6858000" type="screen4x3"/>
  <p:notesSz cx="6985000" cy="92837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3399"/>
    <a:srgbClr val="006600"/>
    <a:srgbClr val="872A17"/>
    <a:srgbClr val="0033CC"/>
    <a:srgbClr val="0000CC"/>
    <a:srgbClr val="86080B"/>
    <a:srgbClr val="5219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7" autoAdjust="0"/>
    <p:restoredTop sz="78667" autoAdjust="0"/>
  </p:normalViewPr>
  <p:slideViewPr>
    <p:cSldViewPr snapToGrid="0" snapToObjects="1">
      <p:cViewPr varScale="1">
        <p:scale>
          <a:sx n="71" d="100"/>
          <a:sy n="71" d="100"/>
        </p:scale>
        <p:origin x="2028" y="96"/>
      </p:cViewPr>
      <p:guideLst>
        <p:guide orient="horz" pos="2160"/>
        <p:guide pos="2880"/>
      </p:guideLst>
    </p:cSldViewPr>
  </p:slideViewPr>
  <p:outlineViewPr>
    <p:cViewPr>
      <p:scale>
        <a:sx n="33" d="100"/>
        <a:sy n="33" d="100"/>
      </p:scale>
      <p:origin x="0" y="-136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0" d="100"/>
          <a:sy n="70" d="100"/>
        </p:scale>
        <p:origin x="3216" y="7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4" y="3"/>
            <a:ext cx="3027466" cy="464503"/>
          </a:xfrm>
          <a:prstGeom prst="rect">
            <a:avLst/>
          </a:prstGeom>
        </p:spPr>
        <p:txBody>
          <a:bodyPr vert="horz" lIns="91167" tIns="45580" rIns="91167" bIns="4558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p:cNvPr>
          <p:cNvSpPr>
            <a:spLocks noGrp="1"/>
          </p:cNvSpPr>
          <p:nvPr>
            <p:ph type="dt" sz="quarter" idx="1"/>
          </p:nvPr>
        </p:nvSpPr>
        <p:spPr>
          <a:xfrm>
            <a:off x="3955953" y="3"/>
            <a:ext cx="3027466" cy="464503"/>
          </a:xfrm>
          <a:prstGeom prst="rect">
            <a:avLst/>
          </a:prstGeom>
        </p:spPr>
        <p:txBody>
          <a:bodyPr vert="horz" lIns="91167" tIns="45580" rIns="91167" bIns="45580" rtlCol="0"/>
          <a:lstStyle>
            <a:lvl1pPr algn="r" eaLnBrk="1" fontAlgn="auto" hangingPunct="1">
              <a:spcBef>
                <a:spcPts val="0"/>
              </a:spcBef>
              <a:spcAft>
                <a:spcPts val="0"/>
              </a:spcAft>
              <a:defRPr sz="1200">
                <a:latin typeface="+mn-lt"/>
              </a:defRPr>
            </a:lvl1pPr>
          </a:lstStyle>
          <a:p>
            <a:pPr>
              <a:defRPr/>
            </a:pPr>
            <a:fld id="{939ECC61-C8AF-47A5-86A7-7212B24767AB}" type="datetimeFigureOut">
              <a:rPr lang="en-US"/>
              <a:pPr>
                <a:defRPr/>
              </a:pPr>
              <a:t>7/23/2020</a:t>
            </a:fld>
            <a:endParaRPr lang="en-US" dirty="0"/>
          </a:p>
        </p:txBody>
      </p:sp>
      <p:sp>
        <p:nvSpPr>
          <p:cNvPr id="4" name="Footer Placeholder 3">
            <a:extLst/>
          </p:cNvPr>
          <p:cNvSpPr>
            <a:spLocks noGrp="1"/>
          </p:cNvSpPr>
          <p:nvPr>
            <p:ph type="ftr" sz="quarter" idx="2"/>
          </p:nvPr>
        </p:nvSpPr>
        <p:spPr>
          <a:xfrm>
            <a:off x="4" y="8817612"/>
            <a:ext cx="3027466" cy="464503"/>
          </a:xfrm>
          <a:prstGeom prst="rect">
            <a:avLst/>
          </a:prstGeom>
        </p:spPr>
        <p:txBody>
          <a:bodyPr vert="horz" lIns="91167" tIns="45580" rIns="91167" bIns="4558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p:cNvPr>
          <p:cNvSpPr>
            <a:spLocks noGrp="1"/>
          </p:cNvSpPr>
          <p:nvPr>
            <p:ph type="sldNum" sz="quarter" idx="3"/>
          </p:nvPr>
        </p:nvSpPr>
        <p:spPr>
          <a:xfrm>
            <a:off x="3955953" y="8817612"/>
            <a:ext cx="3027466" cy="464503"/>
          </a:xfrm>
          <a:prstGeom prst="rect">
            <a:avLst/>
          </a:prstGeom>
        </p:spPr>
        <p:txBody>
          <a:bodyPr vert="horz" lIns="91167" tIns="45580" rIns="91167" bIns="45580" rtlCol="0" anchor="b"/>
          <a:lstStyle>
            <a:lvl1pPr algn="r" eaLnBrk="1" fontAlgn="auto" hangingPunct="1">
              <a:spcBef>
                <a:spcPts val="0"/>
              </a:spcBef>
              <a:spcAft>
                <a:spcPts val="0"/>
              </a:spcAft>
              <a:defRPr sz="1200">
                <a:latin typeface="+mn-lt"/>
              </a:defRPr>
            </a:lvl1pPr>
          </a:lstStyle>
          <a:p>
            <a:pPr>
              <a:defRPr/>
            </a:pPr>
            <a:fld id="{00082BEB-4F23-458D-9BDE-66008E069E73}" type="slidenum">
              <a:rPr lang="en-US"/>
              <a:pPr>
                <a:defRPr/>
              </a:pPr>
              <a:t>‹#›</a:t>
            </a:fld>
            <a:endParaRPr lang="en-US" dirty="0"/>
          </a:p>
        </p:txBody>
      </p:sp>
    </p:spTree>
    <p:extLst>
      <p:ext uri="{BB962C8B-B14F-4D97-AF65-F5344CB8AC3E}">
        <p14:creationId xmlns:p14="http://schemas.microsoft.com/office/powerpoint/2010/main" val="210858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4" y="4"/>
            <a:ext cx="3027466" cy="466087"/>
          </a:xfrm>
          <a:prstGeom prst="rect">
            <a:avLst/>
          </a:prstGeom>
        </p:spPr>
        <p:txBody>
          <a:bodyPr vert="horz" lIns="92894" tIns="46447" rIns="92894" bIns="4644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p:cNvPr>
          <p:cNvSpPr>
            <a:spLocks noGrp="1"/>
          </p:cNvSpPr>
          <p:nvPr>
            <p:ph type="dt" idx="1"/>
          </p:nvPr>
        </p:nvSpPr>
        <p:spPr>
          <a:xfrm>
            <a:off x="3955953" y="4"/>
            <a:ext cx="3027466" cy="466087"/>
          </a:xfrm>
          <a:prstGeom prst="rect">
            <a:avLst/>
          </a:prstGeom>
        </p:spPr>
        <p:txBody>
          <a:bodyPr vert="horz" lIns="92894" tIns="46447" rIns="92894" bIns="46447" rtlCol="0"/>
          <a:lstStyle>
            <a:lvl1pPr algn="r" eaLnBrk="1" fontAlgn="auto" hangingPunct="1">
              <a:spcBef>
                <a:spcPts val="0"/>
              </a:spcBef>
              <a:spcAft>
                <a:spcPts val="0"/>
              </a:spcAft>
              <a:defRPr sz="1200">
                <a:latin typeface="+mn-lt"/>
              </a:defRPr>
            </a:lvl1pPr>
          </a:lstStyle>
          <a:p>
            <a:pPr>
              <a:defRPr/>
            </a:pPr>
            <a:fld id="{FB186C27-E8B9-42F4-8C6B-1F56E1D61175}" type="datetimeFigureOut">
              <a:rPr lang="en-US"/>
              <a:pPr>
                <a:defRPr/>
              </a:pPr>
              <a:t>7/23/2020</a:t>
            </a:fld>
            <a:endParaRPr lang="en-US" dirty="0"/>
          </a:p>
        </p:txBody>
      </p:sp>
      <p:sp>
        <p:nvSpPr>
          <p:cNvPr id="4" name="Slide Image Placeholder 3">
            <a:extLst/>
          </p:cNvPr>
          <p:cNvSpPr>
            <a:spLocks noGrp="1" noRot="1" noChangeAspect="1"/>
          </p:cNvSpPr>
          <p:nvPr>
            <p:ph type="sldImg" idx="2"/>
          </p:nvPr>
        </p:nvSpPr>
        <p:spPr>
          <a:xfrm>
            <a:off x="1404938" y="1160463"/>
            <a:ext cx="4175125" cy="3132137"/>
          </a:xfrm>
          <a:prstGeom prst="rect">
            <a:avLst/>
          </a:prstGeom>
          <a:noFill/>
          <a:ln w="12700">
            <a:solidFill>
              <a:prstClr val="black"/>
            </a:solidFill>
          </a:ln>
        </p:spPr>
        <p:txBody>
          <a:bodyPr vert="horz" lIns="92894" tIns="46447" rIns="92894" bIns="46447" rtlCol="0" anchor="ctr"/>
          <a:lstStyle/>
          <a:p>
            <a:pPr lvl="0"/>
            <a:endParaRPr lang="en-US" noProof="0" dirty="0"/>
          </a:p>
        </p:txBody>
      </p:sp>
      <p:sp>
        <p:nvSpPr>
          <p:cNvPr id="5" name="Notes Placeholder 4">
            <a:extLst/>
          </p:cNvPr>
          <p:cNvSpPr>
            <a:spLocks noGrp="1"/>
          </p:cNvSpPr>
          <p:nvPr>
            <p:ph type="body" sz="quarter" idx="3"/>
          </p:nvPr>
        </p:nvSpPr>
        <p:spPr>
          <a:xfrm>
            <a:off x="699133" y="4467464"/>
            <a:ext cx="5586735" cy="3655774"/>
          </a:xfrm>
          <a:prstGeom prst="rect">
            <a:avLst/>
          </a:prstGeom>
        </p:spPr>
        <p:txBody>
          <a:bodyPr vert="horz" lIns="92894" tIns="46447" rIns="92894" bIns="4644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p:cNvPr>
          <p:cNvSpPr>
            <a:spLocks noGrp="1"/>
          </p:cNvSpPr>
          <p:nvPr>
            <p:ph type="ftr" sz="quarter" idx="4"/>
          </p:nvPr>
        </p:nvSpPr>
        <p:spPr>
          <a:xfrm>
            <a:off x="4" y="8817616"/>
            <a:ext cx="3027466" cy="466087"/>
          </a:xfrm>
          <a:prstGeom prst="rect">
            <a:avLst/>
          </a:prstGeom>
        </p:spPr>
        <p:txBody>
          <a:bodyPr vert="horz" lIns="92894" tIns="46447" rIns="92894" bIns="4644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p:cNvPr>
          <p:cNvSpPr>
            <a:spLocks noGrp="1"/>
          </p:cNvSpPr>
          <p:nvPr>
            <p:ph type="sldNum" sz="quarter" idx="5"/>
          </p:nvPr>
        </p:nvSpPr>
        <p:spPr>
          <a:xfrm>
            <a:off x="3955953" y="8817616"/>
            <a:ext cx="3027466" cy="466087"/>
          </a:xfrm>
          <a:prstGeom prst="rect">
            <a:avLst/>
          </a:prstGeom>
        </p:spPr>
        <p:txBody>
          <a:bodyPr vert="horz" lIns="92894" tIns="46447" rIns="92894" bIns="46447" rtlCol="0" anchor="b"/>
          <a:lstStyle>
            <a:lvl1pPr algn="r" eaLnBrk="1" fontAlgn="auto" hangingPunct="1">
              <a:spcBef>
                <a:spcPts val="0"/>
              </a:spcBef>
              <a:spcAft>
                <a:spcPts val="0"/>
              </a:spcAft>
              <a:defRPr sz="1200">
                <a:latin typeface="+mn-lt"/>
              </a:defRPr>
            </a:lvl1pPr>
          </a:lstStyle>
          <a:p>
            <a:pPr>
              <a:defRPr/>
            </a:pPr>
            <a:fld id="{355A7442-55AA-432D-B05E-747BCD8D6947}" type="slidenum">
              <a:rPr lang="en-US"/>
              <a:pPr>
                <a:defRPr/>
              </a:pPr>
              <a:t>‹#›</a:t>
            </a:fld>
            <a:endParaRPr lang="en-US" dirty="0"/>
          </a:p>
        </p:txBody>
      </p:sp>
    </p:spTree>
    <p:extLst>
      <p:ext uri="{BB962C8B-B14F-4D97-AF65-F5344CB8AC3E}">
        <p14:creationId xmlns:p14="http://schemas.microsoft.com/office/powerpoint/2010/main" val="276069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97"/>
              </a:spcAf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10 minutes prior to webinar time</a:t>
            </a:r>
          </a:p>
          <a:p>
            <a:pPr>
              <a:spcAft>
                <a:spcPts val="1197"/>
              </a:spcAf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endParaRPr lang="en-US" b="1" dirty="0">
              <a:latin typeface="Arial" panose="020B0604020202020204" pitchFamily="34" charset="0"/>
              <a:ea typeface="ＭＳ Ｐゴシック" panose="020B0600070205080204" pitchFamily="34" charset="-128"/>
              <a:cs typeface="Arial" panose="020B0604020202020204" pitchFamily="34" charset="0"/>
            </a:endParaRPr>
          </a:p>
          <a:p>
            <a:pPr defTabSz="1466850" eaLnBrk="1" hangingPunct="1">
              <a:spcBef>
                <a:spcPct val="0"/>
              </a:spcBef>
            </a:pPr>
            <a:endParaRPr lang="en-US" altLang="en-US" b="1" dirty="0">
              <a:ea typeface="ＭＳ Ｐゴシック" panose="020B0600070205080204" pitchFamily="34" charset="-128"/>
            </a:endParaRPr>
          </a:p>
          <a:p>
            <a:pPr defTabSz="1466850" eaLnBrk="1" hangingPunct="1">
              <a:spcBef>
                <a:spcPct val="0"/>
              </a:spcBef>
            </a:pPr>
            <a:r>
              <a:rPr lang="en-US" altLang="en-US" dirty="0">
                <a:ea typeface="ＭＳ Ｐゴシック" panose="020B0600070205080204" pitchFamily="34" charset="-128"/>
              </a:rPr>
              <a:t>Good afternoon everyone! Right now is a good time to do a sound check. Using the raise your hand function, please raise your hand if you can hear me. We will begin in a new minutes. </a:t>
            </a:r>
          </a:p>
          <a:p>
            <a:pPr defTabSz="1466850" eaLnBrk="1" hangingPunct="1">
              <a:spcBef>
                <a:spcPct val="0"/>
              </a:spcBef>
            </a:pPr>
            <a:endParaRPr lang="en-US" altLang="en-US" dirty="0">
              <a:ea typeface="ＭＳ Ｐゴシック" panose="020B0600070205080204" pitchFamily="34" charset="-128"/>
            </a:endParaRPr>
          </a:p>
          <a:p>
            <a:pPr defTabSz="1466850" eaLnBrk="1" hangingPunct="1">
              <a:spcBef>
                <a:spcPct val="0"/>
              </a:spcBef>
            </a:pPr>
            <a:r>
              <a:rPr lang="en-US" altLang="en-US" b="1" dirty="0">
                <a:ea typeface="ＭＳ Ｐゴシック" panose="020B0600070205080204" pitchFamily="34" charset="-128"/>
              </a:rPr>
              <a:t>[Click to advance slide]</a:t>
            </a:r>
          </a:p>
          <a:p>
            <a:pPr eaLnBrk="1" hangingPunct="1">
              <a:spcBef>
                <a:spcPct val="0"/>
              </a:spcBef>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pPr>
                <a:defRPr/>
              </a:pPr>
              <a:t>1</a:t>
            </a:fld>
            <a:endParaRPr lang="en-US" dirty="0"/>
          </a:p>
        </p:txBody>
      </p:sp>
    </p:spTree>
    <p:extLst>
      <p:ext uri="{BB962C8B-B14F-4D97-AF65-F5344CB8AC3E}">
        <p14:creationId xmlns:p14="http://schemas.microsoft.com/office/powerpoint/2010/main" val="392399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214">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6214">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Before starting the online application process, it is important that you reference the following documents:</a:t>
            </a:r>
          </a:p>
          <a:p>
            <a:pPr eaLnBrk="1" hangingPunct="1">
              <a:spcBef>
                <a:spcPct val="0"/>
              </a:spcBef>
            </a:pPr>
            <a:endParaRPr lang="en-US" altLang="en-US" dirty="0">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dirty="0">
                <a:latin typeface="Arial" panose="020B0604020202020204" pitchFamily="34" charset="0"/>
                <a:cs typeface="Arial" panose="020B0604020202020204" pitchFamily="34" charset="0"/>
              </a:rPr>
              <a:t>CMC Grant General Guidelines and 2020—21 Timeline</a:t>
            </a:r>
          </a:p>
          <a:p>
            <a:pPr marL="228600" indent="-228600" eaLnBrk="1" hangingPunct="1">
              <a:spcBef>
                <a:spcPct val="0"/>
              </a:spcBef>
              <a:buFont typeface="+mj-lt"/>
              <a:buAutoNum type="arabicPeriod"/>
            </a:pPr>
            <a:r>
              <a:rPr lang="en-US" altLang="en-US" dirty="0">
                <a:latin typeface="Arial" panose="020B0604020202020204" pitchFamily="34" charset="0"/>
                <a:cs typeface="Arial" panose="020B0604020202020204" pitchFamily="34" charset="0"/>
              </a:rPr>
              <a:t>CMC 2020—21 Contract to Grant Crosswalk</a:t>
            </a:r>
          </a:p>
          <a:p>
            <a:pPr marL="228600" indent="-228600" eaLnBrk="1" hangingPunct="1">
              <a:spcBef>
                <a:spcPct val="0"/>
              </a:spcBef>
              <a:buFont typeface="+mj-lt"/>
              <a:buAutoNum type="arabicPeriod"/>
            </a:pPr>
            <a:r>
              <a:rPr lang="en-US" altLang="en-US" dirty="0">
                <a:latin typeface="Arial" panose="020B0604020202020204" pitchFamily="34" charset="0"/>
                <a:cs typeface="Arial" panose="020B0604020202020204" pitchFamily="34" charset="0"/>
              </a:rPr>
              <a:t>CMC Program Reporting Documents</a:t>
            </a:r>
          </a:p>
          <a:p>
            <a:pPr marL="228600" indent="-228600" eaLnBrk="1" hangingPunct="1">
              <a:spcBef>
                <a:spcPct val="0"/>
              </a:spcBef>
              <a:buFont typeface="+mj-lt"/>
              <a:buAutoNum type="arabicPeriod"/>
            </a:pPr>
            <a:r>
              <a:rPr lang="en-US" altLang="en-US" dirty="0">
                <a:latin typeface="Arial" panose="020B0604020202020204" pitchFamily="34" charset="0"/>
                <a:cs typeface="Arial" panose="020B0604020202020204" pitchFamily="34" charset="0"/>
              </a:rPr>
              <a:t>CMC Program Monitoring Documents.</a:t>
            </a:r>
          </a:p>
          <a:p>
            <a:pPr eaLnBrk="1" hangingPunct="1">
              <a:spcBef>
                <a:spcPct val="0"/>
              </a:spcBef>
            </a:pPr>
            <a:endParaRPr lang="en-US" altLang="en-US" dirty="0">
              <a:latin typeface="Arial" panose="020B0604020202020204" pitchFamily="34" charset="0"/>
              <a:cs typeface="Arial" panose="020B0604020202020204" pitchFamily="34" charset="0"/>
            </a:endParaRPr>
          </a:p>
          <a:p>
            <a:pPr defTabSz="916214">
              <a:spcBef>
                <a:spcPct val="0"/>
              </a:spcBef>
              <a:defRPr/>
            </a:pPr>
            <a:r>
              <a:rPr lang="en-US" b="1" dirty="0">
                <a:latin typeface="Arial" panose="020B0604020202020204" pitchFamily="34" charset="0"/>
                <a:cs typeface="Arial" panose="020B0604020202020204" pitchFamily="34" charset="0"/>
              </a:rPr>
              <a:t>[Click to advance slide]</a:t>
            </a:r>
          </a:p>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10</a:t>
            </a:fld>
            <a:endParaRPr lang="en-US"/>
          </a:p>
        </p:txBody>
      </p:sp>
    </p:spTree>
    <p:extLst>
      <p:ext uri="{BB962C8B-B14F-4D97-AF65-F5344CB8AC3E}">
        <p14:creationId xmlns:p14="http://schemas.microsoft.com/office/powerpoint/2010/main" val="1191242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214">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6214">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The CMC Grant General Guidelines provides the general requirements for the application in addition to the timeline for application submission, scoring and subsequent approval.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Take a few minutes to review. Do you have any questions? Please use the raise your hand feature in Zoom and I will unmute you. </a:t>
            </a:r>
          </a:p>
          <a:p>
            <a:pPr eaLnBrk="1" hangingPunct="1">
              <a:spcBef>
                <a:spcPct val="0"/>
              </a:spcBef>
            </a:pPr>
            <a:endParaRPr lang="en-US" altLang="en-US" dirty="0">
              <a:latin typeface="Arial" panose="020B0604020202020204" pitchFamily="34" charset="0"/>
              <a:cs typeface="Arial" panose="020B0604020202020204" pitchFamily="34" charset="0"/>
            </a:endParaRPr>
          </a:p>
          <a:p>
            <a:pPr defTabSz="916214">
              <a:spcBef>
                <a:spcPct val="0"/>
              </a:spcBef>
              <a:defRPr/>
            </a:pPr>
            <a:r>
              <a:rPr lang="en-US" b="1" dirty="0">
                <a:latin typeface="Arial" panose="020B0604020202020204" pitchFamily="34" charset="0"/>
                <a:cs typeface="Arial" panose="020B0604020202020204" pitchFamily="34" charset="0"/>
              </a:rPr>
              <a:t>[Click to advance slide]</a:t>
            </a:r>
          </a:p>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11</a:t>
            </a:fld>
            <a:endParaRPr lang="en-US"/>
          </a:p>
        </p:txBody>
      </p:sp>
    </p:spTree>
    <p:extLst>
      <p:ext uri="{BB962C8B-B14F-4D97-AF65-F5344CB8AC3E}">
        <p14:creationId xmlns:p14="http://schemas.microsoft.com/office/powerpoint/2010/main" val="153655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214">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eaLnBrk="1" hangingPunct="1">
              <a:spcBef>
                <a:spcPct val="0"/>
              </a:spcBef>
            </a:pPr>
            <a:r>
              <a:rPr lang="en-US" altLang="en-US" dirty="0">
                <a:latin typeface="Arial" panose="020B0604020202020204" pitchFamily="34" charset="0"/>
                <a:cs typeface="Arial" panose="020B0604020202020204" pitchFamily="34" charset="0"/>
              </a:rPr>
              <a:t>The CMC 2020—21 Contract to Grant Crosswalk identifies which sections of the application you need to complete.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Column one (Grant Application) shows the various prompts in the grant application.</a:t>
            </a:r>
          </a:p>
          <a:p>
            <a:pPr eaLnBrk="1" hangingPunct="1">
              <a:spcBef>
                <a:spcPct val="0"/>
              </a:spcBef>
            </a:pPr>
            <a:r>
              <a:rPr lang="en-US" altLang="en-US" dirty="0">
                <a:latin typeface="Arial" panose="020B0604020202020204" pitchFamily="34" charset="0"/>
                <a:cs typeface="Arial" panose="020B0604020202020204" pitchFamily="34" charset="0"/>
              </a:rPr>
              <a:t>Column two (Contract Language) shows the contract language that will assist you with providing the requested information in the grant application.</a:t>
            </a:r>
          </a:p>
          <a:p>
            <a:pPr eaLnBrk="1" hangingPunct="1">
              <a:spcBef>
                <a:spcPct val="0"/>
              </a:spcBef>
            </a:pPr>
            <a:r>
              <a:rPr lang="en-US" altLang="en-US" dirty="0">
                <a:latin typeface="Arial" panose="020B0604020202020204" pitchFamily="34" charset="0"/>
                <a:cs typeface="Arial" panose="020B0604020202020204" pitchFamily="34" charset="0"/>
              </a:rPr>
              <a:t>Column three (CMC Tasks) shows the specific task that needs to be done.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Please utilize the Contract to Grant Crosswalk throughout this presentation as well as working on completing your grant application. </a:t>
            </a:r>
          </a:p>
          <a:p>
            <a:pPr eaLnBrk="1" hangingPunct="1">
              <a:spcBef>
                <a:spcPct val="0"/>
              </a:spcBef>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F40EA8C-67FD-4F2F-80C0-C86BC7A15FF6}" type="slidenum">
              <a:rPr lang="en-US" smtClean="0"/>
              <a:t>12</a:t>
            </a:fld>
            <a:endParaRPr lang="en-US"/>
          </a:p>
        </p:txBody>
      </p:sp>
    </p:spTree>
    <p:extLst>
      <p:ext uri="{BB962C8B-B14F-4D97-AF65-F5344CB8AC3E}">
        <p14:creationId xmlns:p14="http://schemas.microsoft.com/office/powerpoint/2010/main" val="188399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214">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6214">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The CMC Program Reporting Documents identifies the program reporting requirements and deadlines for report submissions to CDE for the CMC Grant. </a:t>
            </a:r>
          </a:p>
          <a:p>
            <a:pPr eaLnBrk="1" hangingPunct="1">
              <a:spcBef>
                <a:spcPct val="0"/>
              </a:spcBef>
            </a:pPr>
            <a:endParaRPr lang="en-US" altLang="en-US" dirty="0">
              <a:latin typeface="Arial" panose="020B0604020202020204" pitchFamily="34" charset="0"/>
              <a:cs typeface="Arial" panose="020B0604020202020204" pitchFamily="34" charset="0"/>
            </a:endParaRPr>
          </a:p>
          <a:p>
            <a:pPr defTabSz="916214">
              <a:spcBef>
                <a:spcPct val="0"/>
              </a:spcBef>
              <a:defRPr/>
            </a:pPr>
            <a:r>
              <a:rPr lang="en-US" b="1" dirty="0">
                <a:latin typeface="Arial" panose="020B0604020202020204" pitchFamily="34" charset="0"/>
                <a:cs typeface="Arial" panose="020B0604020202020204" pitchFamily="34" charset="0"/>
              </a:rPr>
              <a:t>[Click to advance slide]</a:t>
            </a:r>
          </a:p>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13</a:t>
            </a:fld>
            <a:endParaRPr lang="en-US"/>
          </a:p>
        </p:txBody>
      </p:sp>
    </p:spTree>
    <p:extLst>
      <p:ext uri="{BB962C8B-B14F-4D97-AF65-F5344CB8AC3E}">
        <p14:creationId xmlns:p14="http://schemas.microsoft.com/office/powerpoint/2010/main" val="2312609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214">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6214">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The CMC Program Monitoring Documents provides the program monitoring requirements and deadlines for report submissions to CDE for the CMC Grant. </a:t>
            </a:r>
          </a:p>
          <a:p>
            <a:pPr eaLnBrk="1" hangingPunct="1">
              <a:spcBef>
                <a:spcPct val="0"/>
              </a:spcBef>
            </a:pPr>
            <a:endParaRPr lang="en-US" altLang="en-US" dirty="0">
              <a:latin typeface="Arial" panose="020B0604020202020204" pitchFamily="34" charset="0"/>
              <a:cs typeface="Arial" panose="020B0604020202020204" pitchFamily="34" charset="0"/>
            </a:endParaRPr>
          </a:p>
          <a:p>
            <a:pPr defTabSz="916214">
              <a:spcBef>
                <a:spcPct val="0"/>
              </a:spcBef>
              <a:defRPr/>
            </a:pPr>
            <a:r>
              <a:rPr lang="en-US" b="1" dirty="0">
                <a:latin typeface="Arial" panose="020B0604020202020204" pitchFamily="34" charset="0"/>
                <a:cs typeface="Arial" panose="020B0604020202020204" pitchFamily="34" charset="0"/>
              </a:rPr>
              <a:t>[Click to advance slide]</a:t>
            </a:r>
          </a:p>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14</a:t>
            </a:fld>
            <a:endParaRPr lang="en-US"/>
          </a:p>
        </p:txBody>
      </p:sp>
    </p:spTree>
    <p:extLst>
      <p:ext uri="{BB962C8B-B14F-4D97-AF65-F5344CB8AC3E}">
        <p14:creationId xmlns:p14="http://schemas.microsoft.com/office/powerpoint/2010/main" val="5382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11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4111">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dirty="0">
                <a:latin typeface="Arial" panose="020B0604020202020204" pitchFamily="34" charset="0"/>
                <a:cs typeface="Arial" panose="020B0604020202020204" pitchFamily="34" charset="0"/>
              </a:rPr>
              <a:t>Now</a:t>
            </a:r>
            <a:r>
              <a:rPr lang="en-US" baseline="0" dirty="0">
                <a:latin typeface="Arial" panose="020B0604020202020204" pitchFamily="34" charset="0"/>
                <a:cs typeface="Arial" panose="020B0604020202020204" pitchFamily="34" charset="0"/>
              </a:rPr>
              <a:t> we will dive into how to access the system.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16214"/>
            <a:r>
              <a:rPr lang="en-US" b="1" dirty="0">
                <a:latin typeface="Arial" panose="020B0604020202020204" pitchFamily="34" charset="0"/>
                <a:cs typeface="Arial" panose="020B0604020202020204" pitchFamily="34" charset="0"/>
              </a:rPr>
              <a:t>[Click to advance slide]</a:t>
            </a:r>
          </a:p>
          <a:p>
            <a:pPr marL="171003" indent="-171003" eaLnBrk="1" fontAlgn="auto" hangingPunct="1">
              <a:spcBef>
                <a:spcPts val="0"/>
              </a:spcBef>
              <a:spcAft>
                <a:spcPts val="0"/>
              </a:spcAft>
              <a:buFontTx/>
              <a:buChar char="-"/>
              <a:defRPr/>
            </a:pPr>
            <a:endParaRPr lang="en-US" b="1" dirty="0"/>
          </a:p>
          <a:p>
            <a:pPr marL="171003" indent="-171003" eaLnBrk="1" fontAlgn="auto" hangingPunct="1">
              <a:spcBef>
                <a:spcPts val="0"/>
              </a:spcBef>
              <a:spcAft>
                <a:spcPts val="0"/>
              </a:spcAft>
              <a:buFontTx/>
              <a:buChar char="-"/>
              <a:defRPr/>
            </a:pPr>
            <a:endParaRPr 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56CAFD-EEB1-47EB-9455-A95C55790B9D}" type="slidenum">
              <a:rPr lang="en-US" altLang="en-US" smtClean="0"/>
              <a:pPr fontAlgn="base">
                <a:spcBef>
                  <a:spcPct val="0"/>
                </a:spcBef>
                <a:spcAft>
                  <a:spcPct val="0"/>
                </a:spcAft>
              </a:pPr>
              <a:t>15</a:t>
            </a:fld>
            <a:endParaRPr lang="en-US" altLang="en-US" dirty="0"/>
          </a:p>
        </p:txBody>
      </p:sp>
    </p:spTree>
    <p:extLst>
      <p:ext uri="{BB962C8B-B14F-4D97-AF65-F5344CB8AC3E}">
        <p14:creationId xmlns:p14="http://schemas.microsoft.com/office/powerpoint/2010/main" val="2967594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514">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8514">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The Migrant Education Online Application System supports three major functions:</a:t>
            </a:r>
          </a:p>
          <a:p>
            <a:pPr>
              <a:defRPr/>
            </a:pPr>
            <a:endParaRPr lang="en-US" altLang="en-US" dirty="0">
              <a:latin typeface="Arial" panose="020B0604020202020204" pitchFamily="34" charset="0"/>
              <a:cs typeface="Arial" panose="020B0604020202020204" pitchFamily="34" charset="0"/>
            </a:endParaRPr>
          </a:p>
          <a:p>
            <a:pPr marL="343617" indent="-343617">
              <a:lnSpc>
                <a:spcPct val="200000"/>
              </a:lnSpc>
              <a:buFontTx/>
              <a:buAutoNum type="arabicPeriod"/>
              <a:defRPr/>
            </a:pPr>
            <a:r>
              <a:rPr lang="en-US" altLang="en-US" dirty="0">
                <a:latin typeface="Arial" panose="020B0604020202020204" pitchFamily="34" charset="0"/>
                <a:cs typeface="Arial" panose="020B0604020202020204" pitchFamily="34" charset="0"/>
              </a:rPr>
              <a:t>Application Development</a:t>
            </a:r>
          </a:p>
          <a:p>
            <a:pPr marL="747683" indent="-23385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Program Development (services and activities)</a:t>
            </a:r>
          </a:p>
          <a:p>
            <a:pPr marL="747683" indent="-23385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Budget Development</a:t>
            </a:r>
          </a:p>
          <a:p>
            <a:pPr>
              <a:lnSpc>
                <a:spcPct val="200000"/>
              </a:lnSpc>
              <a:tabLst>
                <a:tab pos="345206" algn="l"/>
              </a:tabLst>
              <a:defRPr/>
            </a:pPr>
            <a:r>
              <a:rPr lang="en-US" altLang="en-US" dirty="0">
                <a:latin typeface="Arial" panose="020B0604020202020204" pitchFamily="34" charset="0"/>
                <a:cs typeface="Arial" panose="020B0604020202020204" pitchFamily="34" charset="0"/>
              </a:rPr>
              <a:t>2.	Application Submission</a:t>
            </a:r>
          </a:p>
          <a:p>
            <a:pPr>
              <a:lnSpc>
                <a:spcPct val="200000"/>
              </a:lnSpc>
              <a:tabLst>
                <a:tab pos="345206" algn="l"/>
              </a:tabLst>
              <a:defRPr/>
            </a:pPr>
            <a:r>
              <a:rPr lang="en-US" altLang="en-US" dirty="0">
                <a:latin typeface="Arial" panose="020B0604020202020204" pitchFamily="34" charset="0"/>
                <a:cs typeface="Arial" panose="020B0604020202020204" pitchFamily="34" charset="0"/>
              </a:rPr>
              <a:t>3.	Application Review and Approval</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In the subsequent slides, we will present in more detail about these functions. </a:t>
            </a:r>
          </a:p>
          <a:p>
            <a:endParaRPr lang="en-US" dirty="0">
              <a:latin typeface="Arial" panose="020B0604020202020204" pitchFamily="34" charset="0"/>
              <a:cs typeface="Arial" panose="020B0604020202020204" pitchFamily="34" charset="0"/>
            </a:endParaRPr>
          </a:p>
          <a:p>
            <a:pPr defTabSz="918514">
              <a:defRPr/>
            </a:pPr>
            <a:r>
              <a:rPr lang="en-US" b="1" dirty="0">
                <a:latin typeface="Arial" panose="020B0604020202020204" pitchFamily="34" charset="0"/>
                <a:cs typeface="Arial" panose="020B0604020202020204" pitchFamily="34" charset="0"/>
              </a:rPr>
              <a:t>[Click to advance slide]</a:t>
            </a:r>
          </a:p>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16</a:t>
            </a:fld>
            <a:endParaRPr lang="en-US"/>
          </a:p>
        </p:txBody>
      </p:sp>
    </p:spTree>
    <p:extLst>
      <p:ext uri="{BB962C8B-B14F-4D97-AF65-F5344CB8AC3E}">
        <p14:creationId xmlns:p14="http://schemas.microsoft.com/office/powerpoint/2010/main" val="277361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11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a:defRPr/>
            </a:pPr>
            <a:r>
              <a:rPr lang="en-US" dirty="0">
                <a:latin typeface="Arial" panose="020B0604020202020204" pitchFamily="34" charset="0"/>
                <a:cs typeface="Arial" panose="020B0604020202020204" pitchFamily="34" charset="0"/>
              </a:rPr>
              <a:t>To access the Migrant Education Grant Application System,</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users will need to do the following:</a:t>
            </a:r>
          </a:p>
          <a:p>
            <a:pPr marL="170985" indent="-170985">
              <a:buFontTx/>
              <a:buChar char="-"/>
              <a:defRPr/>
            </a:pPr>
            <a:r>
              <a:rPr lang="en-US" dirty="0">
                <a:latin typeface="Arial" panose="020B0604020202020204" pitchFamily="34" charset="0"/>
                <a:cs typeface="Arial" panose="020B0604020202020204" pitchFamily="34" charset="0"/>
              </a:rPr>
              <a:t>Go to the website  </a:t>
            </a:r>
            <a:r>
              <a:rPr lang="en-US" b="1" dirty="0">
                <a:latin typeface="Arial" panose="020B0604020202020204" pitchFamily="34" charset="0"/>
                <a:cs typeface="Arial" panose="020B0604020202020204" pitchFamily="34" charset="0"/>
              </a:rPr>
              <a:t>“http://cdemep.lacoe.edu”.</a:t>
            </a:r>
          </a:p>
          <a:p>
            <a:pPr marL="170985" indent="-170985">
              <a:buFontTx/>
              <a:buChar char="-"/>
              <a:defRPr/>
            </a:pPr>
            <a:endParaRPr lang="en-US" b="1" dirty="0">
              <a:latin typeface="Arial" panose="020B0604020202020204" pitchFamily="34" charset="0"/>
              <a:cs typeface="Arial" panose="020B0604020202020204" pitchFamily="34" charset="0"/>
            </a:endParaRPr>
          </a:p>
          <a:p>
            <a:pPr marL="170985" indent="-170985">
              <a:buFontTx/>
              <a:buChar char="-"/>
              <a:defRPr/>
            </a:pPr>
            <a:r>
              <a:rPr lang="en-US" dirty="0">
                <a:latin typeface="Arial" panose="020B0604020202020204" pitchFamily="34" charset="0"/>
                <a:cs typeface="Arial" panose="020B0604020202020204" pitchFamily="34" charset="0"/>
              </a:rPr>
              <a:t>Select “</a:t>
            </a:r>
            <a:r>
              <a:rPr lang="en-US" b="1" dirty="0">
                <a:latin typeface="Arial" panose="020B0604020202020204" pitchFamily="34" charset="0"/>
                <a:cs typeface="Arial" panose="020B0604020202020204" pitchFamily="34" charset="0"/>
              </a:rPr>
              <a:t>Login</a:t>
            </a:r>
            <a:r>
              <a:rPr lang="en-US" dirty="0">
                <a:latin typeface="Arial" panose="020B0604020202020204" pitchFamily="34" charset="0"/>
                <a:cs typeface="Arial" panose="020B0604020202020204" pitchFamily="34" charset="0"/>
              </a:rPr>
              <a:t>”</a:t>
            </a:r>
          </a:p>
          <a:p>
            <a:pPr marL="626942" lvl="1" indent="-170985">
              <a:buFontTx/>
              <a:buChar char="-"/>
              <a:defRPr/>
            </a:pPr>
            <a:r>
              <a:rPr lang="en-US" dirty="0">
                <a:latin typeface="Arial" panose="020B0604020202020204" pitchFamily="34" charset="0"/>
                <a:cs typeface="Arial" panose="020B0604020202020204" pitchFamily="34" charset="0"/>
              </a:rPr>
              <a:t>Enter email and password. </a:t>
            </a:r>
          </a:p>
          <a:p>
            <a:pPr marL="455957" lvl="1" indent="0">
              <a:buFontTx/>
              <a:buNone/>
              <a:defRPr/>
            </a:pPr>
            <a:endParaRPr lang="en-US" dirty="0">
              <a:latin typeface="Arial" panose="020B0604020202020204" pitchFamily="34" charset="0"/>
              <a:cs typeface="Arial" panose="020B0604020202020204" pitchFamily="34" charset="0"/>
            </a:endParaRPr>
          </a:p>
          <a:p>
            <a:pPr marL="171003" indent="-171003" eaLnBrk="1" fontAlgn="auto" hangingPunct="1">
              <a:spcBef>
                <a:spcPts val="0"/>
              </a:spcBef>
              <a:spcAft>
                <a:spcPts val="0"/>
              </a:spcAft>
              <a:buFontTx/>
              <a:buChar char="-"/>
              <a:defRPr/>
            </a:pPr>
            <a:r>
              <a:rPr lang="en-US" baseline="0" dirty="0">
                <a:latin typeface="Arial" panose="020B0604020202020204" pitchFamily="34" charset="0"/>
                <a:cs typeface="Arial" panose="020B0604020202020204" pitchFamily="34" charset="0"/>
              </a:rPr>
              <a:t>As the CMC grant is a new application, the CDE will include the emails for the CMC Directors. </a:t>
            </a:r>
            <a:endParaRPr lang="en-US" dirty="0">
              <a:latin typeface="Arial" panose="020B0604020202020204" pitchFamily="34" charset="0"/>
              <a:cs typeface="Arial" panose="020B0604020202020204" pitchFamily="34" charset="0"/>
            </a:endParaRPr>
          </a:p>
          <a:p>
            <a:pPr marL="171003" indent="-171003" eaLnBrk="1" fontAlgn="auto" hangingPunct="1">
              <a:spcBef>
                <a:spcPts val="0"/>
              </a:spcBef>
              <a:spcAft>
                <a:spcPts val="0"/>
              </a:spcAft>
              <a:buFontTx/>
              <a:buChar char="-"/>
              <a:defRPr/>
            </a:pPr>
            <a:endParaRPr lang="en-US" dirty="0">
              <a:latin typeface="Arial" panose="020B0604020202020204" pitchFamily="34" charset="0"/>
              <a:cs typeface="Arial" panose="020B0604020202020204" pitchFamily="34" charset="0"/>
            </a:endParaRPr>
          </a:p>
          <a:p>
            <a:pPr marL="171003" indent="-171003" defTabSz="914207" eaLnBrk="1" fontAlgn="auto" hangingPunct="1">
              <a:spcBef>
                <a:spcPts val="0"/>
              </a:spcBef>
              <a:spcAft>
                <a:spcPts val="0"/>
              </a:spcAft>
              <a:buFontTx/>
              <a:buChar char="-"/>
              <a:defRPr/>
            </a:pPr>
            <a:r>
              <a:rPr lang="en-US" dirty="0">
                <a:latin typeface="Arial" panose="020B0604020202020204" pitchFamily="34" charset="0"/>
                <a:cs typeface="Arial" panose="020B0604020202020204" pitchFamily="34" charset="0"/>
              </a:rPr>
              <a:t>Afterwards, an email will be sent t</a:t>
            </a:r>
            <a:r>
              <a:rPr lang="en-US" baseline="0" dirty="0">
                <a:latin typeface="Arial" panose="020B0604020202020204" pitchFamily="34" charset="0"/>
                <a:cs typeface="Arial" panose="020B0604020202020204" pitchFamily="34" charset="0"/>
              </a:rPr>
              <a:t>o you, t</a:t>
            </a:r>
            <a:r>
              <a:rPr lang="en-US" altLang="en-US" dirty="0">
                <a:latin typeface="Arial" panose="020B0604020202020204" pitchFamily="34" charset="0"/>
                <a:cs typeface="Arial" panose="020B0604020202020204" pitchFamily="34" charset="0"/>
              </a:rPr>
              <a:t>his email will advise you that you</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have been added to a Region/DFDSA plan, and will provide a link to access the plan.</a:t>
            </a:r>
            <a:r>
              <a:rPr lang="en-US" altLang="en-US" baseline="0" dirty="0">
                <a:latin typeface="Arial" panose="020B0604020202020204" pitchFamily="34" charset="0"/>
                <a:cs typeface="Arial" panose="020B0604020202020204" pitchFamily="34" charset="0"/>
              </a:rPr>
              <a:t> </a:t>
            </a:r>
          </a:p>
          <a:p>
            <a:pPr marL="171003" indent="-171003" defTabSz="914207" eaLnBrk="1" fontAlgn="auto" hangingPunct="1">
              <a:spcBef>
                <a:spcPts val="0"/>
              </a:spcBef>
              <a:spcAft>
                <a:spcPts val="0"/>
              </a:spcAft>
              <a:buFontTx/>
              <a:buChar char="-"/>
              <a:defRPr/>
            </a:pPr>
            <a:endParaRPr lang="en-US" altLang="en-US" baseline="0" dirty="0">
              <a:latin typeface="Arial" panose="020B0604020202020204" pitchFamily="34" charset="0"/>
              <a:cs typeface="Arial" panose="020B0604020202020204" pitchFamily="34" charset="0"/>
            </a:endParaRPr>
          </a:p>
          <a:p>
            <a:pPr marL="171003" indent="-171003" defTabSz="914207" eaLnBrk="1" fontAlgn="auto" hangingPunct="1">
              <a:spcBef>
                <a:spcPts val="0"/>
              </a:spcBef>
              <a:spcAft>
                <a:spcPts val="0"/>
              </a:spcAft>
              <a:buFontTx/>
              <a:buChar char="-"/>
              <a:defRPr/>
            </a:pPr>
            <a:r>
              <a:rPr lang="en-US" altLang="en-US" b="1" baseline="0" dirty="0">
                <a:latin typeface="Arial" panose="020B0604020202020204" pitchFamily="34" charset="0"/>
                <a:cs typeface="Arial" panose="020B0604020202020204" pitchFamily="34" charset="0"/>
              </a:rPr>
              <a:t>As a reminder, </a:t>
            </a:r>
            <a:r>
              <a:rPr lang="en-US" altLang="en-US" b="0" baseline="0" dirty="0">
                <a:latin typeface="Arial" panose="020B0604020202020204" pitchFamily="34" charset="0"/>
                <a:cs typeface="Arial" panose="020B0604020202020204" pitchFamily="34" charset="0"/>
              </a:rPr>
              <a:t>the CMC Grant application is currently considered as a DFDSA plan in the online system. </a:t>
            </a:r>
            <a:endParaRPr lang="en-US" altLang="en-US" b="1" baseline="0" dirty="0">
              <a:latin typeface="Arial" panose="020B0604020202020204" pitchFamily="34" charset="0"/>
              <a:cs typeface="Arial" panose="020B0604020202020204" pitchFamily="34" charset="0"/>
            </a:endParaRPr>
          </a:p>
          <a:p>
            <a:pPr marL="171003" indent="-171003" eaLnBrk="1" fontAlgn="auto" hangingPunct="1">
              <a:spcBef>
                <a:spcPts val="0"/>
              </a:spcBef>
              <a:spcAft>
                <a:spcPts val="0"/>
              </a:spcAft>
              <a:buFontTx/>
              <a:buChar char="-"/>
              <a:defRPr/>
            </a:pPr>
            <a:endParaRPr lang="en-US" dirty="0">
              <a:latin typeface="Arial" panose="020B0604020202020204" pitchFamily="34" charset="0"/>
              <a:cs typeface="Arial" panose="020B0604020202020204" pitchFamily="34" charset="0"/>
            </a:endParaRPr>
          </a:p>
          <a:p>
            <a:pPr defTabSz="916214"/>
            <a:r>
              <a:rPr lang="en-US" b="1" dirty="0">
                <a:latin typeface="Arial" panose="020B0604020202020204" pitchFamily="34" charset="0"/>
                <a:cs typeface="Arial" panose="020B0604020202020204" pitchFamily="34" charset="0"/>
              </a:rPr>
              <a:t>[Click to advance slide]</a:t>
            </a:r>
          </a:p>
          <a:p>
            <a:pPr marL="171003" indent="-171003" eaLnBrk="1" fontAlgn="auto" hangingPunct="1">
              <a:spcBef>
                <a:spcPts val="0"/>
              </a:spcBef>
              <a:spcAft>
                <a:spcPts val="0"/>
              </a:spcAft>
              <a:buFontTx/>
              <a:buChar char="-"/>
              <a:defRPr/>
            </a:pPr>
            <a:endParaRPr lang="en-US" b="1" dirty="0"/>
          </a:p>
          <a:p>
            <a:pPr marL="171003" indent="-171003" eaLnBrk="1" fontAlgn="auto" hangingPunct="1">
              <a:spcBef>
                <a:spcPts val="0"/>
              </a:spcBef>
              <a:spcAft>
                <a:spcPts val="0"/>
              </a:spcAft>
              <a:buFontTx/>
              <a:buChar char="-"/>
              <a:defRPr/>
            </a:pPr>
            <a:endParaRPr 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56CAFD-EEB1-47EB-9455-A95C55790B9D}" type="slidenum">
              <a:rPr lang="en-US" altLang="en-US" smtClean="0"/>
              <a:pPr fontAlgn="base">
                <a:spcBef>
                  <a:spcPct val="0"/>
                </a:spcBef>
                <a:spcAft>
                  <a:spcPct val="0"/>
                </a:spcAft>
              </a:pPr>
              <a:t>17</a:t>
            </a:fld>
            <a:endParaRPr lang="en-US" altLang="en-US" dirty="0"/>
          </a:p>
        </p:txBody>
      </p:sp>
    </p:spTree>
    <p:extLst>
      <p:ext uri="{BB962C8B-B14F-4D97-AF65-F5344CB8AC3E}">
        <p14:creationId xmlns:p14="http://schemas.microsoft.com/office/powerpoint/2010/main" val="3643784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3315" y="4362832"/>
            <a:ext cx="5586735" cy="3655774"/>
          </a:xfrm>
        </p:spPr>
        <p:txBody>
          <a:bodyPr/>
          <a:lstStyle/>
          <a:p>
            <a:pPr marL="226420" lvl="1" defTabSz="912013" eaLnBrk="1" fontAlgn="auto" hangingPunct="1">
              <a:lnSpc>
                <a:spcPct val="150000"/>
              </a:lnSpc>
              <a:spcBef>
                <a:spcPts val="0"/>
              </a:spcBef>
              <a:spcAft>
                <a:spcPts val="0"/>
              </a:spcAf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endParaRPr lang="en-US" altLang="en-US" b="1" dirty="0">
              <a:latin typeface="Arial" panose="020B0604020202020204" pitchFamily="34" charset="0"/>
              <a:cs typeface="Arial" panose="020B0604020202020204" pitchFamily="34" charset="0"/>
            </a:endParaRPr>
          </a:p>
          <a:p>
            <a:pPr marL="460757" lvl="1" indent="-234336" eaLnBrk="1" fontAlgn="auto" hangingPunct="1">
              <a:lnSpc>
                <a:spcPct val="150000"/>
              </a:lnSpc>
              <a:spcBef>
                <a:spcPts val="0"/>
              </a:spcBef>
              <a:spcAft>
                <a:spcPts val="0"/>
              </a:spcAft>
              <a:buFont typeface="+mj-lt"/>
              <a:buAutoNum type="arabicPeriod"/>
              <a:defRPr/>
            </a:pPr>
            <a:endParaRPr lang="en-US" altLang="en-US" b="1" dirty="0">
              <a:latin typeface="Arial" panose="020B0604020202020204" pitchFamily="34" charset="0"/>
              <a:cs typeface="Arial" panose="020B0604020202020204" pitchFamily="34" charset="0"/>
            </a:endParaRPr>
          </a:p>
          <a:p>
            <a:pPr marL="226420" lvl="1" eaLnBrk="1" fontAlgn="auto" hangingPunct="1">
              <a:spcBef>
                <a:spcPts val="0"/>
              </a:spcBef>
              <a:spcAft>
                <a:spcPts val="0"/>
              </a:spcAft>
              <a:defRPr/>
            </a:pPr>
            <a:r>
              <a:rPr lang="en-US" altLang="en-US" dirty="0">
                <a:latin typeface="Arial" panose="020B0604020202020204" pitchFamily="34" charset="0"/>
                <a:cs typeface="Arial" panose="020B0604020202020204" pitchFamily="34" charset="0"/>
              </a:rPr>
              <a:t>Next, in the </a:t>
            </a:r>
            <a:r>
              <a:rPr lang="en-US" altLang="en-US" b="1" dirty="0">
                <a:latin typeface="Arial" panose="020B0604020202020204" pitchFamily="34" charset="0"/>
                <a:cs typeface="Arial" panose="020B0604020202020204" pitchFamily="34" charset="0"/>
              </a:rPr>
              <a:t>User Menu </a:t>
            </a:r>
            <a:r>
              <a:rPr lang="en-US" altLang="en-US" dirty="0">
                <a:latin typeface="Arial" panose="020B0604020202020204" pitchFamily="34" charset="0"/>
                <a:cs typeface="Arial" panose="020B0604020202020204" pitchFamily="34" charset="0"/>
              </a:rPr>
              <a:t>click </a:t>
            </a:r>
            <a:r>
              <a:rPr lang="en-US" altLang="en-US" b="1" dirty="0">
                <a:latin typeface="Arial" panose="020B0604020202020204" pitchFamily="34" charset="0"/>
                <a:cs typeface="Arial" panose="020B0604020202020204" pitchFamily="34" charset="0"/>
              </a:rPr>
              <a:t>Create New Plan</a:t>
            </a:r>
            <a:r>
              <a:rPr lang="en-US" altLang="en-US"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marL="226420" lvl="1" defTabSz="912013"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marL="460757" lvl="1" indent="-234336" eaLnBrk="1" fontAlgn="auto" hangingPunct="1">
              <a:spcBef>
                <a:spcPts val="0"/>
              </a:spcBef>
              <a:spcAft>
                <a:spcPts val="0"/>
              </a:spcAft>
              <a:buFont typeface="+mj-lt"/>
              <a:buAutoNum type="arabicPeriod"/>
              <a:defRPr/>
            </a:pPr>
            <a:endParaRPr lang="en-US" altLang="en-US" b="1"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4BB4345-8CA0-419E-A9BA-C1FBBE7721D4}" type="slidenum">
              <a:rPr lang="en-US" altLang="en-US" smtClean="0"/>
              <a:pPr fontAlgn="base">
                <a:spcBef>
                  <a:spcPct val="0"/>
                </a:spcBef>
                <a:spcAft>
                  <a:spcPct val="0"/>
                </a:spcAft>
              </a:pPr>
              <a:t>18</a:t>
            </a:fld>
            <a:endParaRPr lang="en-US" altLang="en-US" dirty="0"/>
          </a:p>
        </p:txBody>
      </p:sp>
    </p:spTree>
    <p:extLst>
      <p:ext uri="{BB962C8B-B14F-4D97-AF65-F5344CB8AC3E}">
        <p14:creationId xmlns:p14="http://schemas.microsoft.com/office/powerpoint/2010/main" val="2450369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2013" eaLnBrk="1" fontAlgn="auto" hangingPunct="1">
              <a:spcBef>
                <a:spcPts val="0"/>
              </a:spcBef>
              <a:spcAft>
                <a:spcPts val="0"/>
              </a:spcAf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eaLnBrk="1" fontAlgn="auto" hangingPunct="1">
              <a:spcBef>
                <a:spcPts val="0"/>
              </a:spcBef>
              <a:spcAft>
                <a:spcPts val="0"/>
              </a:spcAft>
              <a:defRPr/>
            </a:pPr>
            <a:r>
              <a:rPr lang="en-US" dirty="0">
                <a:latin typeface="Arial" panose="020B0604020202020204" pitchFamily="34" charset="0"/>
                <a:cs typeface="Arial" panose="020B0604020202020204" pitchFamily="34" charset="0"/>
              </a:rPr>
              <a:t>Once a user logs in, the user will see the main menu page.</a:t>
            </a: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dirty="0">
                <a:latin typeface="Arial" panose="020B0604020202020204" pitchFamily="34" charset="0"/>
                <a:cs typeface="Arial" panose="020B0604020202020204" pitchFamily="34" charset="0"/>
              </a:rPr>
              <a:t>On the main menu page, you will have three areas to select from:</a:t>
            </a: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marL="171003" indent="-171003" eaLnBrk="1" fontAlgn="auto" hangingPunct="1">
              <a:spcBef>
                <a:spcPts val="0"/>
              </a:spcBef>
              <a:spcAft>
                <a:spcPts val="0"/>
              </a:spcAft>
              <a:buFontTx/>
              <a:buChar char="-"/>
              <a:defRPr/>
            </a:pPr>
            <a:r>
              <a:rPr lang="en-US" b="1" dirty="0">
                <a:latin typeface="Arial" panose="020B0604020202020204" pitchFamily="34" charset="0"/>
                <a:cs typeface="Arial" panose="020B0604020202020204" pitchFamily="34" charset="0"/>
              </a:rPr>
              <a:t>User Menu</a:t>
            </a:r>
            <a:r>
              <a:rPr lang="en-US" dirty="0">
                <a:latin typeface="Arial" panose="020B0604020202020204" pitchFamily="34" charset="0"/>
                <a:cs typeface="Arial" panose="020B0604020202020204" pitchFamily="34" charset="0"/>
              </a:rPr>
              <a:t>: This is where you</a:t>
            </a:r>
            <a:r>
              <a:rPr lang="en-US" baseline="0" dirty="0">
                <a:latin typeface="Arial" panose="020B0604020202020204" pitchFamily="34" charset="0"/>
                <a:cs typeface="Arial" panose="020B0604020202020204" pitchFamily="34" charset="0"/>
              </a:rPr>
              <a:t> can </a:t>
            </a:r>
            <a:r>
              <a:rPr lang="en-US" dirty="0">
                <a:latin typeface="Arial" panose="020B0604020202020204" pitchFamily="34" charset="0"/>
                <a:cs typeface="Arial" panose="020B0604020202020204" pitchFamily="34" charset="0"/>
              </a:rPr>
              <a:t>create or edit Grant Applications for CMC.</a:t>
            </a:r>
            <a:r>
              <a:rPr lang="en-US"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marL="171003" indent="-171003" eaLnBrk="1" fontAlgn="auto" hangingPunct="1">
              <a:spcBef>
                <a:spcPts val="0"/>
              </a:spcBef>
              <a:spcAft>
                <a:spcPts val="0"/>
              </a:spcAft>
              <a:buFontTx/>
              <a:buChar char="-"/>
              <a:defRPr/>
            </a:pPr>
            <a:r>
              <a:rPr lang="en-US" b="1" dirty="0">
                <a:latin typeface="Arial" panose="020B0604020202020204" pitchFamily="34" charset="0"/>
                <a:cs typeface="Arial" panose="020B0604020202020204" pitchFamily="34" charset="0"/>
              </a:rPr>
              <a:t>Plan Reviewer Menu</a:t>
            </a:r>
            <a:r>
              <a:rPr lang="en-US" dirty="0">
                <a:latin typeface="Arial" panose="020B0604020202020204" pitchFamily="34" charset="0"/>
                <a:cs typeface="Arial" panose="020B0604020202020204" pitchFamily="34" charset="0"/>
              </a:rPr>
              <a:t>: This is where the </a:t>
            </a:r>
            <a:r>
              <a:rPr lang="en-US" b="1" dirty="0">
                <a:latin typeface="Arial" panose="020B0604020202020204" pitchFamily="34" charset="0"/>
                <a:cs typeface="Arial" panose="020B0604020202020204" pitchFamily="34" charset="0"/>
              </a:rPr>
              <a:t>regional reviewers </a:t>
            </a:r>
            <a:r>
              <a:rPr lang="en-US" dirty="0">
                <a:latin typeface="Arial" panose="020B0604020202020204" pitchFamily="34" charset="0"/>
                <a:cs typeface="Arial" panose="020B0604020202020204" pitchFamily="34" charset="0"/>
              </a:rPr>
              <a:t>will access </a:t>
            </a:r>
            <a:r>
              <a:rPr lang="en-US" b="1" dirty="0">
                <a:latin typeface="Arial" panose="020B0604020202020204" pitchFamily="34" charset="0"/>
                <a:cs typeface="Arial" panose="020B0604020202020204" pitchFamily="34" charset="0"/>
              </a:rPr>
              <a:t>submitted</a:t>
            </a:r>
            <a:r>
              <a:rPr lang="en-US" dirty="0">
                <a:latin typeface="Arial" panose="020B0604020202020204" pitchFamily="34" charset="0"/>
                <a:cs typeface="Arial" panose="020B0604020202020204" pitchFamily="34" charset="0"/>
              </a:rPr>
              <a:t> district plans that they are assigned to review. </a:t>
            </a:r>
            <a:r>
              <a:rPr lang="en-US" b="1" dirty="0">
                <a:latin typeface="Arial" panose="020B0604020202020204" pitchFamily="34" charset="0"/>
                <a:cs typeface="Arial" panose="020B0604020202020204" pitchFamily="34" charset="0"/>
              </a:rPr>
              <a:t>Note: The CMC will not have access to any prior plans. </a:t>
            </a: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marL="171003" indent="-171003" eaLnBrk="1" fontAlgn="auto" hangingPunct="1">
              <a:spcBef>
                <a:spcPts val="0"/>
              </a:spcBef>
              <a:spcAft>
                <a:spcPts val="0"/>
              </a:spcAft>
              <a:buFontTx/>
              <a:buChar char="-"/>
              <a:defRPr/>
            </a:pPr>
            <a:r>
              <a:rPr lang="en-US" b="1" dirty="0">
                <a:latin typeface="Arial" panose="020B0604020202020204" pitchFamily="34" charset="0"/>
                <a:cs typeface="Arial" panose="020B0604020202020204" pitchFamily="34" charset="0"/>
              </a:rPr>
              <a:t>Review Administrator Menu</a:t>
            </a:r>
            <a:r>
              <a:rPr lang="en-US" dirty="0">
                <a:latin typeface="Arial" panose="020B0604020202020204" pitchFamily="34" charset="0"/>
                <a:cs typeface="Arial" panose="020B0604020202020204" pitchFamily="34" charset="0"/>
              </a:rPr>
              <a:t>: This is where the </a:t>
            </a:r>
            <a:r>
              <a:rPr lang="en-US" b="1" dirty="0">
                <a:latin typeface="Arial" panose="020B0604020202020204" pitchFamily="34" charset="0"/>
                <a:cs typeface="Arial" panose="020B0604020202020204" pitchFamily="34" charset="0"/>
              </a:rPr>
              <a:t>regional administrator </a:t>
            </a:r>
            <a:r>
              <a:rPr lang="en-US" dirty="0">
                <a:latin typeface="Arial" panose="020B0604020202020204" pitchFamily="34" charset="0"/>
                <a:cs typeface="Arial" panose="020B0604020202020204" pitchFamily="34" charset="0"/>
              </a:rPr>
              <a:t>will assign regional reviewers to review </a:t>
            </a:r>
            <a:r>
              <a:rPr lang="en-US" b="1" dirty="0">
                <a:latin typeface="Arial" panose="020B0604020202020204" pitchFamily="34" charset="0"/>
                <a:cs typeface="Arial" panose="020B0604020202020204" pitchFamily="34" charset="0"/>
              </a:rPr>
              <a:t>submitted</a:t>
            </a:r>
            <a:r>
              <a:rPr lang="en-US" dirty="0">
                <a:latin typeface="Arial" panose="020B0604020202020204" pitchFamily="34" charset="0"/>
                <a:cs typeface="Arial" panose="020B0604020202020204" pitchFamily="34" charset="0"/>
              </a:rPr>
              <a:t> DSA and MOU applications. </a:t>
            </a:r>
            <a:r>
              <a:rPr lang="en-US" b="1" dirty="0">
                <a:latin typeface="Arial" panose="020B0604020202020204" pitchFamily="34" charset="0"/>
                <a:cs typeface="Arial" panose="020B0604020202020204" pitchFamily="34" charset="0"/>
              </a:rPr>
              <a:t>Please Note: </a:t>
            </a:r>
            <a:r>
              <a:rPr lang="en-US" b="0" dirty="0">
                <a:latin typeface="Arial" panose="020B0604020202020204" pitchFamily="34" charset="0"/>
                <a:cs typeface="Arial" panose="020B0604020202020204" pitchFamily="34" charset="0"/>
              </a:rPr>
              <a:t>this section is not applicable to the CMC application. </a:t>
            </a: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b="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3DF280-9FF9-4ECC-9696-6CED453C8FD8}" type="slidenum">
              <a:rPr lang="en-US" altLang="en-US" smtClean="0"/>
              <a:pPr fontAlgn="base">
                <a:spcBef>
                  <a:spcPct val="0"/>
                </a:spcBef>
                <a:spcAft>
                  <a:spcPct val="0"/>
                </a:spcAft>
              </a:pPr>
              <a:t>19</a:t>
            </a:fld>
            <a:endParaRPr lang="en-US" altLang="en-US" dirty="0"/>
          </a:p>
        </p:txBody>
      </p:sp>
    </p:spTree>
    <p:extLst>
      <p:ext uri="{BB962C8B-B14F-4D97-AF65-F5344CB8AC3E}">
        <p14:creationId xmlns:p14="http://schemas.microsoft.com/office/powerpoint/2010/main" val="204360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6214">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endParaRPr lang="en-US" b="1" dirty="0">
              <a:latin typeface="Arial" panose="020B0604020202020204" pitchFamily="34" charset="0"/>
              <a:cs typeface="Arial" panose="020B0604020202020204" pitchFamily="34" charset="0"/>
            </a:endParaRPr>
          </a:p>
          <a:p>
            <a:pPr defTabSz="916214">
              <a:defRPr/>
            </a:pPr>
            <a:endParaRPr lang="en-US" dirty="0">
              <a:latin typeface="Arial" panose="020B0604020202020204" pitchFamily="34" charset="0"/>
              <a:cs typeface="Arial" panose="020B0604020202020204" pitchFamily="34" charset="0"/>
            </a:endParaRPr>
          </a:p>
          <a:p>
            <a:pPr defTabSz="914014">
              <a:defRPr/>
            </a:pPr>
            <a:r>
              <a:rPr lang="en-US" altLang="en-US" dirty="0">
                <a:latin typeface="Arial" panose="020B0604020202020204" pitchFamily="34" charset="0"/>
                <a:cs typeface="Arial" panose="020B0604020202020204" pitchFamily="34" charset="0"/>
              </a:rPr>
              <a:t>For a successful experience with the webinar training, please follow these four steps to get ready for this webinar. </a:t>
            </a:r>
          </a:p>
          <a:p>
            <a:pPr defTabSz="914014">
              <a:defRPr/>
            </a:pPr>
            <a:endParaRPr lang="en-US" dirty="0">
              <a:latin typeface="Arial" panose="020B0604020202020204" pitchFamily="34" charset="0"/>
              <a:cs typeface="Arial" panose="020B0604020202020204" pitchFamily="34" charset="0"/>
            </a:endParaRPr>
          </a:p>
          <a:p>
            <a:pPr defTabSz="914014">
              <a:defRPr/>
            </a:pPr>
            <a:r>
              <a:rPr lang="en-US" b="0" dirty="0">
                <a:latin typeface="Arial" panose="020B0604020202020204" pitchFamily="34" charset="0"/>
                <a:ea typeface="ＭＳ Ｐゴシック" panose="020B0600070205080204" pitchFamily="34" charset="-128"/>
                <a:cs typeface="Arial" panose="020B0604020202020204" pitchFamily="34" charset="0"/>
              </a:rPr>
              <a:t>Mute</a:t>
            </a:r>
            <a:r>
              <a:rPr lang="en-US" b="0" baseline="0" dirty="0">
                <a:latin typeface="Arial" panose="020B0604020202020204" pitchFamily="34" charset="0"/>
                <a:ea typeface="ＭＳ Ｐゴシック" panose="020B0600070205080204" pitchFamily="34" charset="-128"/>
                <a:cs typeface="Arial" panose="020B0604020202020204" pitchFamily="34" charset="0"/>
              </a:rPr>
              <a:t> your speaker</a:t>
            </a:r>
          </a:p>
          <a:p>
            <a:pPr defTabSz="914014">
              <a:defRPr/>
            </a:pPr>
            <a:endParaRPr lang="en-US" b="0" baseline="0" dirty="0">
              <a:latin typeface="Arial" panose="020B0604020202020204" pitchFamily="34" charset="0"/>
              <a:ea typeface="ＭＳ Ｐゴシック" panose="020B0600070205080204" pitchFamily="34" charset="-128"/>
              <a:cs typeface="Arial" panose="020B0604020202020204" pitchFamily="34" charset="0"/>
            </a:endParaRPr>
          </a:p>
          <a:p>
            <a:pPr defTabSz="914014">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Please use the Chat function to enter your name, and job title at this time (I will give you a few seconds to do so). </a:t>
            </a:r>
          </a:p>
          <a:p>
            <a:pPr defTabSz="914014">
              <a:defRPr/>
            </a:pPr>
            <a:endParaRPr lang="en-US" b="0" baseline="0" dirty="0">
              <a:latin typeface="Arial" panose="020B0604020202020204" pitchFamily="34" charset="0"/>
              <a:ea typeface="ＭＳ Ｐゴシック" panose="020B0600070205080204" pitchFamily="34" charset="-128"/>
              <a:cs typeface="Arial" panose="020B0604020202020204" pitchFamily="34" charset="0"/>
            </a:endParaRPr>
          </a:p>
          <a:p>
            <a:pPr defTabSz="914014">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Please raise your hand if you have any questions so that we can unmute you. </a:t>
            </a:r>
          </a:p>
          <a:p>
            <a:pPr defTabSz="914014">
              <a:defRPr/>
            </a:pPr>
            <a:endParaRPr lang="en-US" dirty="0">
              <a:latin typeface="Arial" panose="020B0604020202020204" pitchFamily="34" charset="0"/>
              <a:cs typeface="Arial" panose="020B0604020202020204" pitchFamily="34" charset="0"/>
            </a:endParaRPr>
          </a:p>
          <a:p>
            <a:pPr defTabSz="916214">
              <a:defRPr/>
            </a:pPr>
            <a:r>
              <a:rPr lang="en-US" b="1" dirty="0">
                <a:latin typeface="Arial" panose="020B0604020202020204" pitchFamily="34" charset="0"/>
                <a:cs typeface="Arial" panose="020B0604020202020204" pitchFamily="34" charset="0"/>
              </a:rPr>
              <a:t>[Click to advance slide]</a:t>
            </a:r>
          </a:p>
          <a:p>
            <a:pPr defTabSz="894503">
              <a:spcBef>
                <a:spcPct val="0"/>
              </a:spcBef>
            </a:pPr>
            <a:endParaRPr lang="en-US" altLang="en-US" dirty="0"/>
          </a:p>
        </p:txBody>
      </p:sp>
      <p:sp>
        <p:nvSpPr>
          <p:cNvPr id="4" name="Slide Number Placeholder 3"/>
          <p:cNvSpPr>
            <a:spLocks noGrp="1"/>
          </p:cNvSpPr>
          <p:nvPr>
            <p:ph type="sldNum" sz="quarter" idx="5"/>
          </p:nvPr>
        </p:nvSpPr>
        <p:spPr/>
        <p:txBody>
          <a:bodyPr/>
          <a:lstStyle/>
          <a:p>
            <a:pPr>
              <a:defRPr/>
            </a:pPr>
            <a:fld id="{60579C73-DE2E-4C21-8740-25E55842BAAE}" type="slidenum">
              <a:rPr lang="en-US" smtClean="0"/>
              <a:pPr>
                <a:defRPr/>
              </a:pPr>
              <a:t>2</a:t>
            </a:fld>
            <a:endParaRPr lang="en-US" dirty="0"/>
          </a:p>
        </p:txBody>
      </p:sp>
    </p:spTree>
    <p:extLst>
      <p:ext uri="{BB962C8B-B14F-4D97-AF65-F5344CB8AC3E}">
        <p14:creationId xmlns:p14="http://schemas.microsoft.com/office/powerpoint/2010/main" val="3064844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2013" eaLnBrk="1" fontAlgn="auto" hangingPunct="1">
              <a:spcBef>
                <a:spcPts val="0"/>
              </a:spcBef>
              <a:spcAft>
                <a:spcPts val="0"/>
              </a:spcAf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the following:</a:t>
            </a:r>
            <a:r>
              <a:rPr lang="en-US" altLang="en-US" b="1" dirty="0">
                <a:latin typeface="Arial" panose="020B0604020202020204" pitchFamily="34" charset="0"/>
                <a:ea typeface="ＭＳ Ｐゴシック" panose="020B0600070205080204" pitchFamily="34" charset="-128"/>
                <a:cs typeface="Arial" panose="020B0604020202020204" pitchFamily="34" charset="0"/>
              </a:rPr>
              <a:t>]</a:t>
            </a:r>
          </a:p>
          <a:p>
            <a:pPr defTabSz="912013" eaLnBrk="1" fontAlgn="auto" hangingPunct="1">
              <a:spcBef>
                <a:spcPts val="0"/>
              </a:spcBef>
              <a:spcAft>
                <a:spcPts val="0"/>
              </a:spcAft>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dirty="0">
                <a:latin typeface="Arial" panose="020B0604020202020204" pitchFamily="34" charset="0"/>
                <a:cs typeface="Arial" panose="020B0604020202020204" pitchFamily="34" charset="0"/>
              </a:rPr>
              <a:t>We will now</a:t>
            </a:r>
            <a:r>
              <a:rPr lang="en-US" baseline="0" dirty="0">
                <a:latin typeface="Arial" panose="020B0604020202020204" pitchFamily="34" charset="0"/>
                <a:cs typeface="Arial" panose="020B0604020202020204" pitchFamily="34" charset="0"/>
              </a:rPr>
              <a:t> review how to assign user roles. </a:t>
            </a:r>
          </a:p>
          <a:p>
            <a:endParaRPr lang="en-US"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CMC director or designee will assign the plan </a:t>
            </a:r>
            <a:r>
              <a:rPr lang="en-US" b="1" dirty="0">
                <a:latin typeface="Arial" panose="020B0604020202020204" pitchFamily="34" charset="0"/>
                <a:cs typeface="Arial" panose="020B0604020202020204" pitchFamily="34" charset="0"/>
              </a:rPr>
              <a:t>Submitters</a:t>
            </a:r>
            <a:r>
              <a:rPr lang="en-US" dirty="0">
                <a:latin typeface="Arial" panose="020B0604020202020204" pitchFamily="34" charset="0"/>
                <a:cs typeface="Arial" panose="020B0604020202020204" pitchFamily="34" charset="0"/>
              </a:rPr>
              <a:t>. Please note, plan submitters must be at or above the director level.  </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Approvers</a:t>
            </a:r>
            <a:r>
              <a:rPr lang="en-US" dirty="0">
                <a:latin typeface="Arial" panose="020B0604020202020204" pitchFamily="34" charset="0"/>
                <a:cs typeface="Arial" panose="020B0604020202020204" pitchFamily="34" charset="0"/>
              </a:rPr>
              <a:t> for the CMC Grant are the CDE/MEO consultants. The CDE System Administrator, Teresa Palomino, will assign the consultant , John Oses , to your  corresponding DFDSA Plan,</a:t>
            </a:r>
            <a:r>
              <a:rPr lang="en-US" baseline="0" dirty="0">
                <a:latin typeface="Arial" panose="020B0604020202020204" pitchFamily="34" charset="0"/>
                <a:cs typeface="Arial" panose="020B0604020202020204" pitchFamily="34" charset="0"/>
              </a:rPr>
              <a:t> once it is submitted. Again, because this system was designed for the MEP grant, you will be labeled as a DFDSA plan .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Editors</a:t>
            </a:r>
            <a:r>
              <a:rPr lang="en-US" dirty="0">
                <a:latin typeface="Arial" panose="020B0604020202020204" pitchFamily="34" charset="0"/>
                <a:cs typeface="Arial" panose="020B0604020202020204" pitchFamily="34" charset="0"/>
              </a:rPr>
              <a:t>, the CMC may assign one of the users listed above. However, this list is an example and CMC may add staff as applicable.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Read Only</a:t>
            </a:r>
            <a:r>
              <a:rPr lang="en-US" dirty="0">
                <a:latin typeface="Arial" panose="020B0604020202020204" pitchFamily="34" charset="0"/>
                <a:cs typeface="Arial" panose="020B0604020202020204" pitchFamily="34" charset="0"/>
              </a:rPr>
              <a:t> users, the CMC may assign this role to anyone they think will provide helpful feedback.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Commenters (Comment Only)</a:t>
            </a:r>
            <a:r>
              <a:rPr lang="en-US" dirty="0">
                <a:latin typeface="Arial" panose="020B0604020202020204" pitchFamily="34" charset="0"/>
                <a:cs typeface="Arial" panose="020B0604020202020204" pitchFamily="34" charset="0"/>
              </a:rPr>
              <a:t> users, the CMC may assign this role to anyone they think will provide helpful comments.  In addition, the CMC should assign their CDE consultant as a comment only user. </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eaLnBrk="1" fontAlgn="auto" hangingPunct="1">
              <a:spcBef>
                <a:spcPts val="0"/>
              </a:spcBef>
              <a:spcAft>
                <a:spcPts val="0"/>
              </a:spcAft>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3DF280-9FF9-4ECC-9696-6CED453C8FD8}" type="slidenum">
              <a:rPr lang="en-US" altLang="en-US" smtClean="0"/>
              <a:pPr fontAlgn="base">
                <a:spcBef>
                  <a:spcPct val="0"/>
                </a:spcBef>
                <a:spcAft>
                  <a:spcPct val="0"/>
                </a:spcAft>
              </a:pPr>
              <a:t>20</a:t>
            </a:fld>
            <a:endParaRPr lang="en-US" altLang="en-US" dirty="0"/>
          </a:p>
        </p:txBody>
      </p:sp>
    </p:spTree>
    <p:extLst>
      <p:ext uri="{BB962C8B-B14F-4D97-AF65-F5344CB8AC3E}">
        <p14:creationId xmlns:p14="http://schemas.microsoft.com/office/powerpoint/2010/main" val="771897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Now we will move on to “How to Complete a Plan”. </a:t>
            </a:r>
          </a:p>
          <a:p>
            <a:pPr eaLnBrk="1" hangingPunct="1">
              <a:spcBef>
                <a:spcPct val="0"/>
              </a:spcBef>
            </a:pPr>
            <a:endParaRPr lang="en-US" altLang="en-US" dirty="0">
              <a:latin typeface="Arial" panose="020B0604020202020204" pitchFamily="34" charset="0"/>
              <a:cs typeface="Arial" panose="020B0604020202020204" pitchFamily="34" charset="0"/>
            </a:endParaRPr>
          </a:p>
          <a:p>
            <a:pPr defTabSz="912013" eaLnBrk="1" hangingPunct="1">
              <a:spcBef>
                <a:spcPct val="0"/>
              </a:spcBef>
              <a:defRPr/>
            </a:pPr>
            <a:r>
              <a:rPr lang="en-US" b="1" dirty="0">
                <a:latin typeface="Arial" panose="020B0604020202020204" pitchFamily="34" charset="0"/>
                <a:cs typeface="Arial" panose="020B0604020202020204" pitchFamily="34" charset="0"/>
              </a:rPr>
              <a:t>[Click to advance slide]</a:t>
            </a:r>
          </a:p>
          <a:p>
            <a:pPr eaLnBrk="1" hangingPunct="1">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4097A5-9102-4BE4-B7B9-F42C2367D60B}" type="slidenum">
              <a:rPr lang="en-US" altLang="en-US" smtClean="0"/>
              <a:pPr fontAlgn="base">
                <a:spcBef>
                  <a:spcPct val="0"/>
                </a:spcBef>
                <a:spcAft>
                  <a:spcPct val="0"/>
                </a:spcAft>
              </a:pPr>
              <a:t>21</a:t>
            </a:fld>
            <a:endParaRPr lang="en-US" altLang="en-US" dirty="0"/>
          </a:p>
        </p:txBody>
      </p:sp>
    </p:spTree>
    <p:extLst>
      <p:ext uri="{BB962C8B-B14F-4D97-AF65-F5344CB8AC3E}">
        <p14:creationId xmlns:p14="http://schemas.microsoft.com/office/powerpoint/2010/main" val="1498202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mentioned, several sections of the grant application will not apply to the CMC grant. For those sections, please leave the section blank, then:</a:t>
            </a:r>
          </a:p>
          <a:p>
            <a:pPr marL="171450" indent="-171450">
              <a:buFont typeface="Arial" panose="020B0604020202020204" pitchFamily="34" charset="0"/>
              <a:buChar char="•"/>
            </a:pPr>
            <a:r>
              <a:rPr lang="en-US" dirty="0"/>
              <a:t>Save work</a:t>
            </a:r>
          </a:p>
          <a:p>
            <a:pPr marL="171450" indent="-171450">
              <a:buFont typeface="Arial" panose="020B0604020202020204" pitchFamily="34" charset="0"/>
              <a:buChar char="•"/>
            </a:pPr>
            <a:r>
              <a:rPr lang="en-US" dirty="0"/>
              <a:t>Go to Status</a:t>
            </a:r>
          </a:p>
          <a:p>
            <a:pPr marL="171450" indent="-171450">
              <a:buFont typeface="Arial" panose="020B0604020202020204" pitchFamily="34" charset="0"/>
              <a:buChar char="•"/>
            </a:pPr>
            <a:r>
              <a:rPr lang="en-US" dirty="0"/>
              <a:t>Select Complete</a:t>
            </a:r>
          </a:p>
          <a:p>
            <a:pPr marL="171450" indent="-171450">
              <a:buFont typeface="Arial" panose="020B0604020202020204" pitchFamily="34" charset="0"/>
              <a:buChar char="•"/>
            </a:pPr>
            <a:r>
              <a:rPr lang="en-US" dirty="0"/>
              <a:t>Click Update Status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forthcoming sections that are not applicable will have the following watermark, </a:t>
            </a:r>
            <a:r>
              <a:rPr lang="en-US" b="0" dirty="0"/>
              <a:t>Not Applicable</a:t>
            </a: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Now, we will move on to creating a plan. </a:t>
            </a:r>
          </a:p>
          <a:p>
            <a:pPr marL="0" indent="0">
              <a:buFont typeface="Arial" panose="020B0604020202020204" pitchFamily="34" charset="0"/>
              <a:buNone/>
            </a:pP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a:latin typeface="Arial" panose="020B0604020202020204" pitchFamily="34" charset="0"/>
                <a:cs typeface="Arial" panose="020B0604020202020204" pitchFamily="34" charset="0"/>
              </a:rPr>
              <a:t>[Click to advance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355A7442-55AA-432D-B05E-747BCD8D6947}" type="slidenum">
              <a:rPr lang="en-US" smtClean="0"/>
              <a:pPr>
                <a:defRPr/>
              </a:pPr>
              <a:t>22</a:t>
            </a:fld>
            <a:endParaRPr lang="en-US" dirty="0"/>
          </a:p>
        </p:txBody>
      </p:sp>
    </p:spTree>
    <p:extLst>
      <p:ext uri="{BB962C8B-B14F-4D97-AF65-F5344CB8AC3E}">
        <p14:creationId xmlns:p14="http://schemas.microsoft.com/office/powerpoint/2010/main" val="3291653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3315" y="4362832"/>
            <a:ext cx="5586735" cy="3655774"/>
          </a:xfrm>
        </p:spPr>
        <p:txBody>
          <a:bodyPr/>
          <a:lstStyle/>
          <a:p>
            <a:pPr marL="226420" lvl="1" defTabSz="912013" eaLnBrk="1" fontAlgn="auto" hangingPunct="1">
              <a:lnSpc>
                <a:spcPct val="150000"/>
              </a:lnSpc>
              <a:spcBef>
                <a:spcPts val="0"/>
              </a:spcBef>
              <a:spcAft>
                <a:spcPts val="0"/>
              </a:spcAf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endParaRPr lang="en-US" altLang="en-US" b="1" dirty="0">
              <a:latin typeface="Arial" panose="020B0604020202020204" pitchFamily="34" charset="0"/>
              <a:cs typeface="Arial" panose="020B0604020202020204" pitchFamily="34" charset="0"/>
            </a:endParaRPr>
          </a:p>
          <a:p>
            <a:pPr marL="460757" lvl="1" indent="-234336" eaLnBrk="1" fontAlgn="auto" hangingPunct="1">
              <a:lnSpc>
                <a:spcPct val="150000"/>
              </a:lnSpc>
              <a:spcBef>
                <a:spcPts val="0"/>
              </a:spcBef>
              <a:spcAft>
                <a:spcPts val="0"/>
              </a:spcAft>
              <a:buFont typeface="+mj-lt"/>
              <a:buAutoNum type="arabicPeriod"/>
              <a:defRPr/>
            </a:pPr>
            <a:endParaRPr lang="en-US" altLang="en-US" b="1" dirty="0">
              <a:latin typeface="Arial" panose="020B0604020202020204" pitchFamily="34" charset="0"/>
              <a:cs typeface="Arial" panose="020B0604020202020204" pitchFamily="34" charset="0"/>
            </a:endParaRPr>
          </a:p>
          <a:p>
            <a:pPr marL="226420" lvl="1" eaLnBrk="1" fontAlgn="auto" hangingPunct="1">
              <a:spcBef>
                <a:spcPts val="0"/>
              </a:spcBef>
              <a:spcAft>
                <a:spcPts val="0"/>
              </a:spcAft>
              <a:defRPr/>
            </a:pPr>
            <a:r>
              <a:rPr lang="en-US" altLang="en-US" dirty="0">
                <a:latin typeface="Arial" panose="020B0604020202020204" pitchFamily="34" charset="0"/>
                <a:cs typeface="Arial" panose="020B0604020202020204" pitchFamily="34" charset="0"/>
              </a:rPr>
              <a:t>First, in the </a:t>
            </a:r>
            <a:r>
              <a:rPr lang="en-US" altLang="en-US" b="1" dirty="0">
                <a:latin typeface="Arial" panose="020B0604020202020204" pitchFamily="34" charset="0"/>
                <a:cs typeface="Arial" panose="020B0604020202020204" pitchFamily="34" charset="0"/>
              </a:rPr>
              <a:t>User Menu </a:t>
            </a:r>
            <a:r>
              <a:rPr lang="en-US" altLang="en-US" dirty="0">
                <a:latin typeface="Arial" panose="020B0604020202020204" pitchFamily="34" charset="0"/>
                <a:cs typeface="Arial" panose="020B0604020202020204" pitchFamily="34" charset="0"/>
              </a:rPr>
              <a:t>click </a:t>
            </a:r>
            <a:r>
              <a:rPr lang="en-US" altLang="en-US" b="1" dirty="0">
                <a:latin typeface="Arial" panose="020B0604020202020204" pitchFamily="34" charset="0"/>
                <a:cs typeface="Arial" panose="020B0604020202020204" pitchFamily="34" charset="0"/>
              </a:rPr>
              <a:t>Create New Plan</a:t>
            </a:r>
            <a:r>
              <a:rPr lang="en-US" altLang="en-US"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marL="226420" lvl="1" defTabSz="912013"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marL="460757" lvl="1" indent="-234336" eaLnBrk="1" fontAlgn="auto" hangingPunct="1">
              <a:spcBef>
                <a:spcPts val="0"/>
              </a:spcBef>
              <a:spcAft>
                <a:spcPts val="0"/>
              </a:spcAft>
              <a:buFont typeface="+mj-lt"/>
              <a:buAutoNum type="arabicPeriod"/>
              <a:defRPr/>
            </a:pPr>
            <a:endParaRPr lang="en-US" altLang="en-US" b="1"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4BB4345-8CA0-419E-A9BA-C1FBBE7721D4}" type="slidenum">
              <a:rPr lang="en-US" altLang="en-US" smtClean="0"/>
              <a:pPr fontAlgn="base">
                <a:spcBef>
                  <a:spcPct val="0"/>
                </a:spcBef>
                <a:spcAft>
                  <a:spcPct val="0"/>
                </a:spcAft>
              </a:pPr>
              <a:t>23</a:t>
            </a:fld>
            <a:endParaRPr lang="en-US" altLang="en-US" dirty="0"/>
          </a:p>
        </p:txBody>
      </p:sp>
    </p:spTree>
    <p:extLst>
      <p:ext uri="{BB962C8B-B14F-4D97-AF65-F5344CB8AC3E}">
        <p14:creationId xmlns:p14="http://schemas.microsoft.com/office/powerpoint/2010/main" val="2450369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As the example shows, there are 14 sections in a</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application template.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Please Note: </a:t>
            </a:r>
            <a:r>
              <a:rPr lang="en-US" altLang="en-US" b="0" dirty="0">
                <a:latin typeface="Arial" panose="020B0604020202020204" pitchFamily="34" charset="0"/>
                <a:cs typeface="Arial" panose="020B0604020202020204" pitchFamily="34" charset="0"/>
              </a:rPr>
              <a:t>For the CMC application, please use the provided CMC Contract to Grant Crosswalk in order to properly complete all sections of the application. </a:t>
            </a:r>
            <a:endParaRPr lang="en-US" altLang="en-US" b="1" dirty="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a:p>
            <a:pPr defTabSz="912013" eaLnBrk="1" hangingPunct="1">
              <a:spcBef>
                <a:spcPct val="0"/>
              </a:spcBef>
              <a:defRPr/>
            </a:pPr>
            <a:r>
              <a:rPr lang="en-US" b="1" dirty="0">
                <a:latin typeface="Arial" panose="020B0604020202020204" pitchFamily="34" charset="0"/>
                <a:cs typeface="Arial" panose="020B0604020202020204" pitchFamily="34" charset="0"/>
              </a:rPr>
              <a:t>[Click to advance slide]</a:t>
            </a:r>
          </a:p>
          <a:p>
            <a:pPr eaLnBrk="1" hangingPunct="1">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4097A5-9102-4BE4-B7B9-F42C2367D60B}" type="slidenum">
              <a:rPr lang="en-US" altLang="en-US" smtClean="0"/>
              <a:pPr fontAlgn="base">
                <a:spcBef>
                  <a:spcPct val="0"/>
                </a:spcBef>
                <a:spcAft>
                  <a:spcPct val="0"/>
                </a:spcAft>
              </a:pPr>
              <a:t>24</a:t>
            </a:fld>
            <a:endParaRPr lang="en-US" altLang="en-US" dirty="0"/>
          </a:p>
        </p:txBody>
      </p:sp>
    </p:spTree>
    <p:extLst>
      <p:ext uri="{BB962C8B-B14F-4D97-AF65-F5344CB8AC3E}">
        <p14:creationId xmlns:p14="http://schemas.microsoft.com/office/powerpoint/2010/main" val="2203249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03696" y="4293077"/>
            <a:ext cx="6377609" cy="4852700"/>
          </a:xfrm>
        </p:spPr>
        <p:txBody>
          <a:bodyPr/>
          <a:lstStyle/>
          <a:p>
            <a:pPr defTabSz="946747" eaLnBrk="1" fontAlgn="auto" hangingPunct="1">
              <a:spcBef>
                <a:spcPct val="0"/>
              </a:spcBef>
              <a:spcAft>
                <a:spcPts val="0"/>
              </a:spcAf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747" eaLnBrk="1" fontAlgn="auto" hangingPunct="1">
              <a:spcBef>
                <a:spcPct val="0"/>
              </a:spcBef>
              <a:spcAft>
                <a:spcPts val="0"/>
              </a:spcAft>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747">
              <a:spcBef>
                <a:spcPct val="0"/>
              </a:spcBef>
            </a:pPr>
            <a:r>
              <a:rPr lang="en-US" altLang="en-US" b="1" dirty="0">
                <a:latin typeface="Arial" panose="020B0604020202020204" pitchFamily="34" charset="0"/>
                <a:cs typeface="Arial" panose="020B0604020202020204" pitchFamily="34" charset="0"/>
              </a:rPr>
              <a:t>Section 1- General Information:</a:t>
            </a:r>
          </a:p>
          <a:p>
            <a:pPr defTabSz="946747">
              <a:spcBef>
                <a:spcPct val="0"/>
              </a:spcBef>
            </a:pPr>
            <a:endParaRPr lang="en-US" altLang="en-US" dirty="0">
              <a:latin typeface="Arial" panose="020B0604020202020204" pitchFamily="34" charset="0"/>
              <a:cs typeface="Arial" panose="020B0604020202020204" pitchFamily="34" charset="0"/>
            </a:endParaRPr>
          </a:p>
          <a:p>
            <a:pPr defTabSz="946747">
              <a:spcBef>
                <a:spcPct val="0"/>
              </a:spcBef>
            </a:pPr>
            <a:r>
              <a:rPr lang="en-US" altLang="en-US" dirty="0">
                <a:latin typeface="Arial" panose="020B0604020202020204" pitchFamily="34" charset="0"/>
                <a:cs typeface="Arial" panose="020B0604020202020204" pitchFamily="34" charset="0"/>
              </a:rPr>
              <a:t>The CMC Central Office, using the CMC Contract to Grant Crosswalk, will complete the following sections for their</a:t>
            </a:r>
            <a:r>
              <a:rPr lang="en-US" altLang="en-US" baseline="0" dirty="0">
                <a:latin typeface="Arial" panose="020B0604020202020204" pitchFamily="34" charset="0"/>
                <a:cs typeface="Arial" panose="020B0604020202020204" pitchFamily="34" charset="0"/>
              </a:rPr>
              <a:t> application. </a:t>
            </a:r>
          </a:p>
          <a:p>
            <a:pPr eaLnBrk="1" hangingPunct="1">
              <a:lnSpc>
                <a:spcPct val="150000"/>
              </a:lnSpc>
              <a:spcBef>
                <a:spcPts val="0"/>
              </a:spcBef>
              <a:spcAft>
                <a:spcPts val="0"/>
              </a:spcAft>
              <a:defRPr/>
            </a:pPr>
            <a:endParaRPr lang="en-US" b="0" dirty="0">
              <a:latin typeface="Arial" panose="020B0604020202020204" pitchFamily="34" charset="0"/>
              <a:cs typeface="Arial" panose="020B0604020202020204" pitchFamily="34" charset="0"/>
            </a:endParaRPr>
          </a:p>
          <a:p>
            <a:pPr marL="171003" indent="-171003" eaLnBrk="1" hangingPunct="1">
              <a:lnSpc>
                <a:spcPct val="150000"/>
              </a:lnSpc>
              <a:spcBef>
                <a:spcPts val="0"/>
              </a:spcBef>
              <a:spcAft>
                <a:spcPts val="0"/>
              </a:spcAft>
              <a:buFontTx/>
              <a:buChar char="-"/>
              <a:defRPr/>
            </a:pPr>
            <a:r>
              <a:rPr lang="en-US" b="1" dirty="0">
                <a:latin typeface="Arial" panose="020B0604020202020204" pitchFamily="34" charset="0"/>
                <a:cs typeface="Arial" panose="020B0604020202020204" pitchFamily="34" charset="0"/>
              </a:rPr>
              <a:t>Short Description</a:t>
            </a:r>
            <a:r>
              <a:rPr lang="en-US" dirty="0">
                <a:latin typeface="Arial" panose="020B0604020202020204" pitchFamily="34" charset="0"/>
                <a:cs typeface="Arial" panose="020B0604020202020204" pitchFamily="34" charset="0"/>
              </a:rPr>
              <a:t>: In this section the CMC Central Office will name the application</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(California Mini-Corps 2020–21).</a:t>
            </a:r>
            <a:r>
              <a:rPr lang="en-US"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eaLnBrk="1" hangingPunct="1">
              <a:spcBef>
                <a:spcPts val="0"/>
              </a:spcBef>
              <a:spcAft>
                <a:spcPts val="0"/>
              </a:spcAft>
              <a:defRPr/>
            </a:pPr>
            <a:r>
              <a:rPr lang="en-US" dirty="0">
                <a:latin typeface="Arial" panose="020B0604020202020204" pitchFamily="34" charset="0"/>
                <a:cs typeface="Arial" panose="020B0604020202020204" pitchFamily="34" charset="0"/>
              </a:rPr>
              <a:t>Note: In the description, please use the LEA’s full</a:t>
            </a:r>
            <a:r>
              <a:rPr lang="en-US" baseline="0" dirty="0">
                <a:latin typeface="Arial" panose="020B0604020202020204" pitchFamily="34" charset="0"/>
                <a:cs typeface="Arial" panose="020B0604020202020204" pitchFamily="34" charset="0"/>
              </a:rPr>
              <a:t> name </a:t>
            </a:r>
            <a:r>
              <a:rPr lang="en-US" dirty="0">
                <a:latin typeface="Arial" panose="020B0604020202020204" pitchFamily="34" charset="0"/>
                <a:cs typeface="Arial" panose="020B0604020202020204" pitchFamily="34" charset="0"/>
              </a:rPr>
              <a:t>instead of the number.</a:t>
            </a:r>
          </a:p>
          <a:p>
            <a:pPr eaLnBrk="1" hangingPunct="1">
              <a:spcBef>
                <a:spcPts val="0"/>
              </a:spcBef>
              <a:spcAft>
                <a:spcPts val="0"/>
              </a:spcAft>
              <a:defRPr/>
            </a:pPr>
            <a:endParaRPr lang="en-US" b="1" dirty="0">
              <a:latin typeface="Arial" panose="020B0604020202020204" pitchFamily="34" charset="0"/>
              <a:cs typeface="Arial" panose="020B0604020202020204" pitchFamily="34" charset="0"/>
            </a:endParaRPr>
          </a:p>
          <a:p>
            <a:pPr eaLnBrk="1" hangingPunct="1">
              <a:spcBef>
                <a:spcPts val="0"/>
              </a:spcBef>
              <a:spcAft>
                <a:spcPts val="0"/>
              </a:spcAft>
              <a:defRPr/>
            </a:pPr>
            <a:r>
              <a:rPr lang="en-US" b="0" dirty="0">
                <a:latin typeface="Arial" panose="020B0604020202020204" pitchFamily="34" charset="0"/>
                <a:cs typeface="Arial" panose="020B0604020202020204" pitchFamily="34" charset="0"/>
              </a:rPr>
              <a:t>-</a:t>
            </a:r>
            <a:r>
              <a:rPr lang="en-US" b="0" baseline="0" dirty="0">
                <a:latin typeface="Arial" panose="020B0604020202020204" pitchFamily="34" charset="0"/>
                <a:cs typeface="Arial" panose="020B0604020202020204" pitchFamily="34" charset="0"/>
              </a:rPr>
              <a:t> </a:t>
            </a:r>
            <a:r>
              <a:rPr lang="en-US" b="1" baseline="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Subgrantee Type</a:t>
            </a:r>
            <a:r>
              <a:rPr lang="en-US" dirty="0">
                <a:latin typeface="Arial" panose="020B0604020202020204" pitchFamily="34" charset="0"/>
                <a:cs typeface="Arial" panose="020B0604020202020204" pitchFamily="34" charset="0"/>
              </a:rPr>
              <a:t>: In this section the CMC Central Office will select </a:t>
            </a:r>
            <a:r>
              <a:rPr lang="en-US" b="1" dirty="0">
                <a:latin typeface="Arial" panose="020B0604020202020204" pitchFamily="34" charset="0"/>
                <a:cs typeface="Arial" panose="020B0604020202020204" pitchFamily="34" charset="0"/>
              </a:rPr>
              <a:t>DFD.</a:t>
            </a:r>
            <a:endParaRPr lang="en-US" b="0" dirty="0">
              <a:latin typeface="Arial" panose="020B0604020202020204" pitchFamily="34" charset="0"/>
              <a:cs typeface="Arial" panose="020B0604020202020204" pitchFamily="34" charset="0"/>
            </a:endParaRPr>
          </a:p>
          <a:p>
            <a:pPr eaLnBrk="1" hangingPunct="1">
              <a:spcBef>
                <a:spcPts val="0"/>
              </a:spcBef>
              <a:spcAft>
                <a:spcPts val="0"/>
              </a:spcAft>
              <a:defRPr/>
            </a:pPr>
            <a:endParaRPr lang="en-US" b="1" dirty="0">
              <a:latin typeface="Arial" panose="020B0604020202020204" pitchFamily="34" charset="0"/>
              <a:cs typeface="Arial" panose="020B0604020202020204" pitchFamily="34" charset="0"/>
            </a:endParaRPr>
          </a:p>
          <a:p>
            <a:pPr marL="171003" indent="-171003" eaLnBrk="1" hangingPunct="1">
              <a:spcBef>
                <a:spcPts val="0"/>
              </a:spcBef>
              <a:spcAft>
                <a:spcPts val="0"/>
              </a:spcAft>
              <a:buFontTx/>
              <a:buChar char="-"/>
              <a:defRPr/>
            </a:pPr>
            <a:r>
              <a:rPr lang="en-US" b="1" dirty="0">
                <a:latin typeface="Arial" panose="020B0604020202020204" pitchFamily="34" charset="0"/>
                <a:cs typeface="Arial" panose="020B0604020202020204" pitchFamily="34" charset="0"/>
              </a:rPr>
              <a:t>Region</a:t>
            </a:r>
            <a:r>
              <a:rPr lang="en-US" dirty="0">
                <a:latin typeface="Arial" panose="020B0604020202020204" pitchFamily="34" charset="0"/>
                <a:cs typeface="Arial" panose="020B0604020202020204" pitchFamily="34" charset="0"/>
              </a:rPr>
              <a:t>: In this section the CMC Central Office will select the specific Region that the application is for through the drop down options (Butte</a:t>
            </a:r>
            <a:r>
              <a:rPr lang="en-US" baseline="0" dirty="0">
                <a:latin typeface="Arial" panose="020B0604020202020204" pitchFamily="34" charset="0"/>
                <a:cs typeface="Arial" panose="020B0604020202020204" pitchFamily="34" charset="0"/>
              </a:rPr>
              <a:t> County Office of Education</a:t>
            </a:r>
            <a:r>
              <a:rPr lang="en-US" dirty="0">
                <a:latin typeface="Arial" panose="020B0604020202020204" pitchFamily="34" charset="0"/>
                <a:cs typeface="Arial" panose="020B0604020202020204" pitchFamily="34" charset="0"/>
              </a:rPr>
              <a:t>). </a:t>
            </a:r>
          </a:p>
          <a:p>
            <a:pPr marL="171003" indent="-171003" eaLnBrk="1" hangingPunct="1">
              <a:spcBef>
                <a:spcPts val="0"/>
              </a:spcBef>
              <a:spcAft>
                <a:spcPts val="0"/>
              </a:spcAft>
              <a:buFontTx/>
              <a:buChar char="-"/>
              <a:defRPr/>
            </a:pPr>
            <a:endParaRPr lang="en-US" dirty="0">
              <a:latin typeface="Arial" panose="020B0604020202020204" pitchFamily="34" charset="0"/>
              <a:cs typeface="Arial" panose="020B0604020202020204" pitchFamily="34" charset="0"/>
            </a:endParaRPr>
          </a:p>
          <a:p>
            <a:pPr marL="171003" indent="-171003" eaLnBrk="1" hangingPunct="1">
              <a:lnSpc>
                <a:spcPct val="150000"/>
              </a:lnSpc>
              <a:spcBef>
                <a:spcPts val="0"/>
              </a:spcBef>
              <a:spcAft>
                <a:spcPts val="0"/>
              </a:spcAft>
              <a:buFontTx/>
              <a:buChar char="-"/>
              <a:defRPr/>
            </a:pPr>
            <a:r>
              <a:rPr lang="en-US" b="1" dirty="0">
                <a:latin typeface="Arial" panose="020B0604020202020204" pitchFamily="34" charset="0"/>
                <a:cs typeface="Arial" panose="020B0604020202020204" pitchFamily="34" charset="0"/>
              </a:rPr>
              <a:t>County</a:t>
            </a:r>
            <a:r>
              <a:rPr lang="en-US" dirty="0">
                <a:latin typeface="Arial" panose="020B0604020202020204" pitchFamily="34" charset="0"/>
                <a:cs typeface="Arial" panose="020B0604020202020204" pitchFamily="34" charset="0"/>
              </a:rPr>
              <a:t>: This information is prepopulated by LACOE</a:t>
            </a:r>
            <a:r>
              <a:rPr lang="en-US" b="1" dirty="0">
                <a:latin typeface="Arial" panose="020B0604020202020204" pitchFamily="34" charset="0"/>
                <a:cs typeface="Arial" panose="020B0604020202020204" pitchFamily="34" charset="0"/>
              </a:rPr>
              <a:t>, (Not applicable to CMC Grant)</a:t>
            </a:r>
            <a:r>
              <a:rPr lang="en-US" dirty="0">
                <a:latin typeface="Arial" panose="020B0604020202020204" pitchFamily="34" charset="0"/>
                <a:cs typeface="Arial" panose="020B0604020202020204" pitchFamily="34" charset="0"/>
              </a:rPr>
              <a:t>.  </a:t>
            </a:r>
          </a:p>
          <a:p>
            <a:pPr marL="171003" indent="-171003" eaLnBrk="1" hangingPunct="1">
              <a:lnSpc>
                <a:spcPct val="150000"/>
              </a:lnSpc>
              <a:spcBef>
                <a:spcPts val="0"/>
              </a:spcBef>
              <a:spcAft>
                <a:spcPts val="0"/>
              </a:spcAft>
              <a:buFontTx/>
              <a:buChar char="-"/>
              <a:defRPr/>
            </a:pPr>
            <a:endParaRPr lang="en-US" dirty="0">
              <a:latin typeface="Arial" panose="020B0604020202020204" pitchFamily="34" charset="0"/>
              <a:cs typeface="Arial" panose="020B0604020202020204" pitchFamily="34" charset="0"/>
            </a:endParaRPr>
          </a:p>
          <a:p>
            <a:pPr marL="171003" indent="-171003" eaLnBrk="1" hangingPunct="1">
              <a:lnSpc>
                <a:spcPct val="150000"/>
              </a:lnSpc>
              <a:spcBef>
                <a:spcPts val="0"/>
              </a:spcBef>
              <a:spcAft>
                <a:spcPts val="0"/>
              </a:spcAft>
              <a:buFontTx/>
              <a:buChar char="-"/>
              <a:defRPr/>
            </a:pPr>
            <a:r>
              <a:rPr lang="en-US" b="1" dirty="0">
                <a:latin typeface="Arial" panose="020B0604020202020204" pitchFamily="34" charset="0"/>
                <a:cs typeface="Arial" panose="020B0604020202020204" pitchFamily="34" charset="0"/>
              </a:rPr>
              <a:t>District:</a:t>
            </a:r>
            <a:r>
              <a:rPr lang="en-US" dirty="0">
                <a:latin typeface="Arial" panose="020B0604020202020204" pitchFamily="34" charset="0"/>
                <a:cs typeface="Arial" panose="020B0604020202020204" pitchFamily="34" charset="0"/>
              </a:rPr>
              <a:t> This information is prepopulated by LACOE</a:t>
            </a:r>
            <a:r>
              <a:rPr lang="en-US" b="1" dirty="0">
                <a:latin typeface="Arial" panose="020B0604020202020204" pitchFamily="34" charset="0"/>
                <a:cs typeface="Arial" panose="020B0604020202020204" pitchFamily="34" charset="0"/>
              </a:rPr>
              <a:t>, (Not applicable to CMC Grant)</a:t>
            </a:r>
            <a:r>
              <a:rPr lang="en-US" dirty="0">
                <a:latin typeface="Arial" panose="020B0604020202020204" pitchFamily="34" charset="0"/>
                <a:cs typeface="Arial" panose="020B0604020202020204" pitchFamily="34" charset="0"/>
              </a:rPr>
              <a:t>.</a:t>
            </a:r>
          </a:p>
          <a:p>
            <a:pPr marL="171003" indent="-171003" eaLnBrk="1" hangingPunct="1">
              <a:spcBef>
                <a:spcPts val="0"/>
              </a:spcBef>
              <a:spcAft>
                <a:spcPts val="0"/>
              </a:spcAft>
              <a:buFontTx/>
              <a:buChar char="-"/>
              <a:defRPr/>
            </a:pPr>
            <a:endParaRPr lang="en-US" dirty="0">
              <a:latin typeface="Arial" panose="020B0604020202020204" pitchFamily="34" charset="0"/>
              <a:cs typeface="Arial" panose="020B0604020202020204" pitchFamily="34" charset="0"/>
            </a:endParaRPr>
          </a:p>
          <a:p>
            <a:pPr eaLnBrk="1" hangingPunct="1">
              <a:spcBef>
                <a:spcPts val="0"/>
              </a:spcBef>
              <a:spcAft>
                <a:spcPts val="0"/>
              </a:spcAft>
              <a:defRPr/>
            </a:pPr>
            <a:r>
              <a:rPr lang="en-US" dirty="0">
                <a:latin typeface="Arial" panose="020B0604020202020204" pitchFamily="34" charset="0"/>
                <a:cs typeface="Arial" panose="020B0604020202020204" pitchFamily="34" charset="0"/>
              </a:rPr>
              <a:t>After entering the aforementioned information, the MEO will insert the allocation information under “Other”. The CMC’s exact allocation will be informed by the State Migrant Education Office in the near future.</a:t>
            </a:r>
          </a:p>
          <a:p>
            <a:pPr eaLnBrk="1" hangingPunct="1">
              <a:spcBef>
                <a:spcPts val="0"/>
              </a:spcBef>
              <a:spcAft>
                <a:spcPts val="0"/>
              </a:spcAft>
              <a:defRPr/>
            </a:pPr>
            <a:endParaRPr lang="en-US" dirty="0">
              <a:latin typeface="Arial" panose="020B0604020202020204" pitchFamily="34" charset="0"/>
              <a:cs typeface="Arial" panose="020B0604020202020204" pitchFamily="34" charset="0"/>
            </a:endParaRPr>
          </a:p>
          <a:p>
            <a:pPr eaLnBrk="1" hangingPunct="1">
              <a:spcBef>
                <a:spcPts val="0"/>
              </a:spcBef>
              <a:spcAft>
                <a:spcPts val="0"/>
              </a:spcAft>
              <a:defRPr/>
            </a:pPr>
            <a:r>
              <a:rPr lang="en-US" dirty="0">
                <a:latin typeface="Arial" panose="020B0604020202020204" pitchFamily="34" charset="0"/>
                <a:cs typeface="Arial" panose="020B0604020202020204" pitchFamily="34" charset="0"/>
              </a:rPr>
              <a:t>Under the text</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Who is the Sub-grantee Contact”</a:t>
            </a:r>
            <a:r>
              <a:rPr lang="en-US" b="0" dirty="0">
                <a:latin typeface="Arial" panose="020B0604020202020204" pitchFamily="34" charset="0"/>
                <a:cs typeface="Arial" panose="020B0604020202020204" pitchFamily="34" charset="0"/>
              </a:rPr>
              <a:t>,</a:t>
            </a:r>
            <a:r>
              <a:rPr lang="en-US" b="0" baseline="0" dirty="0">
                <a:latin typeface="Arial" panose="020B0604020202020204" pitchFamily="34" charset="0"/>
                <a:cs typeface="Arial" panose="020B0604020202020204" pitchFamily="34" charset="0"/>
              </a:rPr>
              <a:t> you will name the CMC Director.</a:t>
            </a:r>
          </a:p>
          <a:p>
            <a:pPr eaLnBrk="1" hangingPunct="1">
              <a:spcBef>
                <a:spcPts val="0"/>
              </a:spcBef>
              <a:spcAft>
                <a:spcPts val="0"/>
              </a:spcAft>
              <a:defRPr/>
            </a:pPr>
            <a:endParaRPr lang="en-US" altLang="en-US" b="0" baseline="0" dirty="0">
              <a:latin typeface="Arial" panose="020B0604020202020204" pitchFamily="34" charset="0"/>
              <a:cs typeface="Arial" panose="020B0604020202020204" pitchFamily="34" charset="0"/>
            </a:endParaRPr>
          </a:p>
          <a:p>
            <a:pPr eaLnBrk="1" hangingPunct="1">
              <a:spcBef>
                <a:spcPts val="0"/>
              </a:spcBef>
              <a:spcAft>
                <a:spcPts val="0"/>
              </a:spcAft>
              <a:defRPr/>
            </a:pPr>
            <a:r>
              <a:rPr lang="en-US" altLang="en-US" dirty="0">
                <a:latin typeface="Arial" panose="020B0604020202020204" pitchFamily="34" charset="0"/>
                <a:cs typeface="Arial" panose="020B0604020202020204" pitchFamily="34" charset="0"/>
              </a:rPr>
              <a:t>Once the section is fully completed, the CMC user will:</a:t>
            </a:r>
          </a:p>
          <a:p>
            <a:pPr defTabSz="946847">
              <a:spcBef>
                <a:spcPct val="0"/>
              </a:spcBef>
            </a:pPr>
            <a:endParaRPr lang="en-US" altLang="en-US" dirty="0">
              <a:latin typeface="Arial" panose="020B0604020202020204" pitchFamily="34" charset="0"/>
              <a:cs typeface="Arial" panose="020B0604020202020204" pitchFamily="34" charset="0"/>
            </a:endParaRPr>
          </a:p>
          <a:p>
            <a:pPr marL="625426" lvl="1" indent="-169419" defTabSz="946847">
              <a:spcBef>
                <a:spcPct val="0"/>
              </a:spcBef>
              <a:buFontTx/>
              <a:buChar char="-"/>
            </a:pPr>
            <a:r>
              <a:rPr lang="en-US" altLang="en-US" b="1" dirty="0">
                <a:latin typeface="Arial" panose="020B0604020202020204" pitchFamily="34" charset="0"/>
                <a:cs typeface="Arial" panose="020B0604020202020204" pitchFamily="34" charset="0"/>
              </a:rPr>
              <a:t>Save Work </a:t>
            </a:r>
          </a:p>
          <a:p>
            <a:pPr marL="625426" lvl="1" indent="-169419" defTabSz="946847">
              <a:spcBef>
                <a:spcPct val="0"/>
              </a:spcBef>
              <a:buFontTx/>
              <a:buChar char="-"/>
            </a:pPr>
            <a:r>
              <a:rPr lang="en-US" altLang="en-US" dirty="0">
                <a:latin typeface="Arial" panose="020B0604020202020204" pitchFamily="34" charset="0"/>
                <a:cs typeface="Arial" panose="020B0604020202020204" pitchFamily="34" charset="0"/>
              </a:rPr>
              <a:t>Go to </a:t>
            </a:r>
            <a:r>
              <a:rPr lang="en-US" altLang="en-US" b="1" dirty="0">
                <a:latin typeface="Arial" panose="020B0604020202020204" pitchFamily="34" charset="0"/>
                <a:cs typeface="Arial" panose="020B0604020202020204" pitchFamily="34" charset="0"/>
              </a:rPr>
              <a:t>Status</a:t>
            </a:r>
          </a:p>
          <a:p>
            <a:pPr marL="625426" lvl="1" indent="-169419" defTabSz="946847">
              <a:spcBef>
                <a:spcPct val="0"/>
              </a:spcBef>
              <a:buFontTx/>
              <a:buChar char="-"/>
            </a:pPr>
            <a:r>
              <a:rPr lang="en-US" altLang="en-US" dirty="0">
                <a:latin typeface="Arial" panose="020B0604020202020204" pitchFamily="34" charset="0"/>
                <a:cs typeface="Arial" panose="020B0604020202020204" pitchFamily="34" charset="0"/>
              </a:rPr>
              <a:t>Select </a:t>
            </a:r>
            <a:r>
              <a:rPr lang="en-US" altLang="en-US" b="1" dirty="0">
                <a:latin typeface="Arial" panose="020B0604020202020204" pitchFamily="34" charset="0"/>
                <a:cs typeface="Arial" panose="020B0604020202020204" pitchFamily="34" charset="0"/>
              </a:rPr>
              <a:t>Complete</a:t>
            </a:r>
          </a:p>
          <a:p>
            <a:pPr marL="625426" lvl="1" indent="-169419" defTabSz="946847">
              <a:spcBef>
                <a:spcPct val="0"/>
              </a:spcBef>
              <a:buFontTx/>
              <a:buChar char="-"/>
            </a:pPr>
            <a:r>
              <a:rPr lang="en-US" altLang="en-US" dirty="0">
                <a:latin typeface="Arial" panose="020B0604020202020204" pitchFamily="34" charset="0"/>
                <a:cs typeface="Arial" panose="020B0604020202020204" pitchFamily="34" charset="0"/>
              </a:rPr>
              <a:t>Click </a:t>
            </a:r>
            <a:r>
              <a:rPr lang="en-US" altLang="en-US" b="1" dirty="0">
                <a:latin typeface="Arial" panose="020B0604020202020204" pitchFamily="34" charset="0"/>
                <a:cs typeface="Arial" panose="020B0604020202020204" pitchFamily="34" charset="0"/>
              </a:rPr>
              <a:t>Update Status</a:t>
            </a:r>
          </a:p>
          <a:p>
            <a:pPr marL="625426" lvl="1" indent="-169419" defTabSz="946847">
              <a:spcBef>
                <a:spcPct val="0"/>
              </a:spcBef>
            </a:pPr>
            <a:endParaRPr lang="en-US" altLang="en-US" dirty="0">
              <a:latin typeface="Arial" panose="020B0604020202020204" pitchFamily="34" charset="0"/>
              <a:cs typeface="Arial" panose="020B0604020202020204" pitchFamily="34" charset="0"/>
            </a:endParaRPr>
          </a:p>
          <a:p>
            <a:pPr defTabSz="946847">
              <a:spcBef>
                <a:spcPct val="0"/>
              </a:spcBef>
            </a:pPr>
            <a:r>
              <a:rPr lang="en-US" altLang="en-US" dirty="0">
                <a:latin typeface="Arial" panose="020B0604020202020204" pitchFamily="34" charset="0"/>
                <a:cs typeface="Arial" panose="020B0604020202020204" pitchFamily="34" charset="0"/>
              </a:rPr>
              <a:t>This will complete this section. </a:t>
            </a:r>
          </a:p>
          <a:p>
            <a:pPr defTabSz="946847">
              <a:spcBef>
                <a:spcPct val="0"/>
              </a:spcBef>
            </a:pPr>
            <a:endParaRPr lang="en-US" altLang="en-US" dirty="0">
              <a:latin typeface="Arial" panose="020B0604020202020204" pitchFamily="34" charset="0"/>
              <a:cs typeface="Arial" panose="020B0604020202020204" pitchFamily="34" charset="0"/>
            </a:endParaRPr>
          </a:p>
          <a:p>
            <a:pPr defTabSz="946847"/>
            <a:r>
              <a:rPr lang="en-US" altLang="en-US" dirty="0">
                <a:latin typeface="Arial" panose="020B0604020202020204" pitchFamily="34" charset="0"/>
                <a:cs typeface="Arial" panose="020B0604020202020204" pitchFamily="34" charset="0"/>
              </a:rPr>
              <a:t>Once the section is complete:</a:t>
            </a:r>
          </a:p>
          <a:p>
            <a:pPr defTabSz="946847"/>
            <a:r>
              <a:rPr lang="en-US" altLang="en-US" dirty="0">
                <a:latin typeface="Arial" panose="020B0604020202020204" pitchFamily="34" charset="0"/>
                <a:cs typeface="Arial" panose="020B0604020202020204" pitchFamily="34" charset="0"/>
              </a:rPr>
              <a:t>Click </a:t>
            </a:r>
            <a:r>
              <a:rPr lang="en-US" altLang="en-US" b="1" dirty="0">
                <a:latin typeface="Arial" panose="020B0604020202020204" pitchFamily="34" charset="0"/>
                <a:cs typeface="Arial" panose="020B0604020202020204" pitchFamily="34" charset="0"/>
              </a:rPr>
              <a:t>Plan Index </a:t>
            </a:r>
            <a:r>
              <a:rPr lang="en-US" altLang="en-US" dirty="0">
                <a:latin typeface="Arial" panose="020B0604020202020204" pitchFamily="34" charset="0"/>
                <a:cs typeface="Arial" panose="020B0604020202020204" pitchFamily="34" charset="0"/>
              </a:rPr>
              <a:t>in the top menu in order to navigate to other sections. </a:t>
            </a:r>
          </a:p>
          <a:p>
            <a:pPr eaLnBrk="1" hangingPunct="1">
              <a:spcBef>
                <a:spcPts val="0"/>
              </a:spcBef>
              <a:spcAft>
                <a:spcPts val="0"/>
              </a:spcAft>
              <a:defRPr/>
            </a:pPr>
            <a:endParaRPr lang="en-US" b="1" dirty="0">
              <a:latin typeface="Arial" panose="020B0604020202020204" pitchFamily="34" charset="0"/>
              <a:cs typeface="Arial" panose="020B0604020202020204" pitchFamily="34" charset="0"/>
            </a:endParaRPr>
          </a:p>
          <a:p>
            <a:pPr defTabSz="912013" eaLnBrk="1"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eaLnBrk="1" hangingPunct="1">
              <a:spcBef>
                <a:spcPts val="0"/>
              </a:spcBef>
              <a:spcAft>
                <a:spcPts val="0"/>
              </a:spcAft>
              <a:defRPr/>
            </a:pPr>
            <a:endParaRPr lang="en-US" b="1" dirty="0">
              <a:latin typeface="Arial" panose="020B0604020202020204" pitchFamily="34" charset="0"/>
              <a:cs typeface="Arial" panose="020B0604020202020204" pitchFamily="34" charset="0"/>
            </a:endParaRPr>
          </a:p>
          <a:p>
            <a:pPr eaLnBrk="1" hangingPunct="1">
              <a:spcBef>
                <a:spcPts val="0"/>
              </a:spcBef>
              <a:spcAft>
                <a:spcPts val="0"/>
              </a:spcAft>
              <a:defRPr/>
            </a:pPr>
            <a:endParaRPr lang="en-US" sz="1000" b="1" dirty="0">
              <a:latin typeface="Arial" panose="020B0604020202020204" pitchFamily="34" charset="0"/>
              <a:cs typeface="Arial" panose="020B0604020202020204" pitchFamily="34"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50221D8-9872-4C14-B453-B3B13C5D20CF}" type="slidenum">
              <a:rPr lang="en-US" altLang="en-US" smtClean="0"/>
              <a:pPr fontAlgn="base">
                <a:spcBef>
                  <a:spcPct val="0"/>
                </a:spcBef>
                <a:spcAft>
                  <a:spcPct val="0"/>
                </a:spcAft>
              </a:pPr>
              <a:t>25</a:t>
            </a:fld>
            <a:endParaRPr lang="en-US" altLang="en-US" dirty="0"/>
          </a:p>
        </p:txBody>
      </p:sp>
    </p:spTree>
    <p:extLst>
      <p:ext uri="{BB962C8B-B14F-4D97-AF65-F5344CB8AC3E}">
        <p14:creationId xmlns:p14="http://schemas.microsoft.com/office/powerpoint/2010/main" val="3316063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To</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recap, here are some of the main points covered in section 1. </a:t>
            </a: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[Read</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Slide]</a:t>
            </a:r>
            <a:endParaRPr 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defTabSz="916214">
              <a:defRPr/>
            </a:pPr>
            <a:r>
              <a:rPr lang="en-US" b="1" dirty="0">
                <a:latin typeface="Arial" panose="020B0604020202020204" pitchFamily="34" charset="0"/>
                <a:cs typeface="Arial" panose="020B0604020202020204" pitchFamily="34" charset="0"/>
              </a:rPr>
              <a:t>[Click to advance slide]</a:t>
            </a:r>
          </a:p>
          <a:p>
            <a:endParaRPr lang="en-US" altLang="en-US" dirty="0"/>
          </a:p>
        </p:txBody>
      </p:sp>
      <p:sp>
        <p:nvSpPr>
          <p:cNvPr id="4" name="Slide Number Placeholder 3"/>
          <p:cNvSpPr>
            <a:spLocks noGrp="1"/>
          </p:cNvSpPr>
          <p:nvPr>
            <p:ph type="sldNum" sz="quarter" idx="5"/>
          </p:nvPr>
        </p:nvSpPr>
        <p:spPr/>
        <p:txBody>
          <a:bodyPr/>
          <a:lstStyle/>
          <a:p>
            <a:pPr>
              <a:defRPr/>
            </a:pPr>
            <a:fld id="{26DEAA3E-0144-484E-B045-BA53A017782B}" type="slidenum">
              <a:rPr lang="en-US" smtClean="0"/>
              <a:pPr>
                <a:defRPr/>
              </a:pPr>
              <a:t>26</a:t>
            </a:fld>
            <a:endParaRPr lang="en-US" dirty="0"/>
          </a:p>
        </p:txBody>
      </p:sp>
    </p:spTree>
    <p:extLst>
      <p:ext uri="{BB962C8B-B14F-4D97-AF65-F5344CB8AC3E}">
        <p14:creationId xmlns:p14="http://schemas.microsoft.com/office/powerpoint/2010/main" val="411780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406510" y="4467464"/>
            <a:ext cx="5879358" cy="4537218"/>
          </a:xfrm>
        </p:spPr>
        <p:txBody>
          <a:bodyPr/>
          <a:lstStyle/>
          <a:p>
            <a:pPr defTabSz="946999" eaLnBrk="1" fontAlgn="auto" hangingPunct="1">
              <a:spcBef>
                <a:spcPts val="0"/>
              </a:spcBef>
              <a:spcAft>
                <a:spcPts val="0"/>
              </a:spcAf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999" eaLnBrk="1" fontAlgn="auto" hangingPunct="1">
              <a:spcBef>
                <a:spcPts val="0"/>
              </a:spcBef>
              <a:spcAft>
                <a:spcPts val="0"/>
              </a:spcAft>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Section 2: </a:t>
            </a:r>
            <a:r>
              <a:rPr lang="en-US" dirty="0">
                <a:latin typeface="Arial" panose="020B0604020202020204" pitchFamily="34" charset="0"/>
                <a:cs typeface="Arial" panose="020B0604020202020204" pitchFamily="34" charset="0"/>
              </a:rPr>
              <a:t>Allocation and Student Profile</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altLang="en-US" dirty="0">
                <a:latin typeface="Arial" panose="020B0604020202020204" pitchFamily="34" charset="0"/>
                <a:cs typeface="Arial" panose="020B0604020202020204" pitchFamily="34" charset="0"/>
              </a:rPr>
              <a:t>This section is specific to RA/DFDSAs and does not apply to the CMC Grant</a:t>
            </a:r>
            <a:r>
              <a:rPr lang="en-US" dirty="0">
                <a:latin typeface="Arial" panose="020B0604020202020204" pitchFamily="34" charset="0"/>
                <a:cs typeface="Arial" panose="020B0604020202020204" pitchFamily="34" charset="0"/>
              </a:rPr>
              <a:t>. </a:t>
            </a:r>
          </a:p>
          <a:p>
            <a:pPr marL="171003" indent="-171003" defTabSz="946999" eaLnBrk="1" fontAlgn="auto" hangingPunct="1">
              <a:spcBef>
                <a:spcPts val="0"/>
              </a:spcBef>
              <a:spcAft>
                <a:spcPts val="0"/>
              </a:spcAft>
              <a:buFontTx/>
              <a:buChar char="-"/>
              <a:defRPr/>
            </a:pPr>
            <a:endParaRPr lang="en-US" dirty="0">
              <a:latin typeface="Arial" panose="020B0604020202020204" pitchFamily="34" charset="0"/>
              <a:cs typeface="Arial" panose="020B0604020202020204" pitchFamily="34" charset="0"/>
            </a:endParaRPr>
          </a:p>
          <a:p>
            <a:pPr defTabSz="946847">
              <a:spcBef>
                <a:spcPct val="0"/>
              </a:spcBef>
            </a:pPr>
            <a:r>
              <a:rPr lang="en-US" altLang="en-US" dirty="0">
                <a:latin typeface="Arial" panose="020B0604020202020204" pitchFamily="34" charset="0"/>
                <a:cs typeface="Arial" panose="020B0604020202020204" pitchFamily="34" charset="0"/>
              </a:rPr>
              <a:t>Leave this section blank, then:</a:t>
            </a:r>
          </a:p>
          <a:p>
            <a:pPr defTabSz="946847">
              <a:spcBef>
                <a:spcPct val="0"/>
              </a:spcBef>
            </a:pPr>
            <a:endParaRPr lang="en-US" altLang="en-US" dirty="0">
              <a:latin typeface="Arial" panose="020B0604020202020204" pitchFamily="34" charset="0"/>
              <a:cs typeface="Arial" panose="020B0604020202020204" pitchFamily="34" charset="0"/>
            </a:endParaRPr>
          </a:p>
          <a:p>
            <a:pPr marL="625426" lvl="1" indent="-169419" defTabSz="946847">
              <a:spcBef>
                <a:spcPct val="0"/>
              </a:spcBef>
              <a:buFontTx/>
              <a:buChar char="-"/>
            </a:pPr>
            <a:r>
              <a:rPr lang="en-US" altLang="en-US" b="1" dirty="0">
                <a:latin typeface="Arial" panose="020B0604020202020204" pitchFamily="34" charset="0"/>
                <a:cs typeface="Arial" panose="020B0604020202020204" pitchFamily="34" charset="0"/>
              </a:rPr>
              <a:t>Save Work </a:t>
            </a:r>
          </a:p>
          <a:p>
            <a:pPr marL="625426" lvl="1" indent="-169419" defTabSz="946847">
              <a:spcBef>
                <a:spcPct val="0"/>
              </a:spcBef>
              <a:buFontTx/>
              <a:buChar char="-"/>
            </a:pPr>
            <a:r>
              <a:rPr lang="en-US" altLang="en-US" dirty="0">
                <a:latin typeface="Arial" panose="020B0604020202020204" pitchFamily="34" charset="0"/>
                <a:cs typeface="Arial" panose="020B0604020202020204" pitchFamily="34" charset="0"/>
              </a:rPr>
              <a:t>Go to </a:t>
            </a:r>
            <a:r>
              <a:rPr lang="en-US" altLang="en-US" b="1" dirty="0">
                <a:latin typeface="Arial" panose="020B0604020202020204" pitchFamily="34" charset="0"/>
                <a:cs typeface="Arial" panose="020B0604020202020204" pitchFamily="34" charset="0"/>
              </a:rPr>
              <a:t>Status</a:t>
            </a:r>
          </a:p>
          <a:p>
            <a:pPr marL="625426" lvl="1" indent="-169419" defTabSz="946847">
              <a:spcBef>
                <a:spcPct val="0"/>
              </a:spcBef>
              <a:buFontTx/>
              <a:buChar char="-"/>
            </a:pPr>
            <a:r>
              <a:rPr lang="en-US" altLang="en-US" dirty="0">
                <a:latin typeface="Arial" panose="020B0604020202020204" pitchFamily="34" charset="0"/>
                <a:cs typeface="Arial" panose="020B0604020202020204" pitchFamily="34" charset="0"/>
              </a:rPr>
              <a:t>Select </a:t>
            </a:r>
            <a:r>
              <a:rPr lang="en-US" altLang="en-US" b="1" dirty="0">
                <a:latin typeface="Arial" panose="020B0604020202020204" pitchFamily="34" charset="0"/>
                <a:cs typeface="Arial" panose="020B0604020202020204" pitchFamily="34" charset="0"/>
              </a:rPr>
              <a:t>Complete</a:t>
            </a:r>
          </a:p>
          <a:p>
            <a:pPr marL="625426" lvl="1" indent="-169419" defTabSz="946847">
              <a:spcBef>
                <a:spcPct val="0"/>
              </a:spcBef>
              <a:buFontTx/>
              <a:buChar char="-"/>
            </a:pPr>
            <a:r>
              <a:rPr lang="en-US" altLang="en-US" dirty="0">
                <a:latin typeface="Arial" panose="020B0604020202020204" pitchFamily="34" charset="0"/>
                <a:cs typeface="Arial" panose="020B0604020202020204" pitchFamily="34" charset="0"/>
              </a:rPr>
              <a:t>Click </a:t>
            </a:r>
            <a:r>
              <a:rPr lang="en-US" altLang="en-US" b="1" dirty="0">
                <a:latin typeface="Arial" panose="020B0604020202020204" pitchFamily="34" charset="0"/>
                <a:cs typeface="Arial" panose="020B0604020202020204" pitchFamily="34" charset="0"/>
              </a:rPr>
              <a:t>Update Status</a:t>
            </a:r>
          </a:p>
          <a:p>
            <a:pPr marL="627008" lvl="1" indent="-171003" defTabSz="946999" eaLnBrk="1" fontAlgn="auto" hangingPunct="1">
              <a:spcBef>
                <a:spcPts val="0"/>
              </a:spcBef>
              <a:spcAft>
                <a:spcPts val="0"/>
              </a:spcAft>
              <a:buFontTx/>
              <a:buChar char="-"/>
              <a:defRPr/>
            </a:pPr>
            <a:endParaRPr lang="en-US" dirty="0">
              <a:latin typeface="Arial" panose="020B0604020202020204" pitchFamily="34" charset="0"/>
              <a:cs typeface="Arial" panose="020B0604020202020204" pitchFamily="34" charset="0"/>
            </a:endParaRPr>
          </a:p>
          <a:p>
            <a:pPr defTabSz="946847"/>
            <a:r>
              <a:rPr lang="en-US" altLang="en-US" dirty="0">
                <a:latin typeface="Arial" panose="020B0604020202020204" pitchFamily="34" charset="0"/>
                <a:cs typeface="Arial" panose="020B0604020202020204" pitchFamily="34" charset="0"/>
              </a:rPr>
              <a:t>Once the section is complete:</a:t>
            </a:r>
          </a:p>
          <a:p>
            <a:pPr defTabSz="946847"/>
            <a:r>
              <a:rPr lang="en-US" altLang="en-US" dirty="0">
                <a:latin typeface="Arial" panose="020B0604020202020204" pitchFamily="34" charset="0"/>
                <a:cs typeface="Arial" panose="020B0604020202020204" pitchFamily="34" charset="0"/>
              </a:rPr>
              <a:t>Click </a:t>
            </a:r>
            <a:r>
              <a:rPr lang="en-US" altLang="en-US" b="1" dirty="0">
                <a:latin typeface="Arial" panose="020B0604020202020204" pitchFamily="34" charset="0"/>
                <a:cs typeface="Arial" panose="020B0604020202020204" pitchFamily="34" charset="0"/>
              </a:rPr>
              <a:t>Plan Index </a:t>
            </a:r>
            <a:r>
              <a:rPr lang="en-US" altLang="en-US" dirty="0">
                <a:latin typeface="Arial" panose="020B0604020202020204" pitchFamily="34" charset="0"/>
                <a:cs typeface="Arial" panose="020B0604020202020204" pitchFamily="34" charset="0"/>
              </a:rPr>
              <a:t>in the top menu to navigate to other sections. </a:t>
            </a:r>
          </a:p>
          <a:p>
            <a:pPr eaLnBrk="1" hangingPunct="1">
              <a:spcBef>
                <a:spcPts val="0"/>
              </a:spcBef>
              <a:spcAft>
                <a:spcPts val="0"/>
              </a:spcAft>
              <a:defRPr/>
            </a:pPr>
            <a:endParaRPr lang="en-US" b="1" dirty="0">
              <a:latin typeface="Arial" panose="020B0604020202020204" pitchFamily="34" charset="0"/>
              <a:cs typeface="Arial" panose="020B0604020202020204" pitchFamily="34" charset="0"/>
            </a:endParaRPr>
          </a:p>
          <a:p>
            <a:pPr defTabSz="912013" eaLnBrk="1"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0FA801E-24FB-43B0-8059-17C63E45B51F}" type="slidenum">
              <a:rPr lang="en-US" altLang="en-US" smtClean="0"/>
              <a:pPr fontAlgn="base">
                <a:spcBef>
                  <a:spcPct val="0"/>
                </a:spcBef>
                <a:spcAft>
                  <a:spcPct val="0"/>
                </a:spcAft>
              </a:pPr>
              <a:t>27</a:t>
            </a:fld>
            <a:endParaRPr lang="en-US" altLang="en-US" dirty="0"/>
          </a:p>
        </p:txBody>
      </p:sp>
    </p:spTree>
    <p:extLst>
      <p:ext uri="{BB962C8B-B14F-4D97-AF65-F5344CB8AC3E}">
        <p14:creationId xmlns:p14="http://schemas.microsoft.com/office/powerpoint/2010/main" val="2467066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To</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recap, here are some of the main points covered in section 2. </a:t>
            </a: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[Read</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Slide]</a:t>
            </a:r>
            <a:endParaRPr 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defTabSz="916214">
              <a:defRPr/>
            </a:pPr>
            <a:r>
              <a:rPr lang="en-US" b="1" dirty="0">
                <a:latin typeface="Arial" panose="020B0604020202020204" pitchFamily="34" charset="0"/>
                <a:cs typeface="Arial" panose="020B0604020202020204" pitchFamily="34" charset="0"/>
              </a:rPr>
              <a:t>[Click to advance slide]</a:t>
            </a:r>
          </a:p>
          <a:p>
            <a:pPr marL="299254" lvl="1" defTabSz="710135" eaLnBrk="1" hangingPunct="1">
              <a:spcBef>
                <a:spcPct val="0"/>
              </a:spcBef>
            </a:pPr>
            <a:endParaRPr lang="en-US" altLang="en-US" sz="3200" dirty="0">
              <a:latin typeface="Arial" panose="020B0604020202020204" pitchFamily="34" charset="0"/>
              <a:cs typeface="Arial" panose="020B0604020202020204" pitchFamily="34" charset="0"/>
            </a:endParaRPr>
          </a:p>
          <a:p>
            <a:pPr marL="586634" lvl="1" indent="-456007" defTabSz="710135" eaLnBrk="1" hangingPunct="1">
              <a:spcBef>
                <a:spcPct val="0"/>
              </a:spcBef>
              <a:defRPr/>
            </a:pPr>
            <a:endParaRPr lang="en-US" altLang="en-US" sz="3200" dirty="0">
              <a:latin typeface="Arial" panose="020B0604020202020204" pitchFamily="34" charset="0"/>
              <a:cs typeface="Arial" panose="020B0604020202020204" pitchFamily="34" charset="0"/>
            </a:endParaRPr>
          </a:p>
          <a:p>
            <a:pPr marL="586634" lvl="1" indent="-456007" defTabSz="710135" eaLnBrk="1" hangingPunct="1">
              <a:spcBef>
                <a:spcPct val="0"/>
              </a:spcBef>
            </a:pPr>
            <a:endParaRPr lang="en-US" altLang="en-US" sz="3200" dirty="0">
              <a:latin typeface="Arial" panose="020B0604020202020204" pitchFamily="34" charset="0"/>
              <a:cs typeface="Arial" panose="020B0604020202020204" pitchFamily="34" charset="0"/>
            </a:endParaRPr>
          </a:p>
          <a:p>
            <a:pPr marL="586634" lvl="1" indent="-456007" defTabSz="710135" eaLnBrk="1" hangingPunct="1">
              <a:spcBef>
                <a:spcPct val="0"/>
              </a:spcBef>
            </a:pPr>
            <a:endParaRPr lang="en-US" altLang="en-US" sz="3200" dirty="0">
              <a:latin typeface="Arial" panose="020B0604020202020204" pitchFamily="34" charset="0"/>
              <a:cs typeface="Arial" panose="020B0604020202020204" pitchFamily="34"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26DEAA3E-0144-484E-B045-BA53A017782B}" type="slidenum">
              <a:rPr lang="en-US" smtClean="0"/>
              <a:pPr>
                <a:defRPr/>
              </a:pPr>
              <a:t>28</a:t>
            </a:fld>
            <a:endParaRPr lang="en-US" dirty="0"/>
          </a:p>
        </p:txBody>
      </p:sp>
    </p:spTree>
    <p:extLst>
      <p:ext uri="{BB962C8B-B14F-4D97-AF65-F5344CB8AC3E}">
        <p14:creationId xmlns:p14="http://schemas.microsoft.com/office/powerpoint/2010/main" val="3399007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Section 3: </a:t>
            </a:r>
            <a:r>
              <a:rPr lang="en-US" altLang="en-US" dirty="0">
                <a:latin typeface="Arial" panose="020B0604020202020204" pitchFamily="34" charset="0"/>
                <a:cs typeface="Arial" panose="020B0604020202020204" pitchFamily="34" charset="0"/>
              </a:rPr>
              <a:t>Region Funding Process</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this section the CMC Central Office will describe the process by which they allocate tutors within service areas. </a:t>
            </a:r>
            <a:r>
              <a:rPr lang="en-US" altLang="en-US" baseline="0"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747">
              <a:spcBef>
                <a:spcPct val="0"/>
              </a:spcBef>
            </a:pPr>
            <a:r>
              <a:rPr lang="en-US" altLang="en-US" dirty="0">
                <a:latin typeface="Arial" panose="020B0604020202020204" pitchFamily="34" charset="0"/>
                <a:cs typeface="Arial" panose="020B0604020202020204" pitchFamily="34" charset="0"/>
              </a:rPr>
              <a:t>Once section</a:t>
            </a:r>
            <a:r>
              <a:rPr lang="en-US" altLang="en-US" baseline="0" dirty="0">
                <a:latin typeface="Arial" panose="020B0604020202020204" pitchFamily="34" charset="0"/>
                <a:cs typeface="Arial" panose="020B0604020202020204" pitchFamily="34" charset="0"/>
              </a:rPr>
              <a:t> is </a:t>
            </a:r>
            <a:r>
              <a:rPr lang="en-US" altLang="en-US" dirty="0">
                <a:latin typeface="Arial" panose="020B0604020202020204" pitchFamily="34" charset="0"/>
                <a:cs typeface="Arial" panose="020B0604020202020204" pitchFamily="34" charset="0"/>
              </a:rPr>
              <a:t>fully completed, the</a:t>
            </a:r>
            <a:r>
              <a:rPr lang="en-US" altLang="en-US" baseline="0" dirty="0">
                <a:latin typeface="Arial" panose="020B0604020202020204" pitchFamily="34" charset="0"/>
                <a:cs typeface="Arial" panose="020B0604020202020204" pitchFamily="34" charset="0"/>
              </a:rPr>
              <a:t> user </a:t>
            </a:r>
            <a:r>
              <a:rPr lang="en-US" altLang="en-US" dirty="0">
                <a:latin typeface="Arial" panose="020B0604020202020204" pitchFamily="34" charset="0"/>
                <a:cs typeface="Arial" panose="020B0604020202020204" pitchFamily="34" charset="0"/>
              </a:rPr>
              <a:t>will:</a:t>
            </a:r>
          </a:p>
          <a:p>
            <a:pPr defTabSz="946747">
              <a:spcBef>
                <a:spcPct val="0"/>
              </a:spcBef>
            </a:pPr>
            <a:endParaRPr lang="en-US" dirty="0">
              <a:latin typeface="Arial" panose="020B0604020202020204" pitchFamily="34" charset="0"/>
              <a:cs typeface="Arial" panose="020B0604020202020204" pitchFamily="34" charset="0"/>
            </a:endParaRPr>
          </a:p>
          <a:p>
            <a:pPr marL="626942" lvl="1" indent="-170985" defTabSz="946747">
              <a:spcBef>
                <a:spcPct val="0"/>
              </a:spcBef>
              <a:buFontTx/>
              <a:buChar char="-"/>
            </a:pPr>
            <a:r>
              <a:rPr lang="en-US" altLang="en-US" b="1" dirty="0">
                <a:latin typeface="Arial" panose="020B0604020202020204" pitchFamily="34" charset="0"/>
                <a:cs typeface="Arial" panose="020B0604020202020204" pitchFamily="34" charset="0"/>
              </a:rPr>
              <a:t>Save</a:t>
            </a:r>
            <a:r>
              <a:rPr lang="en-US" altLang="en-US" b="1" baseline="0" dirty="0">
                <a:latin typeface="Arial" panose="020B0604020202020204" pitchFamily="34" charset="0"/>
                <a:cs typeface="Arial" panose="020B0604020202020204" pitchFamily="34" charset="0"/>
              </a:rPr>
              <a:t> Work </a:t>
            </a:r>
          </a:p>
          <a:p>
            <a:pPr marL="626942" lvl="1" indent="-170985" defTabSz="946747">
              <a:spcBef>
                <a:spcPct val="0"/>
              </a:spcBef>
              <a:buFontTx/>
              <a:buChar char="-"/>
            </a:pPr>
            <a:r>
              <a:rPr lang="en-US" altLang="en-US" dirty="0">
                <a:latin typeface="Arial" panose="020B0604020202020204" pitchFamily="34" charset="0"/>
                <a:cs typeface="Arial" panose="020B0604020202020204" pitchFamily="34" charset="0"/>
              </a:rPr>
              <a:t>Go to </a:t>
            </a:r>
            <a:r>
              <a:rPr lang="en-US" altLang="en-US" b="1" dirty="0">
                <a:latin typeface="Arial" panose="020B0604020202020204" pitchFamily="34" charset="0"/>
                <a:cs typeface="Arial" panose="020B0604020202020204" pitchFamily="34" charset="0"/>
              </a:rPr>
              <a:t>Status</a:t>
            </a:r>
          </a:p>
          <a:p>
            <a:pPr marL="626942" lvl="1" indent="-170985" defTabSz="946747">
              <a:spcBef>
                <a:spcPct val="0"/>
              </a:spcBef>
              <a:buFontTx/>
              <a:buChar char="-"/>
            </a:pPr>
            <a:r>
              <a:rPr lang="en-US" altLang="en-US" dirty="0">
                <a:latin typeface="Arial" panose="020B0604020202020204" pitchFamily="34" charset="0"/>
                <a:cs typeface="Arial" panose="020B0604020202020204" pitchFamily="34" charset="0"/>
              </a:rPr>
              <a:t>Select </a:t>
            </a:r>
            <a:r>
              <a:rPr lang="en-US" altLang="en-US" b="1" dirty="0">
                <a:latin typeface="Arial" panose="020B0604020202020204" pitchFamily="34" charset="0"/>
                <a:cs typeface="Arial" panose="020B0604020202020204" pitchFamily="34" charset="0"/>
              </a:rPr>
              <a:t>Complete</a:t>
            </a:r>
          </a:p>
          <a:p>
            <a:pPr marL="626942" lvl="1" indent="-170985" defTabSz="946747">
              <a:spcBef>
                <a:spcPct val="0"/>
              </a:spcBef>
              <a:buFontTx/>
              <a:buChar char="-"/>
            </a:pPr>
            <a:r>
              <a:rPr lang="en-US" altLang="en-US" dirty="0">
                <a:latin typeface="Arial" panose="020B0604020202020204" pitchFamily="34" charset="0"/>
                <a:cs typeface="Arial" panose="020B0604020202020204" pitchFamily="34" charset="0"/>
              </a:rPr>
              <a:t>Click </a:t>
            </a:r>
            <a:r>
              <a:rPr lang="en-US" altLang="en-US" b="1" dirty="0">
                <a:latin typeface="Arial" panose="020B0604020202020204" pitchFamily="34" charset="0"/>
                <a:cs typeface="Arial" panose="020B0604020202020204" pitchFamily="34" charset="0"/>
              </a:rPr>
              <a:t>Update Status</a:t>
            </a:r>
          </a:p>
          <a:p>
            <a:pPr marL="455958" lvl="1" defTabSz="946747">
              <a:spcBef>
                <a:spcPct val="0"/>
              </a:spcBef>
            </a:pPr>
            <a:endParaRPr lang="en-US" altLang="en-US" dirty="0">
              <a:latin typeface="Arial" panose="020B0604020202020204" pitchFamily="34" charset="0"/>
              <a:cs typeface="Arial" panose="020B0604020202020204" pitchFamily="34" charset="0"/>
            </a:endParaRPr>
          </a:p>
          <a:p>
            <a:pPr defTabSz="946747">
              <a:spcBef>
                <a:spcPct val="0"/>
              </a:spcBef>
            </a:pPr>
            <a:r>
              <a:rPr lang="en-US" altLang="en-US" dirty="0">
                <a:latin typeface="Arial" panose="020B0604020202020204" pitchFamily="34" charset="0"/>
                <a:cs typeface="Arial" panose="020B0604020202020204" pitchFamily="34" charset="0"/>
              </a:rPr>
              <a:t>This will complete this section.</a:t>
            </a:r>
            <a:r>
              <a:rPr lang="en-US" altLang="en-US" baseline="0" dirty="0">
                <a:latin typeface="Arial" panose="020B0604020202020204" pitchFamily="34" charset="0"/>
                <a:cs typeface="Arial" panose="020B0604020202020204" pitchFamily="34" charset="0"/>
              </a:rPr>
              <a:t> </a:t>
            </a:r>
          </a:p>
          <a:p>
            <a:pPr defTabSz="946747">
              <a:spcBef>
                <a:spcPct val="0"/>
              </a:spcBef>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the section is complete:</a:t>
            </a:r>
          </a:p>
          <a:p>
            <a:pPr lvl="0"/>
            <a:r>
              <a:rPr lang="en-US" b="0"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Plan Index </a:t>
            </a:r>
            <a:r>
              <a:rPr lang="en-US" b="0" dirty="0">
                <a:latin typeface="Arial" panose="020B0604020202020204" pitchFamily="34" charset="0"/>
                <a:cs typeface="Arial" panose="020B0604020202020204" pitchFamily="34" charset="0"/>
              </a:rPr>
              <a:t>in the top menu in order to navigate to other sections. </a:t>
            </a:r>
          </a:p>
          <a:p>
            <a:pPr lvl="0"/>
            <a:endParaRPr lang="en-US" b="0"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Please Note:</a:t>
            </a:r>
            <a:r>
              <a:rPr lang="en-US" b="1" baseline="0" dirty="0">
                <a:latin typeface="Arial" panose="020B0604020202020204" pitchFamily="34" charset="0"/>
                <a:cs typeface="Arial" panose="020B0604020202020204" pitchFamily="34" charset="0"/>
              </a:rPr>
              <a:t> </a:t>
            </a:r>
            <a:r>
              <a:rPr lang="en-US" b="0" baseline="0" dirty="0">
                <a:latin typeface="Arial" panose="020B0604020202020204" pitchFamily="34" charset="0"/>
                <a:cs typeface="Arial" panose="020B0604020202020204" pitchFamily="34" charset="0"/>
              </a:rPr>
              <a:t>starting in section 3, you will see the sample feature link. This feature, when clicked on, will provide an example of the type of information that should be included in that particular section. Please be aware that the sample provided is specific to RA/DFDSA applications. For the CMC Grant, please utilize the provided CMC Contract to Grant Crosswalk. </a:t>
            </a:r>
          </a:p>
          <a:p>
            <a:pPr lvl="0"/>
            <a:endParaRPr lang="en-US" b="0" baseline="0" dirty="0">
              <a:latin typeface="Arial" panose="020B0604020202020204" pitchFamily="34" charset="0"/>
              <a:cs typeface="Arial" panose="020B0604020202020204" pitchFamily="34" charset="0"/>
            </a:endParaRPr>
          </a:p>
          <a:p>
            <a:pPr defTabSz="912013"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endParaRPr lang="en-US" dirty="0">
              <a:latin typeface="Arial" panose="020B0604020202020204" pitchFamily="34" charset="0"/>
              <a:cs typeface="Arial" panose="020B0604020202020204" pitchFamily="34"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13DDC7-B7D5-4E11-8618-AF76027FDCA9}" type="slidenum">
              <a:rPr lang="en-US" altLang="en-US" smtClean="0"/>
              <a:pPr fontAlgn="base">
                <a:spcBef>
                  <a:spcPct val="0"/>
                </a:spcBef>
                <a:spcAft>
                  <a:spcPct val="0"/>
                </a:spcAft>
              </a:pPr>
              <a:t>29</a:t>
            </a:fld>
            <a:endParaRPr lang="en-US" altLang="en-US" dirty="0"/>
          </a:p>
        </p:txBody>
      </p:sp>
    </p:spTree>
    <p:extLst>
      <p:ext uri="{BB962C8B-B14F-4D97-AF65-F5344CB8AC3E}">
        <p14:creationId xmlns:p14="http://schemas.microsoft.com/office/powerpoint/2010/main" val="257405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6214">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[Read slide]</a:t>
            </a:r>
          </a:p>
          <a:p>
            <a:pPr defTabSz="916214">
              <a:defRPr/>
            </a:pPr>
            <a:endParaRPr lang="en-US" b="1" dirty="0">
              <a:latin typeface="Arial" panose="020B0604020202020204" pitchFamily="34" charset="0"/>
              <a:cs typeface="Arial" panose="020B0604020202020204" pitchFamily="34" charset="0"/>
            </a:endParaRPr>
          </a:p>
          <a:p>
            <a:pPr defTabSz="1466850" eaLnBrk="1" hangingPunct="1">
              <a:spcBef>
                <a:spcPct val="0"/>
              </a:spcBef>
            </a:pPr>
            <a:endParaRPr lang="en-US" altLang="en-US" b="1" dirty="0">
              <a:ea typeface="ＭＳ Ｐゴシック" panose="020B0600070205080204" pitchFamily="34" charset="-128"/>
            </a:endParaRPr>
          </a:p>
          <a:p>
            <a:pPr defTabSz="1466850" eaLnBrk="1" hangingPunct="1">
              <a:spcBef>
                <a:spcPct val="0"/>
              </a:spcBef>
            </a:pPr>
            <a:r>
              <a:rPr lang="en-US" altLang="en-US" dirty="0">
                <a:ea typeface="ＭＳ Ｐゴシック" panose="020B0600070205080204" pitchFamily="34" charset="-128"/>
              </a:rPr>
              <a:t>If the sound is not coming through, please connect via telephone at 1-669-219-2599 include meeting ID 858 0529 7777 and enter password 782523. </a:t>
            </a:r>
          </a:p>
          <a:p>
            <a:pPr defTabSz="1466850" eaLnBrk="1" hangingPunct="1">
              <a:spcBef>
                <a:spcPct val="0"/>
              </a:spcBef>
            </a:pPr>
            <a:endParaRPr lang="en-US" b="1" dirty="0">
              <a:latin typeface="Arial" panose="020B0604020202020204" pitchFamily="34" charset="0"/>
              <a:ea typeface="ＭＳ Ｐゴシック" panose="020B0600070205080204" pitchFamily="34" charset="-128"/>
              <a:cs typeface="Arial" panose="020B0604020202020204" pitchFamily="34" charset="0"/>
            </a:endParaRPr>
          </a:p>
          <a:p>
            <a:pPr defTabSz="1466850" eaLnBrk="1" hangingPunct="1">
              <a:spcBef>
                <a:spcPct val="0"/>
              </a:spcBef>
            </a:pPr>
            <a:r>
              <a:rPr lang="en-US" b="1" dirty="0">
                <a:latin typeface="Arial" panose="020B0604020202020204" pitchFamily="34" charset="0"/>
                <a:cs typeface="Arial" panose="020B0604020202020204" pitchFamily="34" charset="0"/>
              </a:rPr>
              <a:t>[Click to advance slide]</a:t>
            </a:r>
          </a:p>
          <a:p>
            <a:pPr defTabSz="894503">
              <a:spcBef>
                <a:spcPct val="0"/>
              </a:spcBef>
            </a:pPr>
            <a:endParaRPr lang="en-US" altLang="en-US" dirty="0"/>
          </a:p>
        </p:txBody>
      </p:sp>
      <p:sp>
        <p:nvSpPr>
          <p:cNvPr id="4" name="Slide Number Placeholder 3"/>
          <p:cNvSpPr>
            <a:spLocks noGrp="1"/>
          </p:cNvSpPr>
          <p:nvPr>
            <p:ph type="sldNum" sz="quarter" idx="5"/>
          </p:nvPr>
        </p:nvSpPr>
        <p:spPr/>
        <p:txBody>
          <a:bodyPr/>
          <a:lstStyle/>
          <a:p>
            <a:pPr>
              <a:defRPr/>
            </a:pPr>
            <a:fld id="{60579C73-DE2E-4C21-8740-25E55842BAAE}" type="slidenum">
              <a:rPr lang="en-US" smtClean="0"/>
              <a:pPr>
                <a:defRPr/>
              </a:pPr>
              <a:t>3</a:t>
            </a:fld>
            <a:endParaRPr lang="en-US" dirty="0"/>
          </a:p>
        </p:txBody>
      </p:sp>
    </p:spTree>
    <p:extLst>
      <p:ext uri="{BB962C8B-B14F-4D97-AF65-F5344CB8AC3E}">
        <p14:creationId xmlns:p14="http://schemas.microsoft.com/office/powerpoint/2010/main" val="4020958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83483" y="4467464"/>
            <a:ext cx="6600636" cy="4567340"/>
          </a:xfrm>
        </p:spPr>
        <p:txBody>
          <a:bodyPr/>
          <a:lstStyle/>
          <a:p>
            <a:pPr defTabSz="946999" eaLnBrk="1" fontAlgn="auto" hangingPunct="1">
              <a:spcBef>
                <a:spcPts val="0"/>
              </a:spcBef>
              <a:spcAft>
                <a:spcPts val="0"/>
              </a:spcAf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999" eaLnBrk="1" fontAlgn="auto" hangingPunct="1">
              <a:spcBef>
                <a:spcPts val="0"/>
              </a:spcBef>
              <a:spcAft>
                <a:spcPts val="0"/>
              </a:spcAft>
              <a:defRPr/>
            </a:pPr>
            <a:endParaRPr lang="en-US" b="1"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Section 4: </a:t>
            </a:r>
            <a:r>
              <a:rPr lang="en-US" dirty="0">
                <a:latin typeface="Arial" panose="020B0604020202020204" pitchFamily="34" charset="0"/>
                <a:cs typeface="Arial" panose="020B0604020202020204" pitchFamily="34" charset="0"/>
              </a:rPr>
              <a:t>Program Overview</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dirty="0">
                <a:latin typeface="Arial" panose="020B0604020202020204" pitchFamily="34" charset="0"/>
                <a:cs typeface="Arial" panose="020B0604020202020204" pitchFamily="34" charset="0"/>
              </a:rPr>
              <a:t>In this section, there are </a:t>
            </a:r>
            <a:r>
              <a:rPr lang="en-US" b="1" dirty="0">
                <a:latin typeface="Arial" panose="020B0604020202020204" pitchFamily="34" charset="0"/>
                <a:cs typeface="Arial" panose="020B0604020202020204" pitchFamily="34" charset="0"/>
              </a:rPr>
              <a:t>six tabs</a:t>
            </a:r>
            <a:r>
              <a:rPr lang="en-US" dirty="0">
                <a:latin typeface="Arial" panose="020B0604020202020204" pitchFamily="34" charset="0"/>
                <a:cs typeface="Arial" panose="020B0604020202020204" pitchFamily="34" charset="0"/>
              </a:rPr>
              <a:t> that are </a:t>
            </a:r>
            <a:r>
              <a:rPr lang="en-US" b="1" dirty="0">
                <a:latin typeface="Arial" panose="020B0604020202020204" pitchFamily="34" charset="0"/>
                <a:cs typeface="Arial" panose="020B0604020202020204" pitchFamily="34" charset="0"/>
              </a:rPr>
              <a:t>not applicable </a:t>
            </a:r>
            <a:r>
              <a:rPr lang="en-US" b="0" dirty="0">
                <a:latin typeface="Arial" panose="020B0604020202020204" pitchFamily="34" charset="0"/>
                <a:cs typeface="Arial" panose="020B0604020202020204" pitchFamily="34" charset="0"/>
              </a:rPr>
              <a:t>to the </a:t>
            </a:r>
            <a:r>
              <a:rPr lang="en-US" dirty="0">
                <a:latin typeface="Arial" panose="020B0604020202020204" pitchFamily="34" charset="0"/>
                <a:cs typeface="Arial" panose="020B0604020202020204" pitchFamily="34" charset="0"/>
              </a:rPr>
              <a:t>CMC Grant. The CMC Central Office will change the status to completed and select the update status button. </a:t>
            </a:r>
          </a:p>
          <a:p>
            <a:pPr defTabSz="946999" eaLnBrk="1" fontAlgn="auto" hangingPunct="1">
              <a:spcBef>
                <a:spcPts val="0"/>
              </a:spcBef>
              <a:spcAft>
                <a:spcPts val="0"/>
              </a:spcAft>
              <a:defRPr/>
            </a:pPr>
            <a:endParaRPr lang="en-US" baseline="0"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baseline="0" dirty="0">
                <a:latin typeface="Arial" panose="020B0604020202020204" pitchFamily="34" charset="0"/>
                <a:cs typeface="Arial" panose="020B0604020202020204" pitchFamily="34" charset="0"/>
              </a:rPr>
              <a:t>For reference, the tabs are: </a:t>
            </a: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marL="228002" indent="-228002" defTabSz="946999" eaLnBrk="1" fontAlgn="auto" hangingPunct="1">
              <a:spcBef>
                <a:spcPts val="0"/>
              </a:spcBef>
              <a:spcAft>
                <a:spcPts val="0"/>
              </a:spcAft>
              <a:buFontTx/>
              <a:buAutoNum type="arabicPeriod"/>
              <a:defRPr/>
            </a:pPr>
            <a:r>
              <a:rPr lang="en-US" b="1" dirty="0">
                <a:latin typeface="Arial" panose="020B0604020202020204" pitchFamily="34" charset="0"/>
                <a:cs typeface="Arial" panose="020B0604020202020204" pitchFamily="34" charset="0"/>
              </a:rPr>
              <a:t>Base Program Description</a:t>
            </a:r>
            <a:endParaRPr lang="en-US" b="0" dirty="0">
              <a:latin typeface="Arial" panose="020B0604020202020204" pitchFamily="34" charset="0"/>
              <a:cs typeface="Arial" panose="020B0604020202020204" pitchFamily="34" charset="0"/>
            </a:endParaRPr>
          </a:p>
          <a:p>
            <a:pPr marL="228002" indent="-228002" defTabSz="946999" eaLnBrk="1" fontAlgn="auto" hangingPunct="1">
              <a:spcBef>
                <a:spcPts val="0"/>
              </a:spcBef>
              <a:spcAft>
                <a:spcPts val="0"/>
              </a:spcAft>
              <a:buFontTx/>
              <a:buAutoNum type="arabicPeriod"/>
              <a:defRPr/>
            </a:pPr>
            <a:r>
              <a:rPr lang="en-US" b="1" dirty="0">
                <a:latin typeface="Arial" panose="020B0604020202020204" pitchFamily="34" charset="0"/>
                <a:cs typeface="Arial" panose="020B0604020202020204" pitchFamily="34" charset="0"/>
              </a:rPr>
              <a:t>Base Professional Development Description</a:t>
            </a:r>
          </a:p>
          <a:p>
            <a:pPr marL="228002" indent="-228002" defTabSz="946999" eaLnBrk="1" fontAlgn="auto" hangingPunct="1">
              <a:spcBef>
                <a:spcPts val="0"/>
              </a:spcBef>
              <a:spcAft>
                <a:spcPts val="0"/>
              </a:spcAft>
              <a:buFontTx/>
              <a:buAutoNum type="arabicPeriod"/>
              <a:defRPr/>
            </a:pPr>
            <a:r>
              <a:rPr lang="en-US" b="1" dirty="0">
                <a:latin typeface="Arial" panose="020B0604020202020204" pitchFamily="34" charset="0"/>
                <a:cs typeface="Arial" panose="020B0604020202020204" pitchFamily="34" charset="0"/>
              </a:rPr>
              <a:t>Health and Well-Being Supports</a:t>
            </a:r>
            <a:endParaRPr lang="en-US" b="0" dirty="0">
              <a:latin typeface="Arial" panose="020B0604020202020204" pitchFamily="34" charset="0"/>
              <a:cs typeface="Arial" panose="020B0604020202020204" pitchFamily="34" charset="0"/>
            </a:endParaRPr>
          </a:p>
          <a:p>
            <a:pPr marL="228002" indent="-228002" defTabSz="946999" eaLnBrk="1" fontAlgn="auto" hangingPunct="1">
              <a:spcBef>
                <a:spcPts val="0"/>
              </a:spcBef>
              <a:spcAft>
                <a:spcPts val="0"/>
              </a:spcAft>
              <a:buFontTx/>
              <a:buAutoNum type="arabicPeriod"/>
              <a:defRPr/>
            </a:pPr>
            <a:r>
              <a:rPr lang="en-US" b="1" dirty="0">
                <a:latin typeface="Arial" panose="020B0604020202020204" pitchFamily="34" charset="0"/>
                <a:cs typeface="Arial" panose="020B0604020202020204" pitchFamily="34" charset="0"/>
              </a:rPr>
              <a:t>Parent Involvement/Family Engagement</a:t>
            </a:r>
          </a:p>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5. Private School Collaboration</a:t>
            </a:r>
            <a:r>
              <a:rPr lang="en-US" b="0" baseline="0" dirty="0">
                <a:latin typeface="Arial" panose="020B0604020202020204" pitchFamily="34" charset="0"/>
                <a:cs typeface="Arial" panose="020B0604020202020204" pitchFamily="34" charset="0"/>
              </a:rPr>
              <a:t>, and</a:t>
            </a:r>
          </a:p>
          <a:p>
            <a:pPr defTabSz="946999" eaLnBrk="1" fontAlgn="auto" hangingPunct="1">
              <a:spcBef>
                <a:spcPts val="0"/>
              </a:spcBef>
              <a:spcAft>
                <a:spcPts val="0"/>
              </a:spcAft>
              <a:defRPr/>
            </a:pPr>
            <a:r>
              <a:rPr lang="en-US" b="1" baseline="0" dirty="0">
                <a:latin typeface="Arial" panose="020B0604020202020204" pitchFamily="34" charset="0"/>
                <a:cs typeface="Arial" panose="020B0604020202020204" pitchFamily="34" charset="0"/>
              </a:rPr>
              <a:t>6. </a:t>
            </a:r>
            <a:r>
              <a:rPr lang="en-US" b="1" dirty="0">
                <a:latin typeface="Arial" panose="020B0604020202020204" pitchFamily="34" charset="0"/>
                <a:cs typeface="Arial" panose="020B0604020202020204" pitchFamily="34" charset="0"/>
              </a:rPr>
              <a:t>Program Coordination</a:t>
            </a:r>
            <a:r>
              <a:rPr lang="en-US" b="1" baseline="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defTabSz="912013"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b="0" dirty="0">
              <a:latin typeface="Arial" panose="020B0604020202020204" pitchFamily="34" charset="0"/>
              <a:cs typeface="Arial" panose="020B0604020202020204" pitchFamily="34" charset="0"/>
            </a:endParaRPr>
          </a:p>
          <a:p>
            <a:pPr marL="171003" indent="-171003" defTabSz="946999" eaLnBrk="1" fontAlgn="auto" hangingPunct="1">
              <a:spcBef>
                <a:spcPts val="0"/>
              </a:spcBef>
              <a:spcAft>
                <a:spcPts val="0"/>
              </a:spcAft>
              <a:buFontTx/>
              <a:buChar char="-"/>
              <a:defRPr/>
            </a:pPr>
            <a:endParaRPr lang="en-US" b="1" dirty="0">
              <a:latin typeface="Arial" panose="020B0604020202020204" pitchFamily="34" charset="0"/>
              <a:cs typeface="Arial" panose="020B0604020202020204" pitchFamily="34" charset="0"/>
            </a:endParaRPr>
          </a:p>
          <a:p>
            <a:pPr marL="0" indent="0" defTabSz="946999" eaLnBrk="1" fontAlgn="auto" hangingPunct="1">
              <a:spcBef>
                <a:spcPts val="0"/>
              </a:spcBef>
              <a:spcAft>
                <a:spcPts val="0"/>
              </a:spcAft>
              <a:buFontTx/>
              <a:buNone/>
              <a:defRPr/>
            </a:pPr>
            <a:endParaRPr lang="en-US" b="1"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dirty="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1F0F7BF-841A-47B6-8DBD-BAB999F62A8A}" type="slidenum">
              <a:rPr lang="en-US" altLang="en-US" smtClean="0"/>
              <a:pPr fontAlgn="base">
                <a:spcBef>
                  <a:spcPct val="0"/>
                </a:spcBef>
                <a:spcAft>
                  <a:spcPct val="0"/>
                </a:spcAft>
              </a:pPr>
              <a:t>30</a:t>
            </a:fld>
            <a:endParaRPr lang="en-US" altLang="en-US" dirty="0"/>
          </a:p>
        </p:txBody>
      </p:sp>
    </p:spTree>
    <p:extLst>
      <p:ext uri="{BB962C8B-B14F-4D97-AF65-F5344CB8AC3E}">
        <p14:creationId xmlns:p14="http://schemas.microsoft.com/office/powerpoint/2010/main" val="4167476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To</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recap, here are some of the main points covered in section 4. </a:t>
            </a: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[Read</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Slide]</a:t>
            </a:r>
            <a:endParaRPr 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defTabSz="916214">
              <a:defRPr/>
            </a:pPr>
            <a:r>
              <a:rPr lang="en-US" b="1" dirty="0">
                <a:latin typeface="Arial" panose="020B0604020202020204" pitchFamily="34" charset="0"/>
                <a:cs typeface="Arial" panose="020B0604020202020204" pitchFamily="34" charset="0"/>
              </a:rPr>
              <a:t>[Click to advance slide]</a:t>
            </a:r>
          </a:p>
          <a:p>
            <a:endParaRPr lang="en-US" altLang="en-US" dirty="0"/>
          </a:p>
        </p:txBody>
      </p:sp>
      <p:sp>
        <p:nvSpPr>
          <p:cNvPr id="4" name="Slide Number Placeholder 3"/>
          <p:cNvSpPr>
            <a:spLocks noGrp="1"/>
          </p:cNvSpPr>
          <p:nvPr>
            <p:ph type="sldNum" sz="quarter" idx="5"/>
          </p:nvPr>
        </p:nvSpPr>
        <p:spPr/>
        <p:txBody>
          <a:bodyPr/>
          <a:lstStyle/>
          <a:p>
            <a:pPr>
              <a:defRPr/>
            </a:pPr>
            <a:fld id="{F53E92E6-5D15-4695-BFC9-E2FC77014B2E}" type="slidenum">
              <a:rPr lang="en-US" smtClean="0"/>
              <a:pPr>
                <a:defRPr/>
              </a:pPr>
              <a:t>31</a:t>
            </a:fld>
            <a:endParaRPr lang="en-US" dirty="0"/>
          </a:p>
        </p:txBody>
      </p:sp>
    </p:spTree>
    <p:extLst>
      <p:ext uri="{BB962C8B-B14F-4D97-AF65-F5344CB8AC3E}">
        <p14:creationId xmlns:p14="http://schemas.microsoft.com/office/powerpoint/2010/main" val="1949944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eaLnBrk="1" hangingPunct="1">
              <a:spcBef>
                <a:spcPct val="0"/>
              </a:spcBef>
            </a:pPr>
            <a:r>
              <a:rPr lang="en-US" altLang="en-US" dirty="0">
                <a:latin typeface="Arial" panose="020B0604020202020204" pitchFamily="34" charset="0"/>
                <a:cs typeface="Arial" panose="020B0604020202020204" pitchFamily="34" charset="0"/>
              </a:rPr>
              <a:t>At this point we can take any questions. Please use the raise your hand feature in Zoom so that I may unmute you. </a:t>
            </a:r>
          </a:p>
          <a:p>
            <a:pPr defTabSz="912013" eaLnBrk="1" hangingPunct="1">
              <a:spcBef>
                <a:spcPct val="0"/>
              </a:spcBef>
            </a:pPr>
            <a:endParaRPr lang="en-US" altLang="en-US" dirty="0">
              <a:latin typeface="Arial" panose="020B0604020202020204" pitchFamily="34" charset="0"/>
              <a:cs typeface="Arial" panose="020B0604020202020204" pitchFamily="34" charset="0"/>
            </a:endParaRPr>
          </a:p>
          <a:p>
            <a:pPr defTabSz="909824">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09824">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09824">
              <a:spcBef>
                <a:spcPct val="0"/>
              </a:spcBef>
              <a:defRPr/>
            </a:pPr>
            <a:r>
              <a:rPr lang="en-US" dirty="0">
                <a:latin typeface="Arial" panose="020B0604020202020204" pitchFamily="34" charset="0"/>
                <a:cs typeface="Arial" panose="020B0604020202020204" pitchFamily="34" charset="0"/>
              </a:rPr>
              <a:t>I will now continue in discussing how to </a:t>
            </a:r>
            <a:r>
              <a:rPr lang="en-US" baseline="0" dirty="0">
                <a:latin typeface="Arial" panose="020B0604020202020204" pitchFamily="34" charset="0"/>
                <a:cs typeface="Arial" panose="020B0604020202020204" pitchFamily="34" charset="0"/>
              </a:rPr>
              <a:t>complete section 5. </a:t>
            </a:r>
            <a:endParaRPr lang="en-US" altLang="en-US" dirty="0">
              <a:latin typeface="Arial" panose="020B0604020202020204" pitchFamily="34" charset="0"/>
              <a:cs typeface="Arial" panose="020B0604020202020204" pitchFamily="34" charset="0"/>
            </a:endParaRPr>
          </a:p>
          <a:p>
            <a:pPr defTabSz="912013" eaLnBrk="1" hangingPunct="1">
              <a:spcBef>
                <a:spcPct val="0"/>
              </a:spcBef>
            </a:pPr>
            <a:endParaRPr lang="en-US" altLang="en-US" dirty="0">
              <a:latin typeface="Arial" panose="020B0604020202020204" pitchFamily="34" charset="0"/>
              <a:cs typeface="Arial" panose="020B0604020202020204" pitchFamily="34" charset="0"/>
            </a:endParaRPr>
          </a:p>
          <a:p>
            <a:pPr defTabSz="912013" eaLnBrk="1" hangingPunct="1">
              <a:spcBef>
                <a:spcPct val="0"/>
              </a:spcBef>
            </a:pPr>
            <a:r>
              <a:rPr lang="en-US" b="1" dirty="0">
                <a:latin typeface="Arial" panose="020B0604020202020204" pitchFamily="34" charset="0"/>
                <a:cs typeface="Arial" panose="020B0604020202020204" pitchFamily="34" charset="0"/>
              </a:rPr>
              <a:t>[Click to advance slide]</a:t>
            </a:r>
          </a:p>
          <a:p>
            <a:pPr defTabSz="912013"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b="1"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F22246-8A06-4C76-BA6C-432E7E6CB0B4}" type="slidenum">
              <a:rPr lang="en-US" altLang="en-US" smtClean="0"/>
              <a:pPr fontAlgn="base">
                <a:spcBef>
                  <a:spcPct val="0"/>
                </a:spcBef>
                <a:spcAft>
                  <a:spcPct val="0"/>
                </a:spcAft>
              </a:pPr>
              <a:t>32</a:t>
            </a:fld>
            <a:endParaRPr lang="en-US" altLang="en-US" dirty="0"/>
          </a:p>
        </p:txBody>
      </p:sp>
    </p:spTree>
    <p:extLst>
      <p:ext uri="{BB962C8B-B14F-4D97-AF65-F5344CB8AC3E}">
        <p14:creationId xmlns:p14="http://schemas.microsoft.com/office/powerpoint/2010/main" val="1566322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26542" y="4293080"/>
            <a:ext cx="6856879" cy="4892332"/>
          </a:xfrm>
        </p:spPr>
        <p:txBody>
          <a:bodyPr/>
          <a:lstStyle/>
          <a:p>
            <a:pPr defTabSz="946899" eaLnBrk="1" fontAlgn="auto" hangingPunct="1">
              <a:spcBef>
                <a:spcPts val="0"/>
              </a:spcBef>
              <a:spcAft>
                <a:spcPts val="0"/>
              </a:spcAf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99" eaLnBrk="1" fontAlgn="auto" hangingPunct="1">
              <a:spcBef>
                <a:spcPts val="0"/>
              </a:spcBef>
              <a:spcAft>
                <a:spcPts val="0"/>
              </a:spcAft>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8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Section 5- Regular School Year: </a:t>
            </a:r>
            <a:r>
              <a:rPr lang="en-US" altLang="en-US" dirty="0">
                <a:latin typeface="Arial" panose="020B0604020202020204" pitchFamily="34" charset="0"/>
                <a:cs typeface="Arial" panose="020B0604020202020204" pitchFamily="34" charset="0"/>
              </a:rPr>
              <a:t>This section applies to all CMC programs that take place during the regular school year. </a:t>
            </a:r>
          </a:p>
          <a:p>
            <a:pPr defTabSz="946899">
              <a:defRPr/>
            </a:pPr>
            <a:endParaRPr lang="en-US" baseline="0" dirty="0">
              <a:latin typeface="Arial" panose="020B0604020202020204" pitchFamily="34" charset="0"/>
              <a:cs typeface="Arial" panose="020B0604020202020204" pitchFamily="34" charset="0"/>
            </a:endParaRPr>
          </a:p>
          <a:p>
            <a:pPr defTabSz="946747">
              <a:spcBef>
                <a:spcPct val="0"/>
              </a:spcBef>
            </a:pPr>
            <a:r>
              <a:rPr lang="en-US" altLang="en-US" dirty="0">
                <a:latin typeface="Arial" panose="020B0604020202020204" pitchFamily="34" charset="0"/>
                <a:cs typeface="Arial" panose="020B0604020202020204" pitchFamily="34" charset="0"/>
              </a:rPr>
              <a:t>For each service/activity, there are 11 tabs where the user will provide information as directed in the CMC Contract to Grant Crosswalk. </a:t>
            </a:r>
          </a:p>
          <a:p>
            <a:pPr defTabSz="946747">
              <a:spcBef>
                <a:spcPct val="0"/>
              </a:spcBef>
            </a:pPr>
            <a:endParaRPr lang="en-US" altLang="en-US" dirty="0">
              <a:latin typeface="Arial" panose="020B0604020202020204" pitchFamily="34" charset="0"/>
              <a:cs typeface="Arial" panose="020B0604020202020204" pitchFamily="34" charset="0"/>
            </a:endParaRPr>
          </a:p>
          <a:p>
            <a:pPr marL="228002" indent="-228002" defTabSz="946747" eaLnBrk="1" fontAlgn="auto" hangingPunct="1">
              <a:spcBef>
                <a:spcPct val="0"/>
              </a:spcBef>
              <a:spcAft>
                <a:spcPts val="0"/>
              </a:spcAft>
              <a:buFontTx/>
              <a:buAutoNum type="arabicPeriod"/>
              <a:defRPr/>
            </a:pPr>
            <a:r>
              <a:rPr lang="en-US" altLang="en-US" b="1" dirty="0">
                <a:latin typeface="Arial" panose="020B0604020202020204" pitchFamily="34" charset="0"/>
                <a:cs typeface="Arial" panose="020B0604020202020204" pitchFamily="34" charset="0"/>
              </a:rPr>
              <a:t>Services/Allowable Activity Description</a:t>
            </a:r>
            <a:r>
              <a:rPr lang="en-US" altLang="en-US" baseline="0" dirty="0">
                <a:latin typeface="Arial" panose="020B0604020202020204" pitchFamily="34" charset="0"/>
                <a:cs typeface="Arial" panose="020B0604020202020204" pitchFamily="34" charset="0"/>
              </a:rPr>
              <a:t> </a:t>
            </a:r>
          </a:p>
          <a:p>
            <a:pPr marL="228002" indent="-228002" defTabSz="946747" eaLnBrk="1" fontAlgn="auto" hangingPunct="1">
              <a:spcBef>
                <a:spcPct val="0"/>
              </a:spcBef>
              <a:spcAft>
                <a:spcPts val="0"/>
              </a:spcAft>
              <a:buFontTx/>
              <a:buAutoNum type="arabicPeriod"/>
              <a:defRPr/>
            </a:pPr>
            <a:r>
              <a:rPr lang="en-US" altLang="en-US" b="1" baseline="0" dirty="0">
                <a:latin typeface="Arial" panose="020B0604020202020204" pitchFamily="34" charset="0"/>
                <a:cs typeface="Arial" panose="020B0604020202020204" pitchFamily="34" charset="0"/>
              </a:rPr>
              <a:t>SSDP Strategies</a:t>
            </a:r>
            <a:endParaRPr lang="en-US" altLang="en-US" b="1" dirty="0">
              <a:latin typeface="Arial" panose="020B0604020202020204" pitchFamily="34" charset="0"/>
              <a:cs typeface="Arial" panose="020B0604020202020204" pitchFamily="34" charset="0"/>
            </a:endParaRPr>
          </a:p>
          <a:p>
            <a:pPr marL="228002" indent="-228002" defTabSz="946747">
              <a:spcBef>
                <a:spcPct val="0"/>
              </a:spcBef>
              <a:buAutoNum type="arabicPeriod"/>
            </a:pPr>
            <a:r>
              <a:rPr lang="en-US" altLang="en-US" b="1" dirty="0">
                <a:latin typeface="Arial" panose="020B0604020202020204" pitchFamily="34" charset="0"/>
                <a:cs typeface="Arial" panose="020B0604020202020204" pitchFamily="34" charset="0"/>
              </a:rPr>
              <a:t>Plan</a:t>
            </a:r>
            <a:endParaRPr lang="en-US" altLang="en-US" b="0" dirty="0">
              <a:latin typeface="Arial" panose="020B0604020202020204" pitchFamily="34" charset="0"/>
              <a:cs typeface="Arial" panose="020B0604020202020204" pitchFamily="34" charset="0"/>
            </a:endParaRPr>
          </a:p>
          <a:p>
            <a:pPr marL="228002" indent="-228002" defTabSz="946747">
              <a:spcBef>
                <a:spcPct val="0"/>
              </a:spcBef>
              <a:buAutoNum type="arabicPeriod"/>
            </a:pPr>
            <a:r>
              <a:rPr lang="en-US" altLang="en-US" b="1" dirty="0">
                <a:latin typeface="Arial" panose="020B0604020202020204" pitchFamily="34" charset="0"/>
                <a:cs typeface="Arial" panose="020B0604020202020204" pitchFamily="34" charset="0"/>
              </a:rPr>
              <a:t>Staff Development</a:t>
            </a:r>
            <a:endParaRPr lang="en-US" altLang="en-US" b="0" dirty="0">
              <a:latin typeface="Arial" panose="020B0604020202020204" pitchFamily="34" charset="0"/>
              <a:cs typeface="Arial" panose="020B0604020202020204" pitchFamily="34" charset="0"/>
            </a:endParaRPr>
          </a:p>
          <a:p>
            <a:pPr marL="228002" indent="-228002" defTabSz="946747">
              <a:spcBef>
                <a:spcPct val="0"/>
              </a:spcBef>
              <a:buAutoNum type="arabicPeriod"/>
            </a:pPr>
            <a:r>
              <a:rPr lang="en-US" altLang="en-US" b="1" dirty="0">
                <a:latin typeface="Arial" panose="020B0604020202020204" pitchFamily="34" charset="0"/>
                <a:cs typeface="Arial" panose="020B0604020202020204" pitchFamily="34" charset="0"/>
              </a:rPr>
              <a:t>Evaluation Plan</a:t>
            </a:r>
            <a:r>
              <a:rPr lang="en-US" altLang="en-US" dirty="0">
                <a:latin typeface="Arial" panose="020B0604020202020204" pitchFamily="34" charset="0"/>
                <a:cs typeface="Arial" panose="020B0604020202020204" pitchFamily="34" charset="0"/>
              </a:rPr>
              <a:t> </a:t>
            </a:r>
          </a:p>
          <a:p>
            <a:pPr marL="228002" indent="-228002" defTabSz="946747">
              <a:spcBef>
                <a:spcPct val="0"/>
              </a:spcBef>
              <a:buAutoNum type="arabicPeriod"/>
            </a:pPr>
            <a:r>
              <a:rPr lang="en-US" altLang="en-US" b="1" dirty="0">
                <a:latin typeface="Arial" panose="020B0604020202020204" pitchFamily="34" charset="0"/>
                <a:cs typeface="Arial" panose="020B0604020202020204" pitchFamily="34" charset="0"/>
              </a:rPr>
              <a:t>Quantitative Measures and Performance Targets</a:t>
            </a:r>
            <a:endParaRPr lang="en-US" altLang="en-US" b="0" dirty="0">
              <a:latin typeface="Arial" panose="020B0604020202020204" pitchFamily="34" charset="0"/>
              <a:cs typeface="Arial" panose="020B0604020202020204" pitchFamily="34" charset="0"/>
            </a:endParaRPr>
          </a:p>
          <a:p>
            <a:pPr marL="228002" indent="-228002" defTabSz="946747">
              <a:spcBef>
                <a:spcPct val="0"/>
              </a:spcBef>
              <a:buAutoNum type="arabicPeriod"/>
            </a:pPr>
            <a:r>
              <a:rPr lang="en-US" altLang="en-US" b="1" dirty="0">
                <a:latin typeface="Arial" panose="020B0604020202020204" pitchFamily="34" charset="0"/>
                <a:cs typeface="Arial" panose="020B0604020202020204" pitchFamily="34" charset="0"/>
              </a:rPr>
              <a:t>Qualitative Measures and Performance Targets</a:t>
            </a:r>
            <a:r>
              <a:rPr lang="en-US" altLang="en-US" dirty="0">
                <a:latin typeface="Arial" panose="020B0604020202020204" pitchFamily="34" charset="0"/>
                <a:cs typeface="Arial" panose="020B0604020202020204" pitchFamily="34" charset="0"/>
              </a:rPr>
              <a:t> </a:t>
            </a:r>
          </a:p>
          <a:p>
            <a:pPr marL="228002" indent="-228002" defTabSz="946747" eaLnBrk="1" fontAlgn="auto" hangingPunct="1">
              <a:spcBef>
                <a:spcPct val="0"/>
              </a:spcBef>
              <a:spcAft>
                <a:spcPts val="0"/>
              </a:spcAft>
              <a:buFontTx/>
              <a:buAutoNum type="arabicPeriod"/>
              <a:defRPr/>
            </a:pPr>
            <a:r>
              <a:rPr lang="en-US" altLang="en-US" b="1" dirty="0">
                <a:latin typeface="Arial" panose="020B0604020202020204" pitchFamily="34" charset="0"/>
                <a:cs typeface="Arial" panose="020B0604020202020204" pitchFamily="34" charset="0"/>
              </a:rPr>
              <a:t>Migrant Students Served</a:t>
            </a:r>
            <a:r>
              <a:rPr lang="en-US" altLang="en-US" baseline="0" dirty="0">
                <a:latin typeface="Arial" panose="020B0604020202020204" pitchFamily="34" charset="0"/>
                <a:cs typeface="Arial" panose="020B0604020202020204" pitchFamily="34" charset="0"/>
              </a:rPr>
              <a:t> </a:t>
            </a:r>
            <a:endParaRPr lang="en-US" altLang="en-US" b="0" dirty="0">
              <a:latin typeface="Arial" panose="020B0604020202020204" pitchFamily="34" charset="0"/>
              <a:cs typeface="Arial" panose="020B0604020202020204" pitchFamily="34" charset="0"/>
            </a:endParaRPr>
          </a:p>
          <a:p>
            <a:pPr marL="228002" indent="-228002" defTabSz="946747" eaLnBrk="1" fontAlgn="auto" hangingPunct="1">
              <a:spcBef>
                <a:spcPct val="0"/>
              </a:spcBef>
              <a:spcAft>
                <a:spcPts val="0"/>
              </a:spcAft>
              <a:buFontTx/>
              <a:buAutoNum type="arabicPeriod"/>
              <a:defRPr/>
            </a:pPr>
            <a:r>
              <a:rPr lang="en-US" altLang="en-US" b="1" dirty="0">
                <a:latin typeface="Arial" panose="020B0604020202020204" pitchFamily="34" charset="0"/>
                <a:cs typeface="Arial" panose="020B0604020202020204" pitchFamily="34" charset="0"/>
              </a:rPr>
              <a:t>Activity Time</a:t>
            </a:r>
            <a:endParaRPr lang="en-US" altLang="en-US" b="0" dirty="0">
              <a:latin typeface="Arial" panose="020B0604020202020204" pitchFamily="34" charset="0"/>
              <a:cs typeface="Arial" panose="020B0604020202020204" pitchFamily="34" charset="0"/>
            </a:endParaRPr>
          </a:p>
          <a:p>
            <a:pPr marL="228002" indent="-228002" defTabSz="946747" eaLnBrk="1" fontAlgn="auto" hangingPunct="1">
              <a:spcBef>
                <a:spcPct val="0"/>
              </a:spcBef>
              <a:spcAft>
                <a:spcPts val="0"/>
              </a:spcAft>
              <a:buFontTx/>
              <a:buAutoNum type="arabicPeriod"/>
              <a:defRPr/>
            </a:pPr>
            <a:r>
              <a:rPr lang="en-US" altLang="en-US" b="1" dirty="0">
                <a:latin typeface="Arial" panose="020B0604020202020204" pitchFamily="34" charset="0"/>
                <a:cs typeface="Arial" panose="020B0604020202020204" pitchFamily="34" charset="0"/>
              </a:rPr>
              <a:t>Staff</a:t>
            </a:r>
            <a:endParaRPr lang="en-US" altLang="en-US" dirty="0">
              <a:latin typeface="Arial" panose="020B0604020202020204" pitchFamily="34" charset="0"/>
              <a:cs typeface="Arial" panose="020B0604020202020204" pitchFamily="34" charset="0"/>
            </a:endParaRPr>
          </a:p>
          <a:p>
            <a:pPr marL="228002" indent="-228002" defTabSz="946747">
              <a:spcBef>
                <a:spcPct val="0"/>
              </a:spcBef>
              <a:buAutoNum type="arabicPeriod"/>
            </a:pPr>
            <a:r>
              <a:rPr lang="en-US" altLang="en-US" b="1" dirty="0">
                <a:latin typeface="Arial" panose="020B0604020202020204" pitchFamily="34" charset="0"/>
                <a:cs typeface="Arial" panose="020B0604020202020204" pitchFamily="34" charset="0"/>
              </a:rPr>
              <a:t>Budget</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dirty="0">
              <a:solidFill>
                <a:srgbClr val="C00000"/>
              </a:solidFill>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defTabSz="946999" eaLnBrk="1" fontAlgn="auto" hangingPunct="1">
              <a:spcBef>
                <a:spcPts val="0"/>
              </a:spcBef>
              <a:spcAft>
                <a:spcPts val="0"/>
              </a:spcAft>
              <a:defRPr/>
            </a:pPr>
            <a:endParaRPr lang="en-US" dirty="0">
              <a:solidFill>
                <a:srgbClr val="C00000"/>
              </a:solidFill>
              <a:latin typeface="Arial" panose="020B0604020202020204" pitchFamily="34" charset="0"/>
              <a:cs typeface="Arial" panose="020B0604020202020204" pitchFamily="34"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157E113-CC48-4767-84E2-57533F906AC7}" type="slidenum">
              <a:rPr lang="en-US" altLang="en-US" smtClean="0"/>
              <a:pPr fontAlgn="base">
                <a:spcBef>
                  <a:spcPct val="0"/>
                </a:spcBef>
                <a:spcAft>
                  <a:spcPct val="0"/>
                </a:spcAft>
              </a:pPr>
              <a:t>33</a:t>
            </a:fld>
            <a:endParaRPr lang="en-US" altLang="en-US" dirty="0"/>
          </a:p>
        </p:txBody>
      </p:sp>
    </p:spTree>
    <p:extLst>
      <p:ext uri="{BB962C8B-B14F-4D97-AF65-F5344CB8AC3E}">
        <p14:creationId xmlns:p14="http://schemas.microsoft.com/office/powerpoint/2010/main" val="1177663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xfrm>
            <a:off x="126542" y="4293080"/>
            <a:ext cx="6856879" cy="4892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Section 5: </a:t>
            </a:r>
            <a:r>
              <a:rPr lang="en-US" altLang="en-US" dirty="0">
                <a:latin typeface="Arial" panose="020B0604020202020204" pitchFamily="34" charset="0"/>
                <a:cs typeface="Arial" panose="020B0604020202020204" pitchFamily="34" charset="0"/>
              </a:rPr>
              <a:t>Regular School Year</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Services/Allowable Activity Description</a:t>
            </a:r>
            <a:r>
              <a:rPr lang="en-US" altLang="en-US"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This tab is comprised of eight required sections. Please follow the directions provided in the CMC Contract to Grant Crosswalk. At this moment please share with us what the Grant Crosswalk says about this section using the annotation in Zoom. </a:t>
            </a:r>
          </a:p>
          <a:p>
            <a:pPr defTabSz="946847" eaLnBrk="1" hangingPunct="1">
              <a:spcBef>
                <a:spcPct val="0"/>
              </a:spcBef>
            </a:pPr>
            <a:endParaRPr lang="en-US" altLang="en-US" dirty="0">
              <a:solidFill>
                <a:srgbClr val="00B0F0"/>
              </a:solidFill>
              <a:latin typeface="Arial" panose="020B0604020202020204" pitchFamily="34" charset="0"/>
              <a:cs typeface="Arial" panose="020B0604020202020204" pitchFamily="34" charset="0"/>
            </a:endParaRPr>
          </a:p>
          <a:p>
            <a:pPr defTabSz="946747">
              <a:spcBef>
                <a:spcPct val="0"/>
              </a:spcBef>
            </a:pPr>
            <a:r>
              <a:rPr lang="en-US" altLang="en-US" dirty="0">
                <a:latin typeface="Arial" panose="020B0604020202020204" pitchFamily="34" charset="0"/>
                <a:cs typeface="Arial" panose="020B0604020202020204" pitchFamily="34" charset="0"/>
              </a:rPr>
              <a:t>Once tab</a:t>
            </a:r>
            <a:r>
              <a:rPr lang="en-US" altLang="en-US" baseline="0" dirty="0">
                <a:latin typeface="Arial" panose="020B0604020202020204" pitchFamily="34" charset="0"/>
                <a:cs typeface="Arial" panose="020B0604020202020204" pitchFamily="34" charset="0"/>
              </a:rPr>
              <a:t> is </a:t>
            </a:r>
            <a:r>
              <a:rPr lang="en-US" altLang="en-US" dirty="0">
                <a:latin typeface="Arial" panose="020B0604020202020204" pitchFamily="34" charset="0"/>
                <a:cs typeface="Arial" panose="020B0604020202020204" pitchFamily="34" charset="0"/>
              </a:rPr>
              <a:t>completed, the</a:t>
            </a:r>
            <a:r>
              <a:rPr lang="en-US" altLang="en-US" baseline="0" dirty="0">
                <a:latin typeface="Arial" panose="020B0604020202020204" pitchFamily="34" charset="0"/>
                <a:cs typeface="Arial" panose="020B0604020202020204" pitchFamily="34" charset="0"/>
              </a:rPr>
              <a:t> user </a:t>
            </a:r>
            <a:r>
              <a:rPr lang="en-US" altLang="en-US" dirty="0">
                <a:latin typeface="Arial" panose="020B0604020202020204" pitchFamily="34" charset="0"/>
                <a:cs typeface="Arial" panose="020B0604020202020204" pitchFamily="34" charset="0"/>
              </a:rPr>
              <a:t>will:</a:t>
            </a:r>
          </a:p>
          <a:p>
            <a:pPr defTabSz="946747">
              <a:spcBef>
                <a:spcPct val="0"/>
              </a:spcBef>
            </a:pPr>
            <a:endParaRPr lang="en-US" dirty="0">
              <a:latin typeface="Arial" panose="020B0604020202020204" pitchFamily="34" charset="0"/>
              <a:cs typeface="Arial" panose="020B0604020202020204" pitchFamily="34" charset="0"/>
            </a:endParaRPr>
          </a:p>
          <a:p>
            <a:pPr marL="626942" lvl="1" indent="-170985" defTabSz="946747">
              <a:spcBef>
                <a:spcPct val="0"/>
              </a:spcBef>
              <a:buFontTx/>
              <a:buChar char="-"/>
            </a:pPr>
            <a:r>
              <a:rPr lang="en-US" altLang="en-US" b="1" dirty="0">
                <a:latin typeface="Arial" panose="020B0604020202020204" pitchFamily="34" charset="0"/>
                <a:cs typeface="Arial" panose="020B0604020202020204" pitchFamily="34" charset="0"/>
              </a:rPr>
              <a:t>Save</a:t>
            </a:r>
            <a:r>
              <a:rPr lang="en-US" altLang="en-US" b="1" baseline="0" dirty="0">
                <a:latin typeface="Arial" panose="020B0604020202020204" pitchFamily="34" charset="0"/>
                <a:cs typeface="Arial" panose="020B0604020202020204" pitchFamily="34" charset="0"/>
              </a:rPr>
              <a:t> Work </a:t>
            </a:r>
          </a:p>
          <a:p>
            <a:pPr marL="626942" lvl="1" indent="-170985" defTabSz="946747">
              <a:spcBef>
                <a:spcPct val="0"/>
              </a:spcBef>
              <a:buFontTx/>
              <a:buChar char="-"/>
            </a:pPr>
            <a:r>
              <a:rPr lang="en-US" altLang="en-US" b="1" baseline="0" dirty="0">
                <a:latin typeface="Arial" panose="020B0604020202020204" pitchFamily="34" charset="0"/>
                <a:cs typeface="Arial" panose="020B0604020202020204" pitchFamily="34" charset="0"/>
              </a:rPr>
              <a:t>And Select Next Tab</a:t>
            </a:r>
            <a:endParaRPr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12013"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marL="627008" lvl="1" indent="-171003" defTabSz="946847" eaLnBrk="1" hangingPunct="1">
              <a:spcBef>
                <a:spcPct val="0"/>
              </a:spcBef>
              <a:buFontTx/>
              <a:buChar char="-"/>
            </a:pPr>
            <a:endParaRPr lang="en-US" altLang="en-US" dirty="0">
              <a:latin typeface="Arial" panose="020B0604020202020204" pitchFamily="34" charset="0"/>
              <a:cs typeface="Arial" panose="020B0604020202020204" pitchFamily="34" charset="0"/>
            </a:endParaRP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901465-D23A-4A09-9C3A-6FF7AA7CC60F}" type="slidenum">
              <a:rPr lang="en-US" altLang="en-US" smtClean="0"/>
              <a:pPr fontAlgn="base">
                <a:spcBef>
                  <a:spcPct val="0"/>
                </a:spcBef>
                <a:spcAft>
                  <a:spcPct val="0"/>
                </a:spcAft>
              </a:pPr>
              <a:t>34</a:t>
            </a:fld>
            <a:endParaRPr lang="en-US" altLang="en-US" dirty="0"/>
          </a:p>
        </p:txBody>
      </p:sp>
    </p:spTree>
    <p:extLst>
      <p:ext uri="{BB962C8B-B14F-4D97-AF65-F5344CB8AC3E}">
        <p14:creationId xmlns:p14="http://schemas.microsoft.com/office/powerpoint/2010/main" val="2662332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xfrm>
            <a:off x="126542" y="4293080"/>
            <a:ext cx="6856879" cy="4892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Section 5: </a:t>
            </a:r>
            <a:r>
              <a:rPr lang="en-US" altLang="en-US" dirty="0">
                <a:latin typeface="Arial" panose="020B0604020202020204" pitchFamily="34" charset="0"/>
                <a:cs typeface="Arial" panose="020B0604020202020204" pitchFamily="34" charset="0"/>
              </a:rPr>
              <a:t>Regular School Year</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SSDP Strategies</a:t>
            </a:r>
            <a:r>
              <a:rPr lang="en-US" altLang="en-US"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Within this tab, the user will find all the SSDP Focus Areas. This feature was previously located under the “Service/Allowable Activity Description” Tab.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For the CMC Grant, please leave this section blank, then select: </a:t>
            </a:r>
          </a:p>
          <a:p>
            <a:pPr defTabSz="946747">
              <a:spcBef>
                <a:spcPct val="0"/>
              </a:spcBef>
            </a:pPr>
            <a:endParaRPr lang="en-US" altLang="en-US" dirty="0">
              <a:latin typeface="Arial" panose="020B0604020202020204" pitchFamily="34" charset="0"/>
              <a:cs typeface="Arial" panose="020B0604020202020204" pitchFamily="34" charset="0"/>
            </a:endParaRPr>
          </a:p>
          <a:p>
            <a:pPr marL="626942" lvl="1" indent="-170985" defTabSz="946747">
              <a:spcBef>
                <a:spcPct val="0"/>
              </a:spcBef>
              <a:buFontTx/>
              <a:buChar char="-"/>
            </a:pPr>
            <a:r>
              <a:rPr lang="en-US" altLang="en-US" b="1" dirty="0">
                <a:latin typeface="Arial" panose="020B0604020202020204" pitchFamily="34" charset="0"/>
                <a:cs typeface="Arial" panose="020B0604020202020204" pitchFamily="34" charset="0"/>
              </a:rPr>
              <a:t>Save</a:t>
            </a:r>
            <a:r>
              <a:rPr lang="en-US" altLang="en-US" b="1" baseline="0" dirty="0">
                <a:latin typeface="Arial" panose="020B0604020202020204" pitchFamily="34" charset="0"/>
                <a:cs typeface="Arial" panose="020B0604020202020204" pitchFamily="34" charset="0"/>
              </a:rPr>
              <a:t> Work </a:t>
            </a:r>
          </a:p>
          <a:p>
            <a:pPr marL="626942" lvl="1" indent="-170985" defTabSz="946747">
              <a:spcBef>
                <a:spcPct val="0"/>
              </a:spcBef>
              <a:buFontTx/>
              <a:buChar char="-"/>
            </a:pPr>
            <a:r>
              <a:rPr lang="en-US" altLang="en-US" b="1" baseline="0" dirty="0">
                <a:latin typeface="Arial" panose="020B0604020202020204" pitchFamily="34" charset="0"/>
                <a:cs typeface="Arial" panose="020B0604020202020204" pitchFamily="34" charset="0"/>
              </a:rPr>
              <a:t>And Select Next Tab</a:t>
            </a:r>
            <a:endParaRPr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12013"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marL="627008" lvl="1" indent="-171003" defTabSz="946847" eaLnBrk="1" hangingPunct="1">
              <a:spcBef>
                <a:spcPct val="0"/>
              </a:spcBef>
              <a:buFontTx/>
              <a:buChar char="-"/>
            </a:pPr>
            <a:endParaRPr lang="en-US" altLang="en-US" dirty="0">
              <a:latin typeface="Arial" panose="020B0604020202020204" pitchFamily="34" charset="0"/>
              <a:cs typeface="Arial" panose="020B0604020202020204" pitchFamily="34" charset="0"/>
            </a:endParaRP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901465-D23A-4A09-9C3A-6FF7AA7CC60F}" type="slidenum">
              <a:rPr lang="en-US" altLang="en-US" smtClean="0"/>
              <a:pPr fontAlgn="base">
                <a:spcBef>
                  <a:spcPct val="0"/>
                </a:spcBef>
                <a:spcAft>
                  <a:spcPct val="0"/>
                </a:spcAft>
              </a:pPr>
              <a:t>35</a:t>
            </a:fld>
            <a:endParaRPr lang="en-US" altLang="en-US" dirty="0"/>
          </a:p>
        </p:txBody>
      </p:sp>
    </p:spTree>
    <p:extLst>
      <p:ext uri="{BB962C8B-B14F-4D97-AF65-F5344CB8AC3E}">
        <p14:creationId xmlns:p14="http://schemas.microsoft.com/office/powerpoint/2010/main" val="6077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26542" y="4293080"/>
            <a:ext cx="6856879" cy="4892332"/>
          </a:xfrm>
        </p:spPr>
        <p:txBody>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847" eaLnBrk="1" hangingPunct="1">
              <a:spcBef>
                <a:spcPct val="0"/>
              </a:spcBef>
              <a:defRPr/>
            </a:pPr>
            <a:r>
              <a:rPr lang="en-US" altLang="en-US" b="1" dirty="0">
                <a:latin typeface="Arial" panose="020B0604020202020204" pitchFamily="34" charset="0"/>
                <a:cs typeface="Arial" panose="020B0604020202020204" pitchFamily="34" charset="0"/>
              </a:rPr>
              <a:t>Section 5: </a:t>
            </a:r>
            <a:r>
              <a:rPr lang="en-US" altLang="en-US" dirty="0">
                <a:latin typeface="Arial" panose="020B0604020202020204" pitchFamily="34" charset="0"/>
                <a:cs typeface="Arial" panose="020B0604020202020204" pitchFamily="34" charset="0"/>
              </a:rPr>
              <a:t>Regular School Year</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Plan</a:t>
            </a:r>
            <a:r>
              <a:rPr lang="en-US" dirty="0">
                <a:latin typeface="Arial" panose="020B0604020202020204" pitchFamily="34" charset="0"/>
                <a:cs typeface="Arial" panose="020B0604020202020204" pitchFamily="34" charset="0"/>
              </a:rPr>
              <a:t>:</a:t>
            </a:r>
          </a:p>
          <a:p>
            <a:pPr defTabSz="946999" eaLnBrk="1" fontAlgn="auto" hangingPunct="1">
              <a:spcBef>
                <a:spcPts val="0"/>
              </a:spcBef>
              <a:spcAft>
                <a:spcPts val="0"/>
              </a:spcAft>
              <a:defRPr/>
            </a:pPr>
            <a:r>
              <a:rPr lang="en-US" dirty="0">
                <a:latin typeface="Arial" panose="020B0604020202020204" pitchFamily="34" charset="0"/>
                <a:cs typeface="Arial" panose="020B0604020202020204" pitchFamily="34" charset="0"/>
              </a:rPr>
              <a:t>In this tab</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CMC Central Office will provide a detailed description of the program. Using the CMC Contract to Grant Crosswalk, please address the following questions:</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marL="684009" lvl="1" indent="-228002" defTabSz="946999" eaLnBrk="1" fontAlgn="auto" hangingPunct="1">
              <a:spcBef>
                <a:spcPts val="0"/>
              </a:spcBef>
              <a:spcAft>
                <a:spcPts val="0"/>
              </a:spcAft>
              <a:buFontTx/>
              <a:buAutoNum type="arabicPeriod"/>
              <a:defRPr/>
            </a:pPr>
            <a:r>
              <a:rPr lang="en-US" dirty="0">
                <a:latin typeface="Arial" panose="020B0604020202020204" pitchFamily="34" charset="0"/>
                <a:cs typeface="Arial" panose="020B0604020202020204" pitchFamily="34" charset="0"/>
              </a:rPr>
              <a:t>Key skills to be learned</a:t>
            </a:r>
          </a:p>
          <a:p>
            <a:pPr marL="684009" lvl="1" indent="-228002" defTabSz="946999" eaLnBrk="1" fontAlgn="auto" hangingPunct="1">
              <a:spcBef>
                <a:spcPts val="0"/>
              </a:spcBef>
              <a:spcAft>
                <a:spcPts val="0"/>
              </a:spcAft>
              <a:buFontTx/>
              <a:buAutoNum type="arabicPeriod"/>
              <a:defRPr/>
            </a:pPr>
            <a:r>
              <a:rPr lang="en-US" dirty="0">
                <a:latin typeface="Arial" panose="020B0604020202020204" pitchFamily="34" charset="0"/>
                <a:cs typeface="Arial" panose="020B0604020202020204" pitchFamily="34" charset="0"/>
              </a:rPr>
              <a:t>Student/teacher ratio</a:t>
            </a:r>
          </a:p>
          <a:p>
            <a:pPr marL="684009" lvl="1" indent="-228002" defTabSz="946999" eaLnBrk="1" fontAlgn="auto" hangingPunct="1">
              <a:spcBef>
                <a:spcPts val="0"/>
              </a:spcBef>
              <a:spcAft>
                <a:spcPts val="0"/>
              </a:spcAft>
              <a:buFontTx/>
              <a:buAutoNum type="arabicPeriod"/>
              <a:defRPr/>
            </a:pPr>
            <a:r>
              <a:rPr lang="en-US" dirty="0">
                <a:latin typeface="Arial" panose="020B0604020202020204" pitchFamily="34" charset="0"/>
                <a:cs typeface="Arial" panose="020B0604020202020204" pitchFamily="34" charset="0"/>
              </a:rPr>
              <a:t>Instructional strategies</a:t>
            </a:r>
          </a:p>
          <a:p>
            <a:pPr marL="684009" lvl="1" indent="-228002" defTabSz="946999" eaLnBrk="1" fontAlgn="auto" hangingPunct="1">
              <a:spcBef>
                <a:spcPts val="0"/>
              </a:spcBef>
              <a:spcAft>
                <a:spcPts val="0"/>
              </a:spcAft>
              <a:buFontTx/>
              <a:buAutoNum type="arabicPeriod"/>
              <a:defRPr/>
            </a:pPr>
            <a:r>
              <a:rPr lang="en-US" dirty="0">
                <a:latin typeface="Arial" panose="020B0604020202020204" pitchFamily="34" charset="0"/>
                <a:cs typeface="Arial" panose="020B0604020202020204" pitchFamily="34" charset="0"/>
              </a:rPr>
              <a:t>Student grouping method</a:t>
            </a:r>
          </a:p>
          <a:p>
            <a:pPr marL="684009" lvl="1" indent="-228002" defTabSz="946999" eaLnBrk="1" fontAlgn="auto" hangingPunct="1">
              <a:spcBef>
                <a:spcPts val="0"/>
              </a:spcBef>
              <a:spcAft>
                <a:spcPts val="0"/>
              </a:spcAft>
              <a:buFontTx/>
              <a:buAutoNum type="arabicPeriod"/>
              <a:defRPr/>
            </a:pPr>
            <a:r>
              <a:rPr lang="en-US" dirty="0">
                <a:latin typeface="Arial" panose="020B0604020202020204" pitchFamily="34" charset="0"/>
                <a:cs typeface="Arial" panose="020B0604020202020204" pitchFamily="34" charset="0"/>
              </a:rPr>
              <a:t>How instruction will be differentiated</a:t>
            </a:r>
          </a:p>
          <a:p>
            <a:pPr marL="684009" lvl="1" indent="-228002" defTabSz="946999" eaLnBrk="1" fontAlgn="auto" hangingPunct="1">
              <a:spcBef>
                <a:spcPts val="0"/>
              </a:spcBef>
              <a:spcAft>
                <a:spcPts val="0"/>
              </a:spcAft>
              <a:buFontTx/>
              <a:buAutoNum type="arabicPeriod"/>
              <a:defRPr/>
            </a:pPr>
            <a:r>
              <a:rPr lang="en-US" dirty="0">
                <a:latin typeface="Arial" panose="020B0604020202020204" pitchFamily="34" charset="0"/>
                <a:cs typeface="Arial" panose="020B0604020202020204" pitchFamily="34" charset="0"/>
              </a:rPr>
              <a:t>Other strategies besides the SSDP strategies identified for the focus areas (when you select one</a:t>
            </a:r>
            <a:r>
              <a:rPr lang="en-US" baseline="0" dirty="0">
                <a:latin typeface="Arial" panose="020B0604020202020204" pitchFamily="34" charset="0"/>
                <a:cs typeface="Arial" panose="020B0604020202020204" pitchFamily="34" charset="0"/>
              </a:rPr>
              <a:t> or more</a:t>
            </a:r>
            <a:r>
              <a:rPr lang="en-US" dirty="0">
                <a:latin typeface="Arial" panose="020B0604020202020204" pitchFamily="34" charset="0"/>
                <a:cs typeface="Arial" panose="020B0604020202020204" pitchFamily="34" charset="0"/>
              </a:rPr>
              <a:t> focus areas on the first tab, the relevant</a:t>
            </a:r>
            <a:r>
              <a:rPr lang="en-US" baseline="0" dirty="0">
                <a:latin typeface="Arial" panose="020B0604020202020204" pitchFamily="34" charset="0"/>
                <a:cs typeface="Arial" panose="020B0604020202020204" pitchFamily="34" charset="0"/>
              </a:rPr>
              <a:t> SSDP strategies will pop up in this section.</a:t>
            </a:r>
            <a:endParaRPr lang="en-US" dirty="0">
              <a:latin typeface="Arial" panose="020B0604020202020204" pitchFamily="34" charset="0"/>
              <a:cs typeface="Arial" panose="020B0604020202020204" pitchFamily="34" charset="0"/>
            </a:endParaRPr>
          </a:p>
          <a:p>
            <a:pPr marL="684009" lvl="1" indent="-228002" defTabSz="946999" eaLnBrk="1" fontAlgn="auto" hangingPunct="1">
              <a:spcBef>
                <a:spcPts val="0"/>
              </a:spcBef>
              <a:spcAft>
                <a:spcPts val="0"/>
              </a:spcAft>
              <a:buFontTx/>
              <a:buAutoNum type="arabicPeriod"/>
              <a:defRPr/>
            </a:pPr>
            <a:r>
              <a:rPr lang="en-US" dirty="0">
                <a:latin typeface="Arial" panose="020B0604020202020204" pitchFamily="34" charset="0"/>
                <a:cs typeface="Arial" panose="020B0604020202020204" pitchFamily="34" charset="0"/>
              </a:rPr>
              <a:t>What SSDP strategies will be used to deliver this service/allowable activity</a:t>
            </a:r>
          </a:p>
          <a:p>
            <a:pPr marL="456007" lvl="1" indent="0" defTabSz="946999" eaLnBrk="1" fontAlgn="auto" hangingPunct="1">
              <a:spcBef>
                <a:spcPts val="0"/>
              </a:spcBef>
              <a:spcAft>
                <a:spcPts val="0"/>
              </a:spcAft>
              <a:buFontTx/>
              <a:buNone/>
              <a:defRPr/>
            </a:pPr>
            <a:endParaRPr lang="en-US" dirty="0">
              <a:latin typeface="Arial" panose="020B0604020202020204" pitchFamily="34" charset="0"/>
              <a:cs typeface="Arial" panose="020B0604020202020204" pitchFamily="34" charset="0"/>
            </a:endParaRPr>
          </a:p>
          <a:p>
            <a:pPr marL="0" lvl="0" indent="-1193" defTabSz="946999" eaLnBrk="1" fontAlgn="auto" hangingPunct="1">
              <a:spcBef>
                <a:spcPts val="0"/>
              </a:spcBef>
              <a:spcAft>
                <a:spcPts val="0"/>
              </a:spcAft>
              <a:buFontTx/>
              <a:buNone/>
              <a:defRPr/>
            </a:pPr>
            <a:r>
              <a:rPr lang="en-US" dirty="0">
                <a:latin typeface="Arial" panose="020B0604020202020204" pitchFamily="34" charset="0"/>
                <a:cs typeface="Arial" panose="020B0604020202020204" pitchFamily="34" charset="0"/>
              </a:rPr>
              <a:t>Let’s do a quick practice. Please review the Grant Crosswalk. What will you begin to enter? Please use the annotation feature in zoom. </a:t>
            </a:r>
          </a:p>
          <a:p>
            <a:pPr marL="228002" indent="-228002" defTabSz="946999" eaLnBrk="1" fontAlgn="auto" hangingPunct="1">
              <a:spcBef>
                <a:spcPts val="0"/>
              </a:spcBef>
              <a:spcAft>
                <a:spcPts val="0"/>
              </a:spcAft>
              <a:buFontTx/>
              <a:buAutoNum type="arabicPeriod"/>
              <a:defRPr/>
            </a:pPr>
            <a:endParaRPr lang="en-US" dirty="0">
              <a:latin typeface="Arial" panose="020B0604020202020204" pitchFamily="34" charset="0"/>
              <a:cs typeface="Arial" panose="020B0604020202020204" pitchFamily="34" charset="0"/>
            </a:endParaRPr>
          </a:p>
          <a:p>
            <a:pPr defTabSz="946747">
              <a:spcBef>
                <a:spcPct val="0"/>
              </a:spcBef>
            </a:pPr>
            <a:r>
              <a:rPr lang="en-US" altLang="en-US" dirty="0">
                <a:latin typeface="Arial" panose="020B0604020202020204" pitchFamily="34" charset="0"/>
                <a:cs typeface="Arial" panose="020B0604020202020204" pitchFamily="34" charset="0"/>
              </a:rPr>
              <a:t>Once tab</a:t>
            </a:r>
            <a:r>
              <a:rPr lang="en-US" altLang="en-US" baseline="0" dirty="0">
                <a:latin typeface="Arial" panose="020B0604020202020204" pitchFamily="34" charset="0"/>
                <a:cs typeface="Arial" panose="020B0604020202020204" pitchFamily="34" charset="0"/>
              </a:rPr>
              <a:t> is </a:t>
            </a:r>
            <a:r>
              <a:rPr lang="en-US" altLang="en-US" dirty="0">
                <a:latin typeface="Arial" panose="020B0604020202020204" pitchFamily="34" charset="0"/>
                <a:cs typeface="Arial" panose="020B0604020202020204" pitchFamily="34" charset="0"/>
              </a:rPr>
              <a:t>completed, the</a:t>
            </a:r>
            <a:r>
              <a:rPr lang="en-US" altLang="en-US" baseline="0" dirty="0">
                <a:latin typeface="Arial" panose="020B0604020202020204" pitchFamily="34" charset="0"/>
                <a:cs typeface="Arial" panose="020B0604020202020204" pitchFamily="34" charset="0"/>
              </a:rPr>
              <a:t> user </a:t>
            </a:r>
            <a:r>
              <a:rPr lang="en-US" altLang="en-US" dirty="0">
                <a:latin typeface="Arial" panose="020B0604020202020204" pitchFamily="34" charset="0"/>
                <a:cs typeface="Arial" panose="020B0604020202020204" pitchFamily="34" charset="0"/>
              </a:rPr>
              <a:t>will:</a:t>
            </a:r>
          </a:p>
          <a:p>
            <a:pPr defTabSz="946747">
              <a:spcBef>
                <a:spcPct val="0"/>
              </a:spcBef>
            </a:pPr>
            <a:endParaRPr lang="en-US" dirty="0">
              <a:latin typeface="Arial" panose="020B0604020202020204" pitchFamily="34" charset="0"/>
              <a:cs typeface="Arial" panose="020B0604020202020204" pitchFamily="34" charset="0"/>
            </a:endParaRPr>
          </a:p>
          <a:p>
            <a:pPr marL="626942" lvl="1" indent="-170985" defTabSz="946747">
              <a:spcBef>
                <a:spcPct val="0"/>
              </a:spcBef>
              <a:buFontTx/>
              <a:buChar char="-"/>
            </a:pPr>
            <a:r>
              <a:rPr lang="en-US" altLang="en-US" b="1" dirty="0">
                <a:latin typeface="Arial" panose="020B0604020202020204" pitchFamily="34" charset="0"/>
                <a:cs typeface="Arial" panose="020B0604020202020204" pitchFamily="34" charset="0"/>
              </a:rPr>
              <a:t>Save</a:t>
            </a:r>
            <a:r>
              <a:rPr lang="en-US" altLang="en-US" b="1" baseline="0" dirty="0">
                <a:latin typeface="Arial" panose="020B0604020202020204" pitchFamily="34" charset="0"/>
                <a:cs typeface="Arial" panose="020B0604020202020204" pitchFamily="34" charset="0"/>
              </a:rPr>
              <a:t> Work </a:t>
            </a:r>
          </a:p>
          <a:p>
            <a:pPr marL="626942" lvl="1" indent="-170985" defTabSz="946747">
              <a:spcBef>
                <a:spcPct val="0"/>
              </a:spcBef>
              <a:buFontTx/>
              <a:buChar char="-"/>
            </a:pPr>
            <a:r>
              <a:rPr lang="en-US" altLang="en-US" b="1" baseline="0" dirty="0">
                <a:latin typeface="Arial" panose="020B0604020202020204" pitchFamily="34" charset="0"/>
                <a:cs typeface="Arial" panose="020B0604020202020204" pitchFamily="34" charset="0"/>
              </a:rPr>
              <a:t>And Select Next Tab</a:t>
            </a:r>
            <a:endParaRPr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12013"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defTabSz="946999" eaLnBrk="1" fontAlgn="auto" hangingPunct="1">
              <a:spcBef>
                <a:spcPts val="0"/>
              </a:spcBef>
              <a:spcAft>
                <a:spcPts val="0"/>
              </a:spcAft>
              <a:defRPr/>
            </a:pPr>
            <a:endParaRPr lang="en-US" sz="1000" dirty="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C53823-7444-4F1B-8C28-166899307CE0}" type="slidenum">
              <a:rPr lang="en-US" altLang="en-US" smtClean="0"/>
              <a:pPr fontAlgn="base">
                <a:spcBef>
                  <a:spcPct val="0"/>
                </a:spcBef>
                <a:spcAft>
                  <a:spcPct val="0"/>
                </a:spcAft>
              </a:pPr>
              <a:t>36</a:t>
            </a:fld>
            <a:endParaRPr lang="en-US" altLang="en-US" dirty="0"/>
          </a:p>
        </p:txBody>
      </p:sp>
    </p:spTree>
    <p:extLst>
      <p:ext uri="{BB962C8B-B14F-4D97-AF65-F5344CB8AC3E}">
        <p14:creationId xmlns:p14="http://schemas.microsoft.com/office/powerpoint/2010/main" val="1265356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xfrm>
            <a:off x="126542" y="4293080"/>
            <a:ext cx="6856879" cy="4892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Section 5: </a:t>
            </a:r>
            <a:r>
              <a:rPr lang="en-US" altLang="en-US" dirty="0">
                <a:latin typeface="Arial" panose="020B0604020202020204" pitchFamily="34" charset="0"/>
                <a:cs typeface="Arial" panose="020B0604020202020204" pitchFamily="34" charset="0"/>
              </a:rPr>
              <a:t>Regular School Year</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Staff Development</a:t>
            </a:r>
            <a:r>
              <a:rPr lang="en-US" altLang="en-US"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this tab the CMC Central Office, using the CMC Contract to Grant Crosswalk, will provide a detailed description of the specific staff development activities and the estimated dates.</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747">
              <a:spcBef>
                <a:spcPct val="0"/>
              </a:spcBef>
            </a:pPr>
            <a:r>
              <a:rPr lang="en-US" altLang="en-US" dirty="0">
                <a:latin typeface="Arial" panose="020B0604020202020204" pitchFamily="34" charset="0"/>
                <a:cs typeface="Arial" panose="020B0604020202020204" pitchFamily="34" charset="0"/>
              </a:rPr>
              <a:t>Once the</a:t>
            </a:r>
            <a:r>
              <a:rPr lang="en-US" altLang="en-US" baseline="0" dirty="0">
                <a:latin typeface="Arial" panose="020B0604020202020204" pitchFamily="34" charset="0"/>
                <a:cs typeface="Arial" panose="020B0604020202020204" pitchFamily="34" charset="0"/>
              </a:rPr>
              <a:t> field</a:t>
            </a:r>
            <a:r>
              <a:rPr lang="en-US" altLang="en-US" dirty="0">
                <a:latin typeface="Arial" panose="020B0604020202020204" pitchFamily="34" charset="0"/>
                <a:cs typeface="Arial" panose="020B0604020202020204" pitchFamily="34" charset="0"/>
              </a:rPr>
              <a:t> is completed, the user will:</a:t>
            </a:r>
          </a:p>
          <a:p>
            <a:pPr defTabSz="946747">
              <a:spcBef>
                <a:spcPct val="0"/>
              </a:spcBef>
            </a:pPr>
            <a:endParaRPr lang="en-US" dirty="0">
              <a:latin typeface="Arial" panose="020B0604020202020204" pitchFamily="34" charset="0"/>
              <a:cs typeface="Arial" panose="020B0604020202020204" pitchFamily="34" charset="0"/>
            </a:endParaRPr>
          </a:p>
          <a:p>
            <a:pPr marL="626942" lvl="1" indent="-170985" defTabSz="946747">
              <a:spcBef>
                <a:spcPct val="0"/>
              </a:spcBef>
              <a:buFontTx/>
              <a:buChar char="-"/>
            </a:pPr>
            <a:r>
              <a:rPr lang="en-US" altLang="en-US" b="1" dirty="0">
                <a:latin typeface="Arial" panose="020B0604020202020204" pitchFamily="34" charset="0"/>
                <a:cs typeface="Arial" panose="020B0604020202020204" pitchFamily="34" charset="0"/>
              </a:rPr>
              <a:t>Save Work </a:t>
            </a:r>
          </a:p>
          <a:p>
            <a:pPr marL="626942" lvl="1" indent="-170985" defTabSz="946747">
              <a:spcBef>
                <a:spcPct val="0"/>
              </a:spcBef>
              <a:buFontTx/>
              <a:buChar char="-"/>
            </a:pPr>
            <a:r>
              <a:rPr lang="en-US" altLang="en-US" b="1" dirty="0">
                <a:latin typeface="Arial" panose="020B0604020202020204" pitchFamily="34" charset="0"/>
                <a:cs typeface="Arial" panose="020B0604020202020204" pitchFamily="34" charset="0"/>
              </a:rPr>
              <a:t>And Select Next Tab</a:t>
            </a:r>
            <a:endParaRPr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12013"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defTabSz="946847" eaLnBrk="1" hangingPunct="1">
              <a:spcBef>
                <a:spcPct val="0"/>
              </a:spcBef>
            </a:pPr>
            <a:endParaRPr lang="en-US" altLang="en-US" sz="1000" dirty="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ACC36B-65B1-403E-A495-4ED2B243A442}" type="slidenum">
              <a:rPr lang="en-US" altLang="en-US" smtClean="0"/>
              <a:pPr fontAlgn="base">
                <a:spcBef>
                  <a:spcPct val="0"/>
                </a:spcBef>
                <a:spcAft>
                  <a:spcPct val="0"/>
                </a:spcAft>
              </a:pPr>
              <a:t>37</a:t>
            </a:fld>
            <a:endParaRPr lang="en-US" altLang="en-US" dirty="0"/>
          </a:p>
        </p:txBody>
      </p:sp>
    </p:spTree>
    <p:extLst>
      <p:ext uri="{BB962C8B-B14F-4D97-AF65-F5344CB8AC3E}">
        <p14:creationId xmlns:p14="http://schemas.microsoft.com/office/powerpoint/2010/main" val="2767724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xfrm>
            <a:off x="126542" y="4293080"/>
            <a:ext cx="6856879" cy="4892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pPr>
            <a:r>
              <a:rPr lang="en-US" altLang="en-US" b="1" dirty="0">
                <a:latin typeface="Arial" panose="020B0604020202020204" pitchFamily="34" charset="0"/>
                <a:cs typeface="Arial" panose="020B0604020202020204" pitchFamily="34" charset="0"/>
              </a:rPr>
              <a:t>Section 5: </a:t>
            </a:r>
            <a:r>
              <a:rPr lang="en-US" altLang="en-US" dirty="0">
                <a:latin typeface="Arial" panose="020B0604020202020204" pitchFamily="34" charset="0"/>
                <a:cs typeface="Arial" panose="020B0604020202020204" pitchFamily="34" charset="0"/>
              </a:rPr>
              <a:t>Regular School Year</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Evaluation Plan</a:t>
            </a:r>
            <a:r>
              <a:rPr lang="en-US" altLang="en-US" dirty="0">
                <a:latin typeface="Arial" panose="020B0604020202020204" pitchFamily="34" charset="0"/>
                <a:cs typeface="Arial" panose="020B0604020202020204" pitchFamily="34" charset="0"/>
              </a:rPr>
              <a:t>: </a:t>
            </a:r>
          </a:p>
          <a:p>
            <a:pPr defTabSz="946847" eaLnBrk="1" hangingPunct="1">
              <a:spcBef>
                <a:spcPct val="0"/>
              </a:spcBef>
            </a:pPr>
            <a:r>
              <a:rPr lang="en-US" altLang="en-US" dirty="0">
                <a:latin typeface="Arial" panose="020B0604020202020204" pitchFamily="34" charset="0"/>
                <a:cs typeface="Arial" panose="020B0604020202020204" pitchFamily="34" charset="0"/>
              </a:rPr>
              <a:t>In this tab,</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the CMC Central Office, using the CMC Contract to Grant Crosswalk, will identify the expected outcomes specific to the activity.</a:t>
            </a:r>
          </a:p>
          <a:p>
            <a:pPr defTabSz="946847" eaLnBrk="1" hangingPunct="1">
              <a:spcBef>
                <a:spcPct val="0"/>
              </a:spcBef>
              <a:defRPr/>
            </a:pPr>
            <a:endParaRPr lang="en-US" altLang="en-US" dirty="0">
              <a:latin typeface="Arial" panose="020B0604020202020204" pitchFamily="34" charset="0"/>
              <a:cs typeface="Arial" panose="020B0604020202020204" pitchFamily="34" charset="0"/>
            </a:endParaRPr>
          </a:p>
          <a:p>
            <a:pPr defTabSz="946747">
              <a:spcBef>
                <a:spcPct val="0"/>
              </a:spcBef>
            </a:pPr>
            <a:r>
              <a:rPr lang="en-US" altLang="en-US" dirty="0">
                <a:latin typeface="Arial" panose="020B0604020202020204" pitchFamily="34" charset="0"/>
                <a:cs typeface="Arial" panose="020B0604020202020204" pitchFamily="34" charset="0"/>
              </a:rPr>
              <a:t>Once tab is completed, the user will:</a:t>
            </a:r>
          </a:p>
          <a:p>
            <a:pPr defTabSz="946747">
              <a:spcBef>
                <a:spcPct val="0"/>
              </a:spcBef>
            </a:pPr>
            <a:endParaRPr lang="en-US" dirty="0">
              <a:latin typeface="Arial" panose="020B0604020202020204" pitchFamily="34" charset="0"/>
              <a:cs typeface="Arial" panose="020B0604020202020204" pitchFamily="34" charset="0"/>
            </a:endParaRPr>
          </a:p>
          <a:p>
            <a:pPr marL="626942" lvl="1" indent="-170985" defTabSz="946747">
              <a:spcBef>
                <a:spcPct val="0"/>
              </a:spcBef>
              <a:buFontTx/>
              <a:buChar char="-"/>
            </a:pPr>
            <a:r>
              <a:rPr lang="en-US" altLang="en-US" b="1" dirty="0">
                <a:latin typeface="Arial" panose="020B0604020202020204" pitchFamily="34" charset="0"/>
                <a:cs typeface="Arial" panose="020B0604020202020204" pitchFamily="34" charset="0"/>
              </a:rPr>
              <a:t>Save Work </a:t>
            </a:r>
          </a:p>
          <a:p>
            <a:pPr marL="626942" lvl="1" indent="-170985" defTabSz="946747">
              <a:spcBef>
                <a:spcPct val="0"/>
              </a:spcBef>
              <a:buFontTx/>
              <a:buChar char="-"/>
            </a:pPr>
            <a:r>
              <a:rPr lang="en-US" altLang="en-US" b="1" dirty="0">
                <a:latin typeface="Arial" panose="020B0604020202020204" pitchFamily="34" charset="0"/>
                <a:cs typeface="Arial" panose="020B0604020202020204" pitchFamily="34" charset="0"/>
              </a:rPr>
              <a:t>And Select Next Tab</a:t>
            </a:r>
            <a:endParaRPr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12013"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defTabSz="946847" eaLnBrk="1" hangingPunct="1">
              <a:spcBef>
                <a:spcPct val="0"/>
              </a:spcBef>
            </a:pPr>
            <a:endParaRPr lang="en-US" altLang="en-US" sz="1000"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CB0E88-930A-4886-B098-CC0E77FB93D9}" type="slidenum">
              <a:rPr lang="en-US" altLang="en-US" smtClean="0"/>
              <a:pPr fontAlgn="base">
                <a:spcBef>
                  <a:spcPct val="0"/>
                </a:spcBef>
                <a:spcAft>
                  <a:spcPct val="0"/>
                </a:spcAft>
              </a:pPr>
              <a:t>38</a:t>
            </a:fld>
            <a:endParaRPr lang="en-US" altLang="en-US" dirty="0"/>
          </a:p>
        </p:txBody>
      </p:sp>
    </p:spTree>
    <p:extLst>
      <p:ext uri="{BB962C8B-B14F-4D97-AF65-F5344CB8AC3E}">
        <p14:creationId xmlns:p14="http://schemas.microsoft.com/office/powerpoint/2010/main" val="1831809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xfrm>
            <a:off x="126542" y="4293080"/>
            <a:ext cx="6856879" cy="4892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Section 5: </a:t>
            </a:r>
            <a:r>
              <a:rPr lang="en-US" altLang="en-US" dirty="0">
                <a:latin typeface="Arial" panose="020B0604020202020204" pitchFamily="34" charset="0"/>
                <a:cs typeface="Arial" panose="020B0604020202020204" pitchFamily="34" charset="0"/>
              </a:rPr>
              <a:t>Regular School Year</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Quantitative Measures and Local Performance Targets</a:t>
            </a:r>
            <a:r>
              <a:rPr lang="en-US" altLang="en-US"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this tab the CMC Central Office, using the CMC Contract to Grant Crosswalk, will provide the information for the local performance target and how they will be measured. Quantitative data is data that can be numerically counted or expressed. We expect to see quantitative measures, in most cases, pre/posttests, for all student achievement areas such as ELA; math; Science,</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Technology, Engineering and Math;</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 etc.</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The local quantitative measure is the tool you are going to use to evaluate student learning (i.e., pre/posttest). The local performance target identifies the improvement you are aiming for.</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For example: By the end of this service, 80 percent of migratory students will increase achievement by 15 percent from</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pre- to posttest.</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747">
              <a:spcBef>
                <a:spcPct val="0"/>
              </a:spcBef>
            </a:pPr>
            <a:r>
              <a:rPr lang="en-US" altLang="en-US" dirty="0">
                <a:latin typeface="Arial" panose="020B0604020202020204" pitchFamily="34" charset="0"/>
                <a:cs typeface="Arial" panose="020B0604020202020204" pitchFamily="34" charset="0"/>
              </a:rPr>
              <a:t>Once tab is completed, the user will:</a:t>
            </a:r>
          </a:p>
          <a:p>
            <a:pPr defTabSz="946747">
              <a:spcBef>
                <a:spcPct val="0"/>
              </a:spcBef>
            </a:pPr>
            <a:endParaRPr lang="en-US" dirty="0">
              <a:latin typeface="Arial" panose="020B0604020202020204" pitchFamily="34" charset="0"/>
              <a:cs typeface="Arial" panose="020B0604020202020204" pitchFamily="34" charset="0"/>
            </a:endParaRPr>
          </a:p>
          <a:p>
            <a:pPr marL="626942" lvl="1" indent="-170985" defTabSz="946747">
              <a:spcBef>
                <a:spcPct val="0"/>
              </a:spcBef>
              <a:buFontTx/>
              <a:buChar char="-"/>
            </a:pPr>
            <a:r>
              <a:rPr lang="en-US" altLang="en-US" b="1" dirty="0">
                <a:latin typeface="Arial" panose="020B0604020202020204" pitchFamily="34" charset="0"/>
                <a:cs typeface="Arial" panose="020B0604020202020204" pitchFamily="34" charset="0"/>
              </a:rPr>
              <a:t>Save Work </a:t>
            </a:r>
          </a:p>
          <a:p>
            <a:pPr marL="626942" lvl="1" indent="-170985" defTabSz="946747">
              <a:spcBef>
                <a:spcPct val="0"/>
              </a:spcBef>
              <a:buFontTx/>
              <a:buChar char="-"/>
            </a:pPr>
            <a:r>
              <a:rPr lang="en-US" altLang="en-US" b="1" dirty="0">
                <a:latin typeface="Arial" panose="020B0604020202020204" pitchFamily="34" charset="0"/>
                <a:cs typeface="Arial" panose="020B0604020202020204" pitchFamily="34" charset="0"/>
              </a:rPr>
              <a:t>And Select Next Tab</a:t>
            </a:r>
            <a:endParaRPr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12013"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defTabSz="946847" eaLnBrk="1" hangingPunct="1">
              <a:spcBef>
                <a:spcPct val="0"/>
              </a:spcBef>
            </a:pPr>
            <a:endParaRPr lang="en-US" altLang="en-US" sz="1000" dirty="0">
              <a:latin typeface="Arial" panose="020B0604020202020204" pitchFamily="34" charset="0"/>
              <a:cs typeface="Arial" panose="020B0604020202020204" pitchFamily="34" charset="0"/>
            </a:endParaRP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AF5524-6F53-4470-AB9F-A02992C82CF7}" type="slidenum">
              <a:rPr lang="en-US" altLang="en-US" smtClean="0"/>
              <a:pPr fontAlgn="base">
                <a:spcBef>
                  <a:spcPct val="0"/>
                </a:spcBef>
                <a:spcAft>
                  <a:spcPct val="0"/>
                </a:spcAft>
              </a:pPr>
              <a:t>39</a:t>
            </a:fld>
            <a:endParaRPr lang="en-US" altLang="en-US" dirty="0"/>
          </a:p>
        </p:txBody>
      </p:sp>
    </p:spTree>
    <p:extLst>
      <p:ext uri="{BB962C8B-B14F-4D97-AF65-F5344CB8AC3E}">
        <p14:creationId xmlns:p14="http://schemas.microsoft.com/office/powerpoint/2010/main" val="424219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46685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[Begin recording]</a:t>
            </a:r>
          </a:p>
          <a:p>
            <a:pPr marL="0" marR="0" lvl="0" indent="0" algn="l" defTabSz="146685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[Say the following:]</a:t>
            </a:r>
          </a:p>
          <a:p>
            <a:pPr marL="0" marR="0" lvl="0" indent="0" algn="l" defTabSz="146685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146685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Welcome and thank you for joining us on our webinar, “California Mini Corps Grant Online Application System.”</a:t>
            </a:r>
          </a:p>
          <a:p>
            <a:pPr marL="0" marR="0" lvl="0" indent="0" algn="l" defTabSz="146685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146685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pPr>
              <a:defRPr/>
            </a:pPr>
            <a:fld id="{355A7442-55AA-432D-B05E-747BCD8D6947}" type="slidenum">
              <a:rPr lang="en-US" smtClean="0"/>
              <a:pPr>
                <a:defRPr/>
              </a:pPr>
              <a:t>4</a:t>
            </a:fld>
            <a:endParaRPr lang="en-US" dirty="0"/>
          </a:p>
        </p:txBody>
      </p:sp>
    </p:spTree>
    <p:extLst>
      <p:ext uri="{BB962C8B-B14F-4D97-AF65-F5344CB8AC3E}">
        <p14:creationId xmlns:p14="http://schemas.microsoft.com/office/powerpoint/2010/main" val="31797056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xfrm>
            <a:off x="126542" y="4293080"/>
            <a:ext cx="6856879" cy="4892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Section 5: </a:t>
            </a:r>
            <a:r>
              <a:rPr lang="en-US" altLang="en-US" dirty="0">
                <a:latin typeface="Arial" panose="020B0604020202020204" pitchFamily="34" charset="0"/>
                <a:cs typeface="Arial" panose="020B0604020202020204" pitchFamily="34" charset="0"/>
              </a:rPr>
              <a:t>Regular School Year</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Qualitative Measures and Local Performance Targets</a:t>
            </a:r>
            <a:r>
              <a:rPr lang="en-US" altLang="en-US"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this tab,</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the CMC Central Office, using the CMC Contract to Grant Crosswalk, </a:t>
            </a:r>
            <a:r>
              <a:rPr lang="en-US" altLang="en-US" b="1" dirty="0">
                <a:latin typeface="Arial" panose="020B0604020202020204" pitchFamily="34" charset="0"/>
                <a:cs typeface="Arial" panose="020B0604020202020204" pitchFamily="34" charset="0"/>
              </a:rPr>
              <a:t>may</a:t>
            </a:r>
            <a:r>
              <a:rPr lang="en-US" altLang="en-US" dirty="0">
                <a:latin typeface="Arial" panose="020B0604020202020204" pitchFamily="34" charset="0"/>
                <a:cs typeface="Arial" panose="020B0604020202020204" pitchFamily="34" charset="0"/>
              </a:rPr>
              <a:t> provide the information for the local performance target and how</a:t>
            </a:r>
            <a:r>
              <a:rPr lang="en-US" altLang="en-US" baseline="0" dirty="0">
                <a:latin typeface="Arial" panose="020B0604020202020204" pitchFamily="34" charset="0"/>
                <a:cs typeface="Arial" panose="020B0604020202020204" pitchFamily="34" charset="0"/>
              </a:rPr>
              <a:t> student achievement</a:t>
            </a:r>
            <a:r>
              <a:rPr lang="en-US" altLang="en-US" dirty="0">
                <a:latin typeface="Arial" panose="020B0604020202020204" pitchFamily="34" charset="0"/>
                <a:cs typeface="Arial" panose="020B0604020202020204" pitchFamily="34" charset="0"/>
              </a:rPr>
              <a:t> will be measured.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Unlike</a:t>
            </a:r>
            <a:r>
              <a:rPr lang="en-US" altLang="en-US" baseline="0" dirty="0">
                <a:latin typeface="Arial" panose="020B0604020202020204" pitchFamily="34" charset="0"/>
                <a:cs typeface="Arial" panose="020B0604020202020204" pitchFamily="34" charset="0"/>
              </a:rPr>
              <a:t> quantitative data, qualitative data cannot be numerically counted.  This type of data describes characteristics, attributes, or qualities of something. A common qualitative data collection method is the use of surveys that ask people to respond to various items.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baseline="0" dirty="0">
                <a:latin typeface="Arial" panose="020B0604020202020204" pitchFamily="34" charset="0"/>
                <a:cs typeface="Arial" panose="020B0604020202020204" pitchFamily="34" charset="0"/>
              </a:rPr>
              <a:t>Please Note: </a:t>
            </a:r>
            <a:r>
              <a:rPr lang="en-US" altLang="en-US" b="0" baseline="0" dirty="0">
                <a:latin typeface="Arial" panose="020B0604020202020204" pitchFamily="34" charset="0"/>
                <a:cs typeface="Arial" panose="020B0604020202020204" pitchFamily="34" charset="0"/>
              </a:rPr>
              <a:t>For the CMC Grant, this tab is not required and may type N/A. </a:t>
            </a:r>
            <a:endParaRPr lang="en-US" altLang="en-US" b="0"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747">
              <a:spcBef>
                <a:spcPct val="0"/>
              </a:spcBef>
            </a:pPr>
            <a:r>
              <a:rPr lang="en-US" altLang="en-US" dirty="0">
                <a:latin typeface="Arial" panose="020B0604020202020204" pitchFamily="34" charset="0"/>
                <a:cs typeface="Arial" panose="020B0604020202020204" pitchFamily="34" charset="0"/>
              </a:rPr>
              <a:t>Once tab</a:t>
            </a:r>
            <a:r>
              <a:rPr lang="en-US" altLang="en-US" baseline="0" dirty="0">
                <a:latin typeface="Arial" panose="020B0604020202020204" pitchFamily="34" charset="0"/>
                <a:cs typeface="Arial" panose="020B0604020202020204" pitchFamily="34" charset="0"/>
              </a:rPr>
              <a:t> is </a:t>
            </a:r>
            <a:r>
              <a:rPr lang="en-US" altLang="en-US" dirty="0">
                <a:latin typeface="Arial" panose="020B0604020202020204" pitchFamily="34" charset="0"/>
                <a:cs typeface="Arial" panose="020B0604020202020204" pitchFamily="34" charset="0"/>
              </a:rPr>
              <a:t>completed, the</a:t>
            </a:r>
            <a:r>
              <a:rPr lang="en-US" altLang="en-US" baseline="0" dirty="0">
                <a:latin typeface="Arial" panose="020B0604020202020204" pitchFamily="34" charset="0"/>
                <a:cs typeface="Arial" panose="020B0604020202020204" pitchFamily="34" charset="0"/>
              </a:rPr>
              <a:t> user </a:t>
            </a:r>
            <a:r>
              <a:rPr lang="en-US" altLang="en-US" dirty="0">
                <a:latin typeface="Arial" panose="020B0604020202020204" pitchFamily="34" charset="0"/>
                <a:cs typeface="Arial" panose="020B0604020202020204" pitchFamily="34" charset="0"/>
              </a:rPr>
              <a:t>will:</a:t>
            </a:r>
          </a:p>
          <a:p>
            <a:pPr defTabSz="946747">
              <a:spcBef>
                <a:spcPct val="0"/>
              </a:spcBef>
            </a:pPr>
            <a:endParaRPr lang="en-US" dirty="0">
              <a:latin typeface="Arial" panose="020B0604020202020204" pitchFamily="34" charset="0"/>
              <a:cs typeface="Arial" panose="020B0604020202020204" pitchFamily="34" charset="0"/>
            </a:endParaRPr>
          </a:p>
          <a:p>
            <a:pPr marL="626942" lvl="1" indent="-170985" defTabSz="946747">
              <a:spcBef>
                <a:spcPct val="0"/>
              </a:spcBef>
              <a:buFontTx/>
              <a:buChar char="-"/>
            </a:pPr>
            <a:r>
              <a:rPr lang="en-US" altLang="en-US" b="1" dirty="0">
                <a:latin typeface="Arial" panose="020B0604020202020204" pitchFamily="34" charset="0"/>
                <a:cs typeface="Arial" panose="020B0604020202020204" pitchFamily="34" charset="0"/>
              </a:rPr>
              <a:t>Save</a:t>
            </a:r>
            <a:r>
              <a:rPr lang="en-US" altLang="en-US" b="1" baseline="0" dirty="0">
                <a:latin typeface="Arial" panose="020B0604020202020204" pitchFamily="34" charset="0"/>
                <a:cs typeface="Arial" panose="020B0604020202020204" pitchFamily="34" charset="0"/>
              </a:rPr>
              <a:t> Work </a:t>
            </a:r>
          </a:p>
          <a:p>
            <a:pPr marL="626942" lvl="1" indent="-170985" defTabSz="946747">
              <a:spcBef>
                <a:spcPct val="0"/>
              </a:spcBef>
              <a:buFontTx/>
              <a:buChar char="-"/>
            </a:pPr>
            <a:r>
              <a:rPr lang="en-US" altLang="en-US" b="1" baseline="0" dirty="0">
                <a:latin typeface="Arial" panose="020B0604020202020204" pitchFamily="34" charset="0"/>
                <a:cs typeface="Arial" panose="020B0604020202020204" pitchFamily="34" charset="0"/>
              </a:rPr>
              <a:t>And Select Next Tab</a:t>
            </a:r>
            <a:endParaRPr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12013"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marL="627008" lvl="1" indent="-171003" defTabSz="946847" eaLnBrk="1" hangingPunct="1">
              <a:spcBef>
                <a:spcPct val="0"/>
              </a:spcBef>
              <a:buFontTx/>
              <a:buChar char="-"/>
            </a:pPr>
            <a:endParaRPr lang="en-US" altLang="en-US" dirty="0">
              <a:latin typeface="Arial" panose="020B0604020202020204" pitchFamily="34" charset="0"/>
              <a:cs typeface="Arial" panose="020B0604020202020204" pitchFamily="34" charset="0"/>
            </a:endParaRP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A603E07-08CD-49A4-8738-1D36CB450118}" type="slidenum">
              <a:rPr lang="en-US" altLang="en-US" smtClean="0"/>
              <a:pPr fontAlgn="base">
                <a:spcBef>
                  <a:spcPct val="0"/>
                </a:spcBef>
                <a:spcAft>
                  <a:spcPct val="0"/>
                </a:spcAft>
              </a:pPr>
              <a:t>40</a:t>
            </a:fld>
            <a:endParaRPr lang="en-US" altLang="en-US" dirty="0"/>
          </a:p>
        </p:txBody>
      </p:sp>
    </p:spTree>
    <p:extLst>
      <p:ext uri="{BB962C8B-B14F-4D97-AF65-F5344CB8AC3E}">
        <p14:creationId xmlns:p14="http://schemas.microsoft.com/office/powerpoint/2010/main" val="3397808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xfrm>
            <a:off x="126542" y="4293080"/>
            <a:ext cx="6856879" cy="4892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Section 5: </a:t>
            </a:r>
            <a:r>
              <a:rPr lang="en-US" altLang="en-US" dirty="0">
                <a:latin typeface="Arial" panose="020B0604020202020204" pitchFamily="34" charset="0"/>
                <a:cs typeface="Arial" panose="020B0604020202020204" pitchFamily="34" charset="0"/>
              </a:rPr>
              <a:t>Regular School Year</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Migrant Students Served</a:t>
            </a:r>
            <a:r>
              <a:rPr lang="en-US" altLang="en-US"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this tab,</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the CMC Central Office, using the CMC Contract to Grant Crosswalk, will provide the information on the number of Priority For Services</a:t>
            </a:r>
            <a:r>
              <a:rPr lang="en-US" altLang="en-US" baseline="0" dirty="0">
                <a:latin typeface="Arial" panose="020B0604020202020204" pitchFamily="34" charset="0"/>
                <a:cs typeface="Arial" panose="020B0604020202020204" pitchFamily="34" charset="0"/>
              </a:rPr>
              <a:t> (PFS)</a:t>
            </a:r>
            <a:r>
              <a:rPr lang="en-US" altLang="en-US" dirty="0">
                <a:latin typeface="Arial" panose="020B0604020202020204" pitchFamily="34" charset="0"/>
                <a:cs typeface="Arial" panose="020B0604020202020204" pitchFamily="34" charset="0"/>
              </a:rPr>
              <a:t> and Non-PFS students that you are proposing to serve by this service/allowable activity</a:t>
            </a:r>
            <a:r>
              <a:rPr lang="en-US" altLang="en-US" baseline="0" dirty="0">
                <a:latin typeface="Arial" panose="020B0604020202020204" pitchFamily="34" charset="0"/>
                <a:cs typeface="Arial" panose="020B0604020202020204" pitchFamily="34" charset="0"/>
              </a:rPr>
              <a:t> only. </a:t>
            </a:r>
            <a:endParaRPr lang="en-US" alt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747">
              <a:spcBef>
                <a:spcPct val="0"/>
              </a:spcBef>
            </a:pPr>
            <a:r>
              <a:rPr lang="en-US" altLang="en-US" dirty="0">
                <a:latin typeface="Arial" panose="020B0604020202020204" pitchFamily="34" charset="0"/>
                <a:cs typeface="Arial" panose="020B0604020202020204" pitchFamily="34" charset="0"/>
              </a:rPr>
              <a:t>Once tab</a:t>
            </a:r>
            <a:r>
              <a:rPr lang="en-US" altLang="en-US" baseline="0" dirty="0">
                <a:latin typeface="Arial" panose="020B0604020202020204" pitchFamily="34" charset="0"/>
                <a:cs typeface="Arial" panose="020B0604020202020204" pitchFamily="34" charset="0"/>
              </a:rPr>
              <a:t> is </a:t>
            </a:r>
            <a:r>
              <a:rPr lang="en-US" altLang="en-US" dirty="0">
                <a:latin typeface="Arial" panose="020B0604020202020204" pitchFamily="34" charset="0"/>
                <a:cs typeface="Arial" panose="020B0604020202020204" pitchFamily="34" charset="0"/>
              </a:rPr>
              <a:t>completed, the</a:t>
            </a:r>
            <a:r>
              <a:rPr lang="en-US" altLang="en-US" baseline="0" dirty="0">
                <a:latin typeface="Arial" panose="020B0604020202020204" pitchFamily="34" charset="0"/>
                <a:cs typeface="Arial" panose="020B0604020202020204" pitchFamily="34" charset="0"/>
              </a:rPr>
              <a:t> user </a:t>
            </a:r>
            <a:r>
              <a:rPr lang="en-US" altLang="en-US" dirty="0">
                <a:latin typeface="Arial" panose="020B0604020202020204" pitchFamily="34" charset="0"/>
                <a:cs typeface="Arial" panose="020B0604020202020204" pitchFamily="34" charset="0"/>
              </a:rPr>
              <a:t>will:</a:t>
            </a:r>
          </a:p>
          <a:p>
            <a:pPr defTabSz="946747">
              <a:spcBef>
                <a:spcPct val="0"/>
              </a:spcBef>
            </a:pPr>
            <a:endParaRPr lang="en-US" dirty="0">
              <a:latin typeface="Arial" panose="020B0604020202020204" pitchFamily="34" charset="0"/>
              <a:cs typeface="Arial" panose="020B0604020202020204" pitchFamily="34" charset="0"/>
            </a:endParaRPr>
          </a:p>
          <a:p>
            <a:pPr marL="626942" lvl="1" indent="-170985" defTabSz="946747">
              <a:spcBef>
                <a:spcPct val="0"/>
              </a:spcBef>
              <a:buFontTx/>
              <a:buChar char="-"/>
            </a:pPr>
            <a:r>
              <a:rPr lang="en-US" altLang="en-US" b="1" dirty="0">
                <a:latin typeface="Arial" panose="020B0604020202020204" pitchFamily="34" charset="0"/>
                <a:cs typeface="Arial" panose="020B0604020202020204" pitchFamily="34" charset="0"/>
              </a:rPr>
              <a:t>Save</a:t>
            </a:r>
            <a:r>
              <a:rPr lang="en-US" altLang="en-US" b="1" baseline="0" dirty="0">
                <a:latin typeface="Arial" panose="020B0604020202020204" pitchFamily="34" charset="0"/>
                <a:cs typeface="Arial" panose="020B0604020202020204" pitchFamily="34" charset="0"/>
              </a:rPr>
              <a:t> Work </a:t>
            </a:r>
          </a:p>
          <a:p>
            <a:pPr marL="626942" lvl="1" indent="-170985" defTabSz="946747">
              <a:spcBef>
                <a:spcPct val="0"/>
              </a:spcBef>
              <a:buFontTx/>
              <a:buChar char="-"/>
            </a:pPr>
            <a:r>
              <a:rPr lang="en-US" altLang="en-US" b="1" baseline="0" dirty="0">
                <a:latin typeface="Arial" panose="020B0604020202020204" pitchFamily="34" charset="0"/>
                <a:cs typeface="Arial" panose="020B0604020202020204" pitchFamily="34" charset="0"/>
              </a:rPr>
              <a:t>And Select Next Tab</a:t>
            </a:r>
            <a:endParaRPr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12013"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C91246-C46A-45E8-A8DA-B30C8DF19706}" type="slidenum">
              <a:rPr lang="en-US" altLang="en-US" smtClean="0"/>
              <a:pPr fontAlgn="base">
                <a:spcBef>
                  <a:spcPct val="0"/>
                </a:spcBef>
                <a:spcAft>
                  <a:spcPct val="0"/>
                </a:spcAft>
              </a:pPr>
              <a:t>41</a:t>
            </a:fld>
            <a:endParaRPr lang="en-US" altLang="en-US" dirty="0"/>
          </a:p>
        </p:txBody>
      </p:sp>
    </p:spTree>
    <p:extLst>
      <p:ext uri="{BB962C8B-B14F-4D97-AF65-F5344CB8AC3E}">
        <p14:creationId xmlns:p14="http://schemas.microsoft.com/office/powerpoint/2010/main" val="30146075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26542" y="4293080"/>
            <a:ext cx="6856879" cy="4892332"/>
          </a:xfrm>
        </p:spPr>
        <p:txBody>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847" eaLnBrk="1" hangingPunct="1">
              <a:spcBef>
                <a:spcPct val="0"/>
              </a:spcBef>
              <a:defRPr/>
            </a:pPr>
            <a:r>
              <a:rPr lang="en-US" altLang="en-US" b="1" dirty="0">
                <a:latin typeface="Arial" panose="020B0604020202020204" pitchFamily="34" charset="0"/>
                <a:cs typeface="Arial" panose="020B0604020202020204" pitchFamily="34" charset="0"/>
              </a:rPr>
              <a:t>Section 5: </a:t>
            </a:r>
            <a:r>
              <a:rPr lang="en-US" altLang="en-US" dirty="0">
                <a:latin typeface="Arial" panose="020B0604020202020204" pitchFamily="34" charset="0"/>
                <a:cs typeface="Arial" panose="020B0604020202020204" pitchFamily="34" charset="0"/>
              </a:rPr>
              <a:t>Regular School Year</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Activity Time</a:t>
            </a:r>
            <a:r>
              <a:rPr lang="en-US" dirty="0">
                <a:latin typeface="Arial" panose="020B0604020202020204" pitchFamily="34" charset="0"/>
                <a:cs typeface="Arial" panose="020B0604020202020204" pitchFamily="34" charset="0"/>
              </a:rPr>
              <a:t>: </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altLang="en-US" dirty="0">
                <a:latin typeface="Arial" panose="020B0604020202020204" pitchFamily="34" charset="0"/>
                <a:cs typeface="Arial" panose="020B0604020202020204" pitchFamily="34" charset="0"/>
              </a:rPr>
              <a:t>In this tab,</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the CMC Central Office, using the CMC Contract to Grant Crosswalk, </a:t>
            </a:r>
            <a:r>
              <a:rPr lang="en-US" dirty="0">
                <a:latin typeface="Arial" panose="020B0604020202020204" pitchFamily="34" charset="0"/>
                <a:cs typeface="Arial" panose="020B0604020202020204" pitchFamily="34" charset="0"/>
              </a:rPr>
              <a:t>will provide all information pertaining to the activity time, including:</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marL="684009" lvl="1" indent="-228002" defTabSz="946999" eaLnBrk="1" fontAlgn="auto" hangingPunct="1">
              <a:spcBef>
                <a:spcPts val="0"/>
              </a:spcBef>
              <a:spcAft>
                <a:spcPts val="0"/>
              </a:spcAft>
              <a:buFontTx/>
              <a:buAutoNum type="arabicPeriod"/>
              <a:defRPr/>
            </a:pPr>
            <a:r>
              <a:rPr lang="en-US" dirty="0">
                <a:latin typeface="Arial" panose="020B0604020202020204" pitchFamily="34" charset="0"/>
                <a:cs typeface="Arial" panose="020B0604020202020204" pitchFamily="34" charset="0"/>
              </a:rPr>
              <a:t>Grade Levels (please be sure this matches the total</a:t>
            </a:r>
            <a:r>
              <a:rPr lang="en-US" baseline="0" dirty="0">
                <a:latin typeface="Arial" panose="020B0604020202020204" pitchFamily="34" charset="0"/>
                <a:cs typeface="Arial" panose="020B0604020202020204" pitchFamily="34" charset="0"/>
              </a:rPr>
              <a:t> in the Migrant Students Served tab)</a:t>
            </a:r>
            <a:endParaRPr lang="en-US" dirty="0">
              <a:latin typeface="Arial" panose="020B0604020202020204" pitchFamily="34" charset="0"/>
              <a:cs typeface="Arial" panose="020B0604020202020204" pitchFamily="34" charset="0"/>
            </a:endParaRPr>
          </a:p>
          <a:p>
            <a:pPr marL="684009" lvl="1" indent="-228002" defTabSz="946999" eaLnBrk="1" fontAlgn="auto" hangingPunct="1">
              <a:spcBef>
                <a:spcPts val="0"/>
              </a:spcBef>
              <a:spcAft>
                <a:spcPts val="0"/>
              </a:spcAft>
              <a:buFontTx/>
              <a:buAutoNum type="arabicPeriod"/>
              <a:defRPr/>
            </a:pPr>
            <a:r>
              <a:rPr lang="en-US" dirty="0">
                <a:latin typeface="Arial" panose="020B0604020202020204" pitchFamily="34" charset="0"/>
                <a:cs typeface="Arial" panose="020B0604020202020204" pitchFamily="34" charset="0"/>
              </a:rPr>
              <a:t>Date Range</a:t>
            </a:r>
          </a:p>
          <a:p>
            <a:pPr marL="684009" lvl="1" indent="-228002" defTabSz="946999" eaLnBrk="1" fontAlgn="auto" hangingPunct="1">
              <a:spcBef>
                <a:spcPts val="0"/>
              </a:spcBef>
              <a:spcAft>
                <a:spcPts val="0"/>
              </a:spcAft>
              <a:buFontTx/>
              <a:buAutoNum type="arabicPeriod"/>
              <a:defRPr/>
            </a:pPr>
            <a:r>
              <a:rPr lang="en-US" dirty="0">
                <a:latin typeface="Arial" panose="020B0604020202020204" pitchFamily="34" charset="0"/>
                <a:cs typeface="Arial" panose="020B0604020202020204" pitchFamily="34" charset="0"/>
              </a:rPr>
              <a:t>Students Served (please be sure this matches the total</a:t>
            </a:r>
            <a:r>
              <a:rPr lang="en-US" baseline="0" dirty="0">
                <a:latin typeface="Arial" panose="020B0604020202020204" pitchFamily="34" charset="0"/>
                <a:cs typeface="Arial" panose="020B0604020202020204" pitchFamily="34" charset="0"/>
              </a:rPr>
              <a:t> in the Migrant Students Served tab)</a:t>
            </a:r>
            <a:endParaRPr lang="en-US" dirty="0">
              <a:latin typeface="Arial" panose="020B0604020202020204" pitchFamily="34" charset="0"/>
              <a:cs typeface="Arial" panose="020B0604020202020204" pitchFamily="34" charset="0"/>
            </a:endParaRPr>
          </a:p>
          <a:p>
            <a:pPr marL="684009" lvl="1" indent="-228002" defTabSz="946999" eaLnBrk="1" fontAlgn="auto" hangingPunct="1">
              <a:spcBef>
                <a:spcPts val="0"/>
              </a:spcBef>
              <a:spcAft>
                <a:spcPts val="0"/>
              </a:spcAft>
              <a:buFontTx/>
              <a:buAutoNum type="arabicPeriod"/>
              <a:defRPr/>
            </a:pPr>
            <a:r>
              <a:rPr lang="en-US" dirty="0">
                <a:latin typeface="Arial" panose="020B0604020202020204" pitchFamily="34" charset="0"/>
                <a:cs typeface="Arial" panose="020B0604020202020204" pitchFamily="34" charset="0"/>
              </a:rPr>
              <a:t>Sessions</a:t>
            </a:r>
          </a:p>
          <a:p>
            <a:pPr marL="684009" lvl="1" indent="-228002" defTabSz="946999" eaLnBrk="1" fontAlgn="auto" hangingPunct="1">
              <a:spcBef>
                <a:spcPts val="0"/>
              </a:spcBef>
              <a:spcAft>
                <a:spcPts val="0"/>
              </a:spcAft>
              <a:buFontTx/>
              <a:buAutoNum type="arabicPeriod"/>
              <a:defRPr/>
            </a:pPr>
            <a:r>
              <a:rPr lang="en-US" dirty="0">
                <a:latin typeface="Arial" panose="020B0604020202020204" pitchFamily="34" charset="0"/>
                <a:cs typeface="Arial" panose="020B0604020202020204" pitchFamily="34" charset="0"/>
              </a:rPr>
              <a:t>Minutes per Session</a:t>
            </a:r>
          </a:p>
          <a:p>
            <a:pPr marL="684009" lvl="1" indent="-228002" defTabSz="946999" eaLnBrk="1" fontAlgn="auto" hangingPunct="1">
              <a:spcBef>
                <a:spcPts val="0"/>
              </a:spcBef>
              <a:spcAft>
                <a:spcPts val="0"/>
              </a:spcAft>
              <a:buFontTx/>
              <a:buAutoNum type="arabicPeriod"/>
              <a:defRPr/>
            </a:pPr>
            <a:r>
              <a:rPr lang="en-US" dirty="0">
                <a:latin typeface="Arial" panose="020B0604020202020204" pitchFamily="34" charset="0"/>
                <a:cs typeface="Arial" panose="020B0604020202020204" pitchFamily="34" charset="0"/>
              </a:rPr>
              <a:t>Total Minutes</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747">
              <a:spcBef>
                <a:spcPct val="0"/>
              </a:spcBef>
            </a:pPr>
            <a:r>
              <a:rPr lang="en-US" altLang="en-US" dirty="0">
                <a:latin typeface="Arial" panose="020B0604020202020204" pitchFamily="34" charset="0"/>
                <a:cs typeface="Arial" panose="020B0604020202020204" pitchFamily="34" charset="0"/>
              </a:rPr>
              <a:t>Once tab</a:t>
            </a:r>
            <a:r>
              <a:rPr lang="en-US" altLang="en-US" baseline="0" dirty="0">
                <a:latin typeface="Arial" panose="020B0604020202020204" pitchFamily="34" charset="0"/>
                <a:cs typeface="Arial" panose="020B0604020202020204" pitchFamily="34" charset="0"/>
              </a:rPr>
              <a:t> is </a:t>
            </a:r>
            <a:r>
              <a:rPr lang="en-US" altLang="en-US" dirty="0">
                <a:latin typeface="Arial" panose="020B0604020202020204" pitchFamily="34" charset="0"/>
                <a:cs typeface="Arial" panose="020B0604020202020204" pitchFamily="34" charset="0"/>
              </a:rPr>
              <a:t>completed, the</a:t>
            </a:r>
            <a:r>
              <a:rPr lang="en-US" altLang="en-US" baseline="0" dirty="0">
                <a:latin typeface="Arial" panose="020B0604020202020204" pitchFamily="34" charset="0"/>
                <a:cs typeface="Arial" panose="020B0604020202020204" pitchFamily="34" charset="0"/>
              </a:rPr>
              <a:t> user </a:t>
            </a:r>
            <a:r>
              <a:rPr lang="en-US" altLang="en-US" dirty="0">
                <a:latin typeface="Arial" panose="020B0604020202020204" pitchFamily="34" charset="0"/>
                <a:cs typeface="Arial" panose="020B0604020202020204" pitchFamily="34" charset="0"/>
              </a:rPr>
              <a:t>will:</a:t>
            </a:r>
          </a:p>
          <a:p>
            <a:pPr defTabSz="946747">
              <a:spcBef>
                <a:spcPct val="0"/>
              </a:spcBef>
            </a:pPr>
            <a:endParaRPr lang="en-US" dirty="0">
              <a:latin typeface="Arial" panose="020B0604020202020204" pitchFamily="34" charset="0"/>
              <a:cs typeface="Arial" panose="020B0604020202020204" pitchFamily="34" charset="0"/>
            </a:endParaRPr>
          </a:p>
          <a:p>
            <a:pPr marL="626942" lvl="1" indent="-170985" defTabSz="946747">
              <a:spcBef>
                <a:spcPct val="0"/>
              </a:spcBef>
              <a:buFontTx/>
              <a:buChar char="-"/>
            </a:pPr>
            <a:r>
              <a:rPr lang="en-US" altLang="en-US" b="1" dirty="0">
                <a:latin typeface="Arial" panose="020B0604020202020204" pitchFamily="34" charset="0"/>
                <a:cs typeface="Arial" panose="020B0604020202020204" pitchFamily="34" charset="0"/>
              </a:rPr>
              <a:t>Save</a:t>
            </a:r>
            <a:r>
              <a:rPr lang="en-US" altLang="en-US" b="1" baseline="0" dirty="0">
                <a:latin typeface="Arial" panose="020B0604020202020204" pitchFamily="34" charset="0"/>
                <a:cs typeface="Arial" panose="020B0604020202020204" pitchFamily="34" charset="0"/>
              </a:rPr>
              <a:t> Work </a:t>
            </a:r>
          </a:p>
          <a:p>
            <a:pPr marL="626942" lvl="1" indent="-170985" defTabSz="946747">
              <a:spcBef>
                <a:spcPct val="0"/>
              </a:spcBef>
              <a:buFontTx/>
              <a:buChar char="-"/>
            </a:pPr>
            <a:r>
              <a:rPr lang="en-US" altLang="en-US" b="1" baseline="0" dirty="0">
                <a:latin typeface="Arial" panose="020B0604020202020204" pitchFamily="34" charset="0"/>
                <a:cs typeface="Arial" panose="020B0604020202020204" pitchFamily="34" charset="0"/>
              </a:rPr>
              <a:t>And Select Next Tab</a:t>
            </a:r>
            <a:endParaRPr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12013"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defTabSz="946999" eaLnBrk="1" fontAlgn="auto" hangingPunct="1">
              <a:spcBef>
                <a:spcPts val="0"/>
              </a:spcBef>
              <a:spcAft>
                <a:spcPts val="0"/>
              </a:spcAft>
              <a:defRPr/>
            </a:pPr>
            <a:endParaRPr lang="en-US" dirty="0"/>
          </a:p>
          <a:p>
            <a:pPr defTabSz="946999" eaLnBrk="1" fontAlgn="auto" hangingPunct="1">
              <a:spcBef>
                <a:spcPts val="0"/>
              </a:spcBef>
              <a:spcAft>
                <a:spcPts val="0"/>
              </a:spcAft>
              <a:defRPr/>
            </a:pPr>
            <a:endParaRPr lang="en-US" dirty="0"/>
          </a:p>
          <a:p>
            <a:pPr marL="627008" lvl="1" indent="-171003" defTabSz="946999" eaLnBrk="1" fontAlgn="auto" hangingPunct="1">
              <a:spcBef>
                <a:spcPts val="0"/>
              </a:spcBef>
              <a:spcAft>
                <a:spcPts val="0"/>
              </a:spcAft>
              <a:buFontTx/>
              <a:buChar char="-"/>
              <a:defRPr/>
            </a:pPr>
            <a:endParaRPr lang="en-US" dirty="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1076486-2709-4F9A-9F63-F62430396DB1}" type="slidenum">
              <a:rPr lang="en-US" altLang="en-US" smtClean="0"/>
              <a:pPr fontAlgn="base">
                <a:spcBef>
                  <a:spcPct val="0"/>
                </a:spcBef>
                <a:spcAft>
                  <a:spcPct val="0"/>
                </a:spcAft>
              </a:pPr>
              <a:t>42</a:t>
            </a:fld>
            <a:endParaRPr lang="en-US" altLang="en-US" dirty="0"/>
          </a:p>
        </p:txBody>
      </p:sp>
    </p:spTree>
    <p:extLst>
      <p:ext uri="{BB962C8B-B14F-4D97-AF65-F5344CB8AC3E}">
        <p14:creationId xmlns:p14="http://schemas.microsoft.com/office/powerpoint/2010/main" val="3239602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xfrm>
            <a:off x="126542" y="4293080"/>
            <a:ext cx="6856879" cy="4892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Section 5: </a:t>
            </a:r>
            <a:r>
              <a:rPr lang="en-US" altLang="en-US" dirty="0">
                <a:latin typeface="Arial" panose="020B0604020202020204" pitchFamily="34" charset="0"/>
                <a:cs typeface="Arial" panose="020B0604020202020204" pitchFamily="34" charset="0"/>
              </a:rPr>
              <a:t>Regular School Year</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Staff</a:t>
            </a:r>
            <a:r>
              <a:rPr lang="en-US" altLang="en-US"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this tab, the CMC Central Office, using the CMC Contract to Grant Crosswalk, will provide information pertaining to all Instructional and Support Staff as two separate areas. Each area needs to be entered independently.</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Required information includes:</a:t>
            </a:r>
          </a:p>
          <a:p>
            <a:pPr marL="684009" lvl="1" indent="-228002" defTabSz="946847" eaLnBrk="1" hangingPunct="1">
              <a:spcBef>
                <a:spcPct val="0"/>
              </a:spcBef>
              <a:buFontTx/>
              <a:buAutoNum type="arabicPeriod"/>
            </a:pPr>
            <a:r>
              <a:rPr lang="en-US" altLang="en-US" dirty="0">
                <a:latin typeface="Arial" panose="020B0604020202020204" pitchFamily="34" charset="0"/>
                <a:cs typeface="Arial" panose="020B0604020202020204" pitchFamily="34" charset="0"/>
              </a:rPr>
              <a:t>Title</a:t>
            </a:r>
          </a:p>
          <a:p>
            <a:pPr marL="684009" lvl="1" indent="-228002" defTabSz="946847" eaLnBrk="1" hangingPunct="1">
              <a:spcBef>
                <a:spcPct val="0"/>
              </a:spcBef>
              <a:buFontTx/>
              <a:buAutoNum type="arabicPeriod"/>
            </a:pPr>
            <a:r>
              <a:rPr lang="en-US" altLang="en-US" dirty="0">
                <a:latin typeface="Arial" panose="020B0604020202020204" pitchFamily="34" charset="0"/>
                <a:cs typeface="Arial" panose="020B0604020202020204" pitchFamily="34" charset="0"/>
              </a:rPr>
              <a:t>Classification</a:t>
            </a:r>
          </a:p>
          <a:p>
            <a:pPr marL="684009" lvl="1" indent="-228002" defTabSz="946847" eaLnBrk="1" hangingPunct="1">
              <a:spcBef>
                <a:spcPct val="0"/>
              </a:spcBef>
              <a:buFontTx/>
              <a:buAutoNum type="arabicPeriod"/>
            </a:pPr>
            <a:r>
              <a:rPr lang="en-US" altLang="en-US" dirty="0">
                <a:latin typeface="Arial" panose="020B0604020202020204" pitchFamily="34" charset="0"/>
                <a:cs typeface="Arial" panose="020B0604020202020204" pitchFamily="34" charset="0"/>
              </a:rPr>
              <a:t>Number of Staff</a:t>
            </a:r>
          </a:p>
          <a:p>
            <a:pPr marL="684009" lvl="1" indent="-228002" defTabSz="946847" eaLnBrk="1" hangingPunct="1">
              <a:spcBef>
                <a:spcPct val="0"/>
              </a:spcBef>
              <a:buFontTx/>
              <a:buAutoNum type="arabicPeriod"/>
            </a:pPr>
            <a:r>
              <a:rPr lang="en-US" altLang="en-US" dirty="0">
                <a:latin typeface="Arial" panose="020B0604020202020204" pitchFamily="34" charset="0"/>
                <a:cs typeface="Arial" panose="020B0604020202020204" pitchFamily="34" charset="0"/>
              </a:rPr>
              <a:t>Number of Full Time Equivalent</a:t>
            </a:r>
            <a:r>
              <a:rPr lang="en-US" altLang="en-US" baseline="0" dirty="0">
                <a:latin typeface="Arial" panose="020B0604020202020204" pitchFamily="34" charset="0"/>
                <a:cs typeface="Arial" panose="020B0604020202020204" pitchFamily="34" charset="0"/>
              </a:rPr>
              <a:t> (FTE)</a:t>
            </a:r>
          </a:p>
          <a:p>
            <a:pPr marL="684009" lvl="1" indent="-228002" defTabSz="946847" eaLnBrk="1" hangingPunct="1">
              <a:spcBef>
                <a:spcPct val="0"/>
              </a:spcBef>
              <a:buFontTx/>
              <a:buAutoNum type="arabicPeriod"/>
            </a:pPr>
            <a:endParaRPr lang="en-US" altLang="en-US" baseline="0" dirty="0">
              <a:latin typeface="Arial" panose="020B0604020202020204" pitchFamily="34" charset="0"/>
              <a:cs typeface="Arial" panose="020B0604020202020204" pitchFamily="34" charset="0"/>
            </a:endParaRPr>
          </a:p>
          <a:p>
            <a:pPr marL="0" lvl="0" indent="-1193" defTabSz="946847" eaLnBrk="1" hangingPunct="1">
              <a:spcBef>
                <a:spcPct val="0"/>
              </a:spcBef>
              <a:buFontTx/>
              <a:buNone/>
            </a:pPr>
            <a:r>
              <a:rPr lang="en-US" altLang="en-US" b="1" baseline="0" dirty="0">
                <a:latin typeface="Arial" panose="020B0604020202020204" pitchFamily="34" charset="0"/>
                <a:cs typeface="Arial" panose="020B0604020202020204" pitchFamily="34" charset="0"/>
              </a:rPr>
              <a:t>Please Note: </a:t>
            </a:r>
            <a:r>
              <a:rPr lang="en-US" altLang="en-US" b="0" baseline="0" dirty="0">
                <a:latin typeface="Arial" panose="020B0604020202020204" pitchFamily="34" charset="0"/>
                <a:cs typeface="Arial" panose="020B0604020202020204" pitchFamily="34" charset="0"/>
              </a:rPr>
              <a:t>CMC tutors are considered support staff, as they do not yet possess a certificated teaching credential. CMC Coordinators are partly considered instructional staff. Part of their FTE will be under administration (section 13 of the application) and the other as instructional. </a:t>
            </a:r>
            <a:endParaRPr lang="en-US" altLang="en-US" b="1"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747">
              <a:spcBef>
                <a:spcPct val="0"/>
              </a:spcBef>
            </a:pPr>
            <a:r>
              <a:rPr lang="en-US" altLang="en-US" dirty="0">
                <a:latin typeface="Arial" panose="020B0604020202020204" pitchFamily="34" charset="0"/>
                <a:cs typeface="Arial" panose="020B0604020202020204" pitchFamily="34" charset="0"/>
              </a:rPr>
              <a:t>Once tab</a:t>
            </a:r>
            <a:r>
              <a:rPr lang="en-US" altLang="en-US" baseline="0" dirty="0">
                <a:latin typeface="Arial" panose="020B0604020202020204" pitchFamily="34" charset="0"/>
                <a:cs typeface="Arial" panose="020B0604020202020204" pitchFamily="34" charset="0"/>
              </a:rPr>
              <a:t> is </a:t>
            </a:r>
            <a:r>
              <a:rPr lang="en-US" altLang="en-US" dirty="0">
                <a:latin typeface="Arial" panose="020B0604020202020204" pitchFamily="34" charset="0"/>
                <a:cs typeface="Arial" panose="020B0604020202020204" pitchFamily="34" charset="0"/>
              </a:rPr>
              <a:t>completed, the</a:t>
            </a:r>
            <a:r>
              <a:rPr lang="en-US" altLang="en-US" baseline="0" dirty="0">
                <a:latin typeface="Arial" panose="020B0604020202020204" pitchFamily="34" charset="0"/>
                <a:cs typeface="Arial" panose="020B0604020202020204" pitchFamily="34" charset="0"/>
              </a:rPr>
              <a:t> user </a:t>
            </a:r>
            <a:r>
              <a:rPr lang="en-US" altLang="en-US" dirty="0">
                <a:latin typeface="Arial" panose="020B0604020202020204" pitchFamily="34" charset="0"/>
                <a:cs typeface="Arial" panose="020B0604020202020204" pitchFamily="34" charset="0"/>
              </a:rPr>
              <a:t>will:</a:t>
            </a:r>
          </a:p>
          <a:p>
            <a:pPr defTabSz="946747">
              <a:spcBef>
                <a:spcPct val="0"/>
              </a:spcBef>
            </a:pPr>
            <a:endParaRPr lang="en-US" dirty="0">
              <a:latin typeface="Arial" panose="020B0604020202020204" pitchFamily="34" charset="0"/>
              <a:cs typeface="Arial" panose="020B0604020202020204" pitchFamily="34" charset="0"/>
            </a:endParaRPr>
          </a:p>
          <a:p>
            <a:pPr marL="626942" lvl="1" indent="-170985" defTabSz="946747">
              <a:spcBef>
                <a:spcPct val="0"/>
              </a:spcBef>
              <a:buFontTx/>
              <a:buChar char="-"/>
            </a:pPr>
            <a:r>
              <a:rPr lang="en-US" altLang="en-US" b="1" dirty="0">
                <a:latin typeface="Arial" panose="020B0604020202020204" pitchFamily="34" charset="0"/>
                <a:cs typeface="Arial" panose="020B0604020202020204" pitchFamily="34" charset="0"/>
              </a:rPr>
              <a:t>Save</a:t>
            </a:r>
            <a:r>
              <a:rPr lang="en-US" altLang="en-US" b="1" baseline="0" dirty="0">
                <a:latin typeface="Arial" panose="020B0604020202020204" pitchFamily="34" charset="0"/>
                <a:cs typeface="Arial" panose="020B0604020202020204" pitchFamily="34" charset="0"/>
              </a:rPr>
              <a:t> Work </a:t>
            </a:r>
          </a:p>
          <a:p>
            <a:pPr marL="626942" lvl="1" indent="-170985" defTabSz="946747">
              <a:spcBef>
                <a:spcPct val="0"/>
              </a:spcBef>
              <a:buFontTx/>
              <a:buChar char="-"/>
            </a:pPr>
            <a:r>
              <a:rPr lang="en-US" altLang="en-US" b="1" baseline="0" dirty="0">
                <a:latin typeface="Arial" panose="020B0604020202020204" pitchFamily="34" charset="0"/>
                <a:cs typeface="Arial" panose="020B0604020202020204" pitchFamily="34" charset="0"/>
              </a:rPr>
              <a:t>And Select Next Tab</a:t>
            </a:r>
            <a:endParaRPr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12013"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defTabSz="946847" eaLnBrk="1" hangingPunct="1">
              <a:spcBef>
                <a:spcPct val="0"/>
              </a:spcBef>
            </a:pPr>
            <a:endParaRPr lang="en-US" altLang="en-US" dirty="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D35C1C-E958-4E08-B365-1CFEC28BA115}" type="slidenum">
              <a:rPr lang="en-US" altLang="en-US" smtClean="0"/>
              <a:pPr fontAlgn="base">
                <a:spcBef>
                  <a:spcPct val="0"/>
                </a:spcBef>
                <a:spcAft>
                  <a:spcPct val="0"/>
                </a:spcAft>
              </a:pPr>
              <a:t>43</a:t>
            </a:fld>
            <a:endParaRPr lang="en-US" altLang="en-US" dirty="0"/>
          </a:p>
        </p:txBody>
      </p:sp>
    </p:spTree>
    <p:extLst>
      <p:ext uri="{BB962C8B-B14F-4D97-AF65-F5344CB8AC3E}">
        <p14:creationId xmlns:p14="http://schemas.microsoft.com/office/powerpoint/2010/main" val="12547651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xfrm>
            <a:off x="126542" y="4293080"/>
            <a:ext cx="6856879" cy="4892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Section 5: </a:t>
            </a:r>
            <a:r>
              <a:rPr lang="en-US" altLang="en-US" dirty="0">
                <a:latin typeface="Arial" panose="020B0604020202020204" pitchFamily="34" charset="0"/>
                <a:cs typeface="Arial" panose="020B0604020202020204" pitchFamily="34" charset="0"/>
              </a:rPr>
              <a:t>Regular School Year</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Budget</a:t>
            </a:r>
            <a:r>
              <a:rPr lang="en-US" altLang="en-US"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this tab, the CMC Central Office, using the CMC Contract to Grant Crosswalk, will enter a detailed account of all budget items that apply to the service/allowable activity description.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For each budget item, the user will select the </a:t>
            </a:r>
            <a:r>
              <a:rPr lang="en-US" altLang="en-US" b="1" dirty="0">
                <a:latin typeface="Arial" panose="020B0604020202020204" pitchFamily="34" charset="0"/>
                <a:cs typeface="Arial" panose="020B0604020202020204" pitchFamily="34" charset="0"/>
              </a:rPr>
              <a:t>Add Item</a:t>
            </a:r>
            <a:r>
              <a:rPr lang="en-US" altLang="en-US" dirty="0">
                <a:latin typeface="Arial" panose="020B0604020202020204" pitchFamily="34" charset="0"/>
                <a:cs typeface="Arial" panose="020B0604020202020204" pitchFamily="34" charset="0"/>
              </a:rPr>
              <a:t> button to create the fields for the </a:t>
            </a:r>
            <a:r>
              <a:rPr lang="en-US" altLang="en-US" b="1" dirty="0">
                <a:latin typeface="Arial" panose="020B0604020202020204" pitchFamily="34" charset="0"/>
                <a:cs typeface="Arial" panose="020B0604020202020204" pitchFamily="34" charset="0"/>
              </a:rPr>
              <a:t>Object Code </a:t>
            </a:r>
            <a:r>
              <a:rPr lang="en-US" altLang="en-US" dirty="0">
                <a:latin typeface="Arial" panose="020B0604020202020204" pitchFamily="34" charset="0"/>
                <a:cs typeface="Arial" panose="020B0604020202020204" pitchFamily="34" charset="0"/>
              </a:rPr>
              <a:t>dropdown menu, the </a:t>
            </a:r>
            <a:r>
              <a:rPr lang="en-US" altLang="en-US" b="1" dirty="0">
                <a:latin typeface="Arial" panose="020B0604020202020204" pitchFamily="34" charset="0"/>
                <a:cs typeface="Arial" panose="020B0604020202020204" pitchFamily="34" charset="0"/>
              </a:rPr>
              <a:t>Description &amp; Itemization of Costs </a:t>
            </a:r>
            <a:r>
              <a:rPr lang="en-US" altLang="en-US" dirty="0">
                <a:latin typeface="Arial" panose="020B0604020202020204" pitchFamily="34" charset="0"/>
                <a:cs typeface="Arial" panose="020B0604020202020204" pitchFamily="34" charset="0"/>
              </a:rPr>
              <a:t>textbox and the total budget dollar </a:t>
            </a:r>
            <a:r>
              <a:rPr lang="en-US" altLang="en-US" b="1" dirty="0">
                <a:latin typeface="Arial" panose="020B0604020202020204" pitchFamily="34" charset="0"/>
                <a:cs typeface="Arial" panose="020B0604020202020204" pitchFamily="34" charset="0"/>
              </a:rPr>
              <a:t>Amount </a:t>
            </a:r>
            <a:r>
              <a:rPr lang="en-US" altLang="en-US" dirty="0">
                <a:latin typeface="Arial" panose="020B0604020202020204" pitchFamily="34" charset="0"/>
                <a:cs typeface="Arial" panose="020B0604020202020204" pitchFamily="34" charset="0"/>
              </a:rPr>
              <a:t>for each service/allowable activity. </a:t>
            </a:r>
          </a:p>
          <a:p>
            <a:pPr defTabSz="946847" eaLnBrk="1" hangingPunct="1">
              <a:spcBef>
                <a:spcPct val="0"/>
              </a:spcBef>
            </a:pPr>
            <a:endParaRPr lang="en-US" altLang="en-US" b="1"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Then the user will click </a:t>
            </a:r>
            <a:r>
              <a:rPr lang="en-US" altLang="en-US" b="1" dirty="0">
                <a:latin typeface="Arial" panose="020B0604020202020204" pitchFamily="34" charset="0"/>
                <a:cs typeface="Arial" panose="020B0604020202020204" pitchFamily="34" charset="0"/>
              </a:rPr>
              <a:t>Add Budget Item </a:t>
            </a:r>
            <a:r>
              <a:rPr lang="en-US" altLang="en-US" dirty="0">
                <a:latin typeface="Arial" panose="020B0604020202020204" pitchFamily="34" charset="0"/>
                <a:cs typeface="Arial" panose="020B0604020202020204" pitchFamily="34" charset="0"/>
              </a:rPr>
              <a:t>and the information of the budget item will be saved below the yellow bar. To add another budget item, the user will click </a:t>
            </a:r>
            <a:r>
              <a:rPr lang="en-US" altLang="en-US" b="1" dirty="0">
                <a:latin typeface="Arial" panose="020B0604020202020204" pitchFamily="34" charset="0"/>
                <a:cs typeface="Arial" panose="020B0604020202020204" pitchFamily="34" charset="0"/>
              </a:rPr>
              <a:t>Add Item</a:t>
            </a:r>
            <a:r>
              <a:rPr lang="en-US" altLang="en-US" dirty="0">
                <a:latin typeface="Arial" panose="020B0604020202020204" pitchFamily="34" charset="0"/>
                <a:cs typeface="Arial" panose="020B0604020202020204" pitchFamily="34" charset="0"/>
              </a:rPr>
              <a:t>. The process then starts again.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Please Note:</a:t>
            </a:r>
          </a:p>
          <a:p>
            <a:pPr defTabSz="946847" eaLnBrk="1" hangingPunct="1">
              <a:spcBef>
                <a:spcPct val="0"/>
              </a:spcBef>
            </a:pPr>
            <a:endParaRPr lang="en-US" altLang="en-US" b="1" dirty="0">
              <a:latin typeface="Arial" panose="020B0604020202020204" pitchFamily="34" charset="0"/>
              <a:cs typeface="Arial" panose="020B0604020202020204" pitchFamily="34" charset="0"/>
            </a:endParaRPr>
          </a:p>
          <a:p>
            <a:pPr marL="171450" indent="-171450" defTabSz="946847" eaLnBrk="1" hangingPunct="1">
              <a:spcBef>
                <a:spcPct val="0"/>
              </a:spcBef>
              <a:buFont typeface="Arial" panose="020B0604020202020204" pitchFamily="34" charset="0"/>
              <a:buChar char="•"/>
            </a:pPr>
            <a:r>
              <a:rPr lang="en-US" altLang="en-US" b="0" dirty="0">
                <a:latin typeface="Arial" panose="020B0604020202020204" pitchFamily="34" charset="0"/>
                <a:cs typeface="Arial" panose="020B0604020202020204" pitchFamily="34" charset="0"/>
              </a:rPr>
              <a:t>Include all service PD connected to Indoor tutoring, such as the Summer Indoor Institute and Monthly Tutor Meetings. </a:t>
            </a:r>
          </a:p>
          <a:p>
            <a:pPr marL="171450" indent="-171450" defTabSz="946847" eaLnBrk="1" hangingPunct="1">
              <a:spcBef>
                <a:spcPct val="0"/>
              </a:spcBef>
              <a:buFont typeface="Arial" panose="020B0604020202020204" pitchFamily="34" charset="0"/>
              <a:buChar char="•"/>
            </a:pPr>
            <a:r>
              <a:rPr lang="en-US" altLang="en-US" b="0" dirty="0">
                <a:latin typeface="Arial" panose="020B0604020202020204" pitchFamily="34" charset="0"/>
                <a:cs typeface="Arial" panose="020B0604020202020204" pitchFamily="34" charset="0"/>
              </a:rPr>
              <a:t>Administrative expenses are inputted in the Administration section of the application (section 13). </a:t>
            </a:r>
          </a:p>
          <a:p>
            <a:pPr defTabSz="946847" eaLnBrk="1" hangingPunct="1">
              <a:spcBef>
                <a:spcPct val="0"/>
              </a:spcBef>
            </a:pPr>
            <a:endParaRPr lang="en-US" altLang="en-US" b="1" dirty="0">
              <a:latin typeface="Arial" panose="020B0604020202020204" pitchFamily="34" charset="0"/>
              <a:cs typeface="Arial" panose="020B0604020202020204" pitchFamily="34" charset="0"/>
            </a:endParaRPr>
          </a:p>
          <a:p>
            <a:pPr defTabSz="946847" eaLnBrk="1" hangingPunct="1">
              <a:spcBef>
                <a:spcPct val="0"/>
              </a:spcBef>
            </a:pPr>
            <a:endParaRPr lang="en-US" altLang="en-US" b="1"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Once the tab is completed, click on </a:t>
            </a:r>
            <a:r>
              <a:rPr lang="en-US" altLang="en-US" b="1" dirty="0">
                <a:latin typeface="Arial" panose="020B0604020202020204" pitchFamily="34" charset="0"/>
                <a:cs typeface="Arial" panose="020B0604020202020204" pitchFamily="34" charset="0"/>
              </a:rPr>
              <a:t>Save Work.</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Once saved, the Service/Activity will appear in the table of activities in Section 5.</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99">
              <a:defRPr/>
            </a:pPr>
            <a:r>
              <a:rPr lang="en-US" dirty="0">
                <a:latin typeface="Arial" panose="020B0604020202020204" pitchFamily="34" charset="0"/>
                <a:cs typeface="Arial" panose="020B0604020202020204" pitchFamily="34" charset="0"/>
              </a:rPr>
              <a:t>Once section is complete: </a:t>
            </a:r>
          </a:p>
          <a:p>
            <a:pPr defTabSz="946899">
              <a:defRPr/>
            </a:pPr>
            <a:endParaRPr lang="en-US" dirty="0">
              <a:latin typeface="Arial" panose="020B0604020202020204" pitchFamily="34" charset="0"/>
              <a:cs typeface="Arial" panose="020B0604020202020204" pitchFamily="34" charset="0"/>
            </a:endParaRPr>
          </a:p>
          <a:p>
            <a:pPr marL="626942" lvl="1" indent="-170985" defTabSz="946747">
              <a:spcBef>
                <a:spcPct val="0"/>
              </a:spcBef>
              <a:buFontTx/>
              <a:buChar char="-"/>
            </a:pPr>
            <a:r>
              <a:rPr lang="en-US" altLang="en-US" dirty="0">
                <a:latin typeface="Arial" panose="020B0604020202020204" pitchFamily="34" charset="0"/>
                <a:cs typeface="Arial" panose="020B0604020202020204" pitchFamily="34" charset="0"/>
              </a:rPr>
              <a:t>Go to </a:t>
            </a:r>
            <a:r>
              <a:rPr lang="en-US" altLang="en-US" b="1" dirty="0">
                <a:latin typeface="Arial" panose="020B0604020202020204" pitchFamily="34" charset="0"/>
                <a:cs typeface="Arial" panose="020B0604020202020204" pitchFamily="34" charset="0"/>
              </a:rPr>
              <a:t>Status</a:t>
            </a:r>
          </a:p>
          <a:p>
            <a:pPr marL="626942" lvl="1" indent="-170985" defTabSz="946747">
              <a:spcBef>
                <a:spcPct val="0"/>
              </a:spcBef>
              <a:buFontTx/>
              <a:buChar char="-"/>
            </a:pPr>
            <a:r>
              <a:rPr lang="en-US" altLang="en-US" dirty="0">
                <a:latin typeface="Arial" panose="020B0604020202020204" pitchFamily="34" charset="0"/>
                <a:cs typeface="Arial" panose="020B0604020202020204" pitchFamily="34" charset="0"/>
              </a:rPr>
              <a:t>Select </a:t>
            </a:r>
            <a:r>
              <a:rPr lang="en-US" altLang="en-US" b="1" dirty="0">
                <a:latin typeface="Arial" panose="020B0604020202020204" pitchFamily="34" charset="0"/>
                <a:cs typeface="Arial" panose="020B0604020202020204" pitchFamily="34" charset="0"/>
              </a:rPr>
              <a:t>Complete</a:t>
            </a:r>
          </a:p>
          <a:p>
            <a:pPr marL="626942" lvl="1" indent="-170985" defTabSz="946747">
              <a:spcBef>
                <a:spcPct val="0"/>
              </a:spcBef>
              <a:buFontTx/>
              <a:buChar char="-"/>
            </a:pPr>
            <a:r>
              <a:rPr lang="en-US" altLang="en-US" dirty="0">
                <a:latin typeface="Arial" panose="020B0604020202020204" pitchFamily="34" charset="0"/>
                <a:cs typeface="Arial" panose="020B0604020202020204" pitchFamily="34" charset="0"/>
              </a:rPr>
              <a:t>Click </a:t>
            </a:r>
            <a:r>
              <a:rPr lang="en-US" altLang="en-US" b="1" dirty="0">
                <a:latin typeface="Arial" panose="020B0604020202020204" pitchFamily="34" charset="0"/>
                <a:cs typeface="Arial" panose="020B0604020202020204" pitchFamily="34" charset="0"/>
              </a:rPr>
              <a:t>Update Status</a:t>
            </a:r>
          </a:p>
          <a:p>
            <a:pPr marL="626942" lvl="1" indent="-170985" defTabSz="946747">
              <a:spcBef>
                <a:spcPct val="0"/>
              </a:spcBef>
              <a:buFontTx/>
              <a:buChar char="-"/>
            </a:pPr>
            <a:endParaRPr lang="en-US" altLang="en-US" b="1" dirty="0">
              <a:latin typeface="Arial" panose="020B0604020202020204" pitchFamily="34" charset="0"/>
              <a:cs typeface="Arial" panose="020B0604020202020204" pitchFamily="34" charset="0"/>
            </a:endParaRPr>
          </a:p>
          <a:p>
            <a:pPr defTabSz="946899">
              <a:defRPr/>
            </a:pPr>
            <a:r>
              <a:rPr lang="en-US" dirty="0">
                <a:latin typeface="Arial" panose="020B0604020202020204" pitchFamily="34" charset="0"/>
                <a:cs typeface="Arial" panose="020B0604020202020204" pitchFamily="34" charset="0"/>
              </a:rPr>
              <a:t>This will complete this section. </a:t>
            </a:r>
          </a:p>
          <a:p>
            <a:pPr defTabSz="946899">
              <a:defRP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the section is complete:</a:t>
            </a:r>
          </a:p>
          <a:p>
            <a:pPr lvl="0"/>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Plan Index </a:t>
            </a:r>
            <a:r>
              <a:rPr lang="en-US" dirty="0">
                <a:latin typeface="Arial" panose="020B0604020202020204" pitchFamily="34" charset="0"/>
                <a:cs typeface="Arial" panose="020B0604020202020204" pitchFamily="34" charset="0"/>
              </a:rPr>
              <a:t>in the top menu to navigate to other sections. </a:t>
            </a:r>
          </a:p>
          <a:p>
            <a:pPr defTabSz="946899">
              <a:defRPr/>
            </a:pPr>
            <a:endParaRPr lang="en-US" dirty="0">
              <a:latin typeface="Arial" panose="020B0604020202020204" pitchFamily="34" charset="0"/>
              <a:cs typeface="Arial" panose="020B0604020202020204" pitchFamily="34" charset="0"/>
            </a:endParaRPr>
          </a:p>
          <a:p>
            <a:pPr defTabSz="912013"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p>
          <a:p>
            <a:pPr defTabSz="946847" eaLnBrk="1" hangingPunct="1">
              <a:spcBef>
                <a:spcPct val="0"/>
              </a:spcBef>
            </a:pPr>
            <a:endParaRPr lang="en-US" altLang="en-US" b="1"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marL="627008" lvl="1" indent="-171003" defTabSz="946847" eaLnBrk="1" hangingPunct="1">
              <a:spcBef>
                <a:spcPct val="0"/>
              </a:spcBef>
              <a:buFontTx/>
              <a:buChar char="-"/>
            </a:pPr>
            <a:endParaRPr lang="en-US" altLang="en-US" dirty="0">
              <a:latin typeface="Arial" panose="020B0604020202020204" pitchFamily="34" charset="0"/>
              <a:cs typeface="Arial" panose="020B0604020202020204" pitchFamily="34" charset="0"/>
            </a:endParaRP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BA7F692-F529-446E-844F-554A6DCA120A}" type="slidenum">
              <a:rPr lang="en-US" altLang="en-US" smtClean="0"/>
              <a:pPr fontAlgn="base">
                <a:spcBef>
                  <a:spcPct val="0"/>
                </a:spcBef>
                <a:spcAft>
                  <a:spcPct val="0"/>
                </a:spcAft>
              </a:pPr>
              <a:t>44</a:t>
            </a:fld>
            <a:endParaRPr lang="en-US" altLang="en-US" dirty="0"/>
          </a:p>
        </p:txBody>
      </p:sp>
    </p:spTree>
    <p:extLst>
      <p:ext uri="{BB962C8B-B14F-4D97-AF65-F5344CB8AC3E}">
        <p14:creationId xmlns:p14="http://schemas.microsoft.com/office/powerpoint/2010/main" val="2024954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847" eaLnBrk="1" hangingPunct="1">
              <a:spcBef>
                <a:spcPct val="0"/>
              </a:spcBef>
            </a:pPr>
            <a:r>
              <a:rPr lang="en-US" altLang="en-US" b="0" dirty="0">
                <a:latin typeface="Arial" panose="020B0604020202020204" pitchFamily="34" charset="0"/>
                <a:cs typeface="Arial" panose="020B0604020202020204" pitchFamily="34" charset="0"/>
              </a:rPr>
              <a:t>For sections 5 and 6 (Summer/Intersession), the service/activity entry format and directions remains the same. For Sections 7 through 9, leave these sections blank and just mark the status as completed. </a:t>
            </a:r>
          </a:p>
          <a:p>
            <a:pPr defTabSz="946847" eaLnBrk="1" hangingPunct="1">
              <a:spcBef>
                <a:spcPct val="0"/>
              </a:spcBef>
            </a:pPr>
            <a:endParaRPr lang="en-US" altLang="en-US" b="1" dirty="0">
              <a:latin typeface="Arial" panose="020B0604020202020204" pitchFamily="34" charset="0"/>
              <a:cs typeface="Arial" panose="020B0604020202020204" pitchFamily="34" charset="0"/>
            </a:endParaRPr>
          </a:p>
          <a:p>
            <a:pPr defTabSz="946847" eaLnBrk="1" hangingPunct="1">
              <a:spcBef>
                <a:spcPct val="0"/>
              </a:spcBef>
              <a:defRPr/>
            </a:pPr>
            <a:r>
              <a:rPr lang="en-US" b="1" dirty="0">
                <a:latin typeface="Arial" panose="020B0604020202020204" pitchFamily="34" charset="0"/>
                <a:cs typeface="Arial" panose="020B0604020202020204" pitchFamily="34" charset="0"/>
              </a:rPr>
              <a:t>[Click to advance slide]</a:t>
            </a:r>
          </a:p>
          <a:p>
            <a:pPr defTabSz="946847" eaLnBrk="1" hangingPunct="1">
              <a:spcBef>
                <a:spcPct val="0"/>
              </a:spcBef>
            </a:pPr>
            <a:endParaRPr lang="en-US" altLang="en-US" b="1" dirty="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1D41C94-77B4-4A02-9A61-61D01759B996}" type="slidenum">
              <a:rPr lang="en-US" altLang="en-US" smtClean="0"/>
              <a:pPr fontAlgn="base">
                <a:spcBef>
                  <a:spcPct val="0"/>
                </a:spcBef>
                <a:spcAft>
                  <a:spcPct val="0"/>
                </a:spcAft>
              </a:pPr>
              <a:t>45</a:t>
            </a:fld>
            <a:endParaRPr lang="en-US" altLang="en-US" dirty="0"/>
          </a:p>
        </p:txBody>
      </p:sp>
    </p:spTree>
    <p:extLst>
      <p:ext uri="{BB962C8B-B14F-4D97-AF65-F5344CB8AC3E}">
        <p14:creationId xmlns:p14="http://schemas.microsoft.com/office/powerpoint/2010/main" val="22852437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To</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recap some of the main points covered in section 5 and 6. </a:t>
            </a: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[Read</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Slide]</a:t>
            </a:r>
            <a:endParaRPr 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defTabSz="916214">
              <a:defRPr/>
            </a:pPr>
            <a:r>
              <a:rPr lang="en-US" b="1" dirty="0">
                <a:latin typeface="Arial" panose="020B0604020202020204" pitchFamily="34" charset="0"/>
                <a:cs typeface="Arial" panose="020B0604020202020204" pitchFamily="34" charset="0"/>
              </a:rPr>
              <a:t>[Click to advance slide]</a:t>
            </a:r>
          </a:p>
          <a:p>
            <a:endParaRPr lang="en-US" altLang="en-US" dirty="0"/>
          </a:p>
        </p:txBody>
      </p:sp>
      <p:sp>
        <p:nvSpPr>
          <p:cNvPr id="4" name="Slide Number Placeholder 3"/>
          <p:cNvSpPr>
            <a:spLocks noGrp="1"/>
          </p:cNvSpPr>
          <p:nvPr>
            <p:ph type="sldNum" sz="quarter" idx="5"/>
          </p:nvPr>
        </p:nvSpPr>
        <p:spPr/>
        <p:txBody>
          <a:bodyPr/>
          <a:lstStyle/>
          <a:p>
            <a:pPr>
              <a:defRPr/>
            </a:pPr>
            <a:fld id="{F53E92E6-5D15-4695-BFC9-E2FC77014B2E}" type="slidenum">
              <a:rPr lang="en-US" smtClean="0"/>
              <a:pPr>
                <a:defRPr/>
              </a:pPr>
              <a:t>46</a:t>
            </a:fld>
            <a:endParaRPr lang="en-US" dirty="0"/>
          </a:p>
        </p:txBody>
      </p:sp>
    </p:spTree>
    <p:extLst>
      <p:ext uri="{BB962C8B-B14F-4D97-AF65-F5344CB8AC3E}">
        <p14:creationId xmlns:p14="http://schemas.microsoft.com/office/powerpoint/2010/main" val="3837192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[Read Slide]</a:t>
            </a:r>
          </a:p>
          <a:p>
            <a:pPr defTabSz="946847" eaLnBrk="1" hangingPunct="1">
              <a:spcBef>
                <a:spcPct val="0"/>
              </a:spcBef>
              <a:defRPr/>
            </a:pPr>
            <a:endParaRPr lang="en-US" altLang="en-US" b="1" dirty="0">
              <a:latin typeface="Arial" panose="020B0604020202020204" pitchFamily="34" charset="0"/>
              <a:cs typeface="Arial" panose="020B0604020202020204" pitchFamily="34" charset="0"/>
            </a:endParaRPr>
          </a:p>
          <a:p>
            <a:pPr defTabSz="946847" eaLnBrk="1" hangingPunct="1">
              <a:spcBef>
                <a:spcPct val="0"/>
              </a:spcBef>
              <a:defRPr/>
            </a:pPr>
            <a:r>
              <a:rPr lang="en-US" b="1" dirty="0">
                <a:latin typeface="Arial" panose="020B0604020202020204" pitchFamily="34" charset="0"/>
                <a:cs typeface="Arial" panose="020B0604020202020204" pitchFamily="34" charset="0"/>
              </a:rPr>
              <a:t>[Click to advance slide]</a:t>
            </a:r>
          </a:p>
          <a:p>
            <a:endParaRPr lang="en-US" altLang="en-US" dirty="0"/>
          </a:p>
        </p:txBody>
      </p:sp>
      <p:sp>
        <p:nvSpPr>
          <p:cNvPr id="4" name="Slide Number Placeholder 3"/>
          <p:cNvSpPr>
            <a:spLocks noGrp="1"/>
          </p:cNvSpPr>
          <p:nvPr>
            <p:ph type="sldNum" sz="quarter" idx="5"/>
          </p:nvPr>
        </p:nvSpPr>
        <p:spPr/>
        <p:txBody>
          <a:bodyPr/>
          <a:lstStyle/>
          <a:p>
            <a:pPr>
              <a:defRPr/>
            </a:pPr>
            <a:fld id="{F53E92E6-5D15-4695-BFC9-E2FC77014B2E}" type="slidenum">
              <a:rPr lang="en-US" smtClean="0"/>
              <a:pPr>
                <a:defRPr/>
              </a:pPr>
              <a:t>47</a:t>
            </a:fld>
            <a:endParaRPr lang="en-US" dirty="0"/>
          </a:p>
        </p:txBody>
      </p:sp>
    </p:spTree>
    <p:extLst>
      <p:ext uri="{BB962C8B-B14F-4D97-AF65-F5344CB8AC3E}">
        <p14:creationId xmlns:p14="http://schemas.microsoft.com/office/powerpoint/2010/main" val="2052362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eaLnBrk="1" hangingPunct="1">
              <a:spcBef>
                <a:spcPct val="0"/>
              </a:spcBef>
            </a:pPr>
            <a:r>
              <a:rPr lang="en-US" altLang="en-US" dirty="0">
                <a:latin typeface="Arial" panose="020B0604020202020204" pitchFamily="34" charset="0"/>
                <a:cs typeface="Arial" panose="020B0604020202020204" pitchFamily="34" charset="0"/>
              </a:rPr>
              <a:t>At this point we can take any questions. Please use the raise your hand feature in Zoom so that I may unmute you. </a:t>
            </a:r>
          </a:p>
          <a:p>
            <a:pPr defTabSz="912013" eaLnBrk="1" hangingPunct="1">
              <a:spcBef>
                <a:spcPct val="0"/>
              </a:spcBef>
            </a:pPr>
            <a:endParaRPr lang="en-US" altLang="en-US" dirty="0">
              <a:latin typeface="Arial" panose="020B0604020202020204" pitchFamily="34" charset="0"/>
              <a:cs typeface="Arial" panose="020B0604020202020204" pitchFamily="34" charset="0"/>
            </a:endParaRPr>
          </a:p>
          <a:p>
            <a:pPr defTabSz="912013" eaLnBrk="1" hangingPunct="1">
              <a:spcBef>
                <a:spcPct val="0"/>
              </a:spcBef>
            </a:pPr>
            <a:r>
              <a:rPr lang="en-US" b="1" dirty="0">
                <a:latin typeface="Arial" panose="020B0604020202020204" pitchFamily="34" charset="0"/>
                <a:cs typeface="Arial" panose="020B0604020202020204" pitchFamily="34" charset="0"/>
              </a:rPr>
              <a:t>[Click to advance slide]</a:t>
            </a:r>
          </a:p>
          <a:p>
            <a:pPr defTabSz="912013"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b="1"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F22246-8A06-4C76-BA6C-432E7E6CB0B4}" type="slidenum">
              <a:rPr lang="en-US" altLang="en-US" smtClean="0"/>
              <a:pPr fontAlgn="base">
                <a:spcBef>
                  <a:spcPct val="0"/>
                </a:spcBef>
                <a:spcAft>
                  <a:spcPct val="0"/>
                </a:spcAft>
              </a:pPr>
              <a:t>48</a:t>
            </a:fld>
            <a:endParaRPr lang="en-US" altLang="en-US" dirty="0"/>
          </a:p>
        </p:txBody>
      </p:sp>
    </p:spTree>
    <p:extLst>
      <p:ext uri="{BB962C8B-B14F-4D97-AF65-F5344CB8AC3E}">
        <p14:creationId xmlns:p14="http://schemas.microsoft.com/office/powerpoint/2010/main" val="18105470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24E493A-B239-42FC-BAD4-15AB8F0624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A3ED6400-C85A-4256-A4DB-D44F13F2CA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n-US" altLang="en-US" sz="1600" b="1">
                <a:solidFill>
                  <a:srgbClr val="000000"/>
                </a:solidFill>
                <a:latin typeface="Arial" panose="020B0604020202020204" pitchFamily="34" charset="0"/>
                <a:cs typeface="Arial" panose="020B0604020202020204" pitchFamily="34" charset="0"/>
              </a:rPr>
              <a:t>Break</a:t>
            </a:r>
          </a:p>
          <a:p>
            <a:pPr eaLnBrk="1" hangingPunct="1">
              <a:spcBef>
                <a:spcPct val="0"/>
              </a:spcBef>
              <a:spcAft>
                <a:spcPts val="600"/>
              </a:spcAft>
            </a:pPr>
            <a:r>
              <a:rPr lang="en-US" altLang="en-US" sz="1600" b="1">
                <a:solidFill>
                  <a:srgbClr val="000000"/>
                </a:solidFill>
                <a:latin typeface="Arial" panose="020B0604020202020204" pitchFamily="34" charset="0"/>
                <a:cs typeface="Arial" panose="020B0604020202020204" pitchFamily="34" charset="0"/>
              </a:rPr>
              <a:t>(15 minutes)</a:t>
            </a:r>
          </a:p>
          <a:p>
            <a:endParaRPr lang="en-US" altLang="en-US"/>
          </a:p>
        </p:txBody>
      </p:sp>
      <p:sp>
        <p:nvSpPr>
          <p:cNvPr id="4" name="Slide Number Placeholder 3">
            <a:extLst>
              <a:ext uri="{FF2B5EF4-FFF2-40B4-BE49-F238E27FC236}">
                <a16:creationId xmlns:a16="http://schemas.microsoft.com/office/drawing/2014/main" id="{B3E7CBB6-58F4-4DC9-8735-AF4330F6FBEB}"/>
              </a:ext>
            </a:extLst>
          </p:cNvPr>
          <p:cNvSpPr>
            <a:spLocks noGrp="1"/>
          </p:cNvSpPr>
          <p:nvPr>
            <p:ph type="sldNum" sz="quarter" idx="5"/>
          </p:nvPr>
        </p:nvSpPr>
        <p:spPr/>
        <p:txBody>
          <a:bodyPr/>
          <a:lstStyle/>
          <a:p>
            <a:pPr>
              <a:defRPr/>
            </a:pPr>
            <a:fld id="{C974DD98-6DC2-4468-A070-79120B12FD36}"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B7F6BB7-BE94-42EE-9DBC-4C446F5E2866}"/>
              </a:ext>
            </a:extLst>
          </p:cNvPr>
          <p:cNvSpPr>
            <a:spLocks noGrp="1" noRot="1" noChangeAspect="1" noTextEdit="1"/>
          </p:cNvSpPr>
          <p:nvPr>
            <p:ph type="sldImg"/>
          </p:nvPr>
        </p:nvSpPr>
        <p:spPr bwMode="auto">
          <a:xfrm>
            <a:off x="1082675" y="360363"/>
            <a:ext cx="4878388" cy="3657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511BBBA-ED12-4D32-A7CC-000908F50AAB}"/>
              </a:ext>
            </a:extLst>
          </p:cNvPr>
          <p:cNvSpPr>
            <a:spLocks noGrp="1"/>
          </p:cNvSpPr>
          <p:nvPr>
            <p:ph type="body" idx="1"/>
          </p:nvPr>
        </p:nvSpPr>
        <p:spPr bwMode="auto">
          <a:xfrm>
            <a:off x="519113" y="4537075"/>
            <a:ext cx="5692775" cy="451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146685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[Begin recording]</a:t>
            </a:r>
          </a:p>
          <a:p>
            <a:pPr marL="0" marR="0" lvl="0" indent="0" algn="l" defTabSz="146685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[Say the following:]</a:t>
            </a:r>
          </a:p>
          <a:p>
            <a:pPr marL="0" marR="0" lvl="0" indent="0" algn="l" defTabSz="1466850" rtl="0" eaLnBrk="1" fontAlgn="base" latinLnBrk="0" hangingPunct="1">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146685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My name is John Oses, and I am an Education Programs Consultant in the Migrant Education Office at the California Department of Education, or CDE.</a:t>
            </a:r>
          </a:p>
          <a:p>
            <a:pPr marL="0" marR="0" lvl="0" indent="0" algn="l" defTabSz="146685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146685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As you may know, the CDE has contracted with Los Angeles County Office of Education’s (LACOE) Technology Services to develop an online application system. </a:t>
            </a:r>
          </a:p>
          <a:p>
            <a:pPr marL="0" marR="0" lvl="0" indent="0" algn="l" defTabSz="146685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146685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For FY 2020—21, the Butte County Office of Education (BCOE) will be completing a grant application through the online system for the California Mini Corps Program. </a:t>
            </a:r>
          </a:p>
          <a:p>
            <a:pPr marL="0" marR="0" lvl="0" indent="0" algn="l" defTabSz="146685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1466850" rtl="0" eaLnBrk="1" fontAlgn="base" latinLnBrk="0" hangingPunct="1">
              <a:lnSpc>
                <a:spcPct val="100000"/>
              </a:lnSpc>
              <a:spcBef>
                <a:spcPct val="0"/>
              </a:spcBef>
              <a:spcAft>
                <a:spcPct val="0"/>
              </a:spcAft>
              <a:buClrTx/>
              <a:buSzTx/>
              <a:buFontTx/>
              <a:buNone/>
              <a:tabLst/>
              <a:defRPr/>
            </a:pPr>
            <a:r>
              <a:rPr lang="en-US" altLang="en-US" dirty="0">
                <a:ea typeface="ＭＳ Ｐゴシック" panose="020B0600070205080204" pitchFamily="34" charset="-128"/>
              </a:rPr>
              <a:t>This webinar is designed as an introduction to the Online grant application system for California Mini Corps Directors and Butte County Office of Education leadership and staff. </a:t>
            </a:r>
          </a:p>
          <a:p>
            <a:pPr marL="0" marR="0" lvl="0" indent="0" algn="l" defTabSz="146685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146685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146685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[Click to advance slide]</a:t>
            </a:r>
          </a:p>
          <a:p>
            <a:endParaRPr lang="en-US" dirty="0"/>
          </a:p>
          <a:p>
            <a:pPr defTabSz="1466850" eaLnBrk="1" hangingPunct="1">
              <a:spcBef>
                <a:spcPct val="0"/>
              </a:spcBef>
            </a:pPr>
            <a:endParaRPr lang="en-US" altLang="en-US" dirty="0">
              <a:ea typeface="ＭＳ Ｐゴシック" panose="020B0600070205080204" pitchFamily="34" charset="-128"/>
            </a:endParaRPr>
          </a:p>
        </p:txBody>
      </p:sp>
      <p:sp>
        <p:nvSpPr>
          <p:cNvPr id="18436" name="Slide Number Placeholder 3">
            <a:extLst>
              <a:ext uri="{FF2B5EF4-FFF2-40B4-BE49-F238E27FC236}">
                <a16:creationId xmlns:a16="http://schemas.microsoft.com/office/drawing/2014/main" id="{28C402F7-05A3-40C3-AA13-FAEAF7FB92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1173163" indent="-449263">
              <a:defRPr>
                <a:solidFill>
                  <a:schemeClr val="tx1"/>
                </a:solidFill>
                <a:latin typeface="Arial" panose="020B0604020202020204" pitchFamily="34" charset="0"/>
              </a:defRPr>
            </a:lvl2pPr>
            <a:lvl3pPr marL="1804988" indent="-358775">
              <a:defRPr>
                <a:solidFill>
                  <a:schemeClr val="tx1"/>
                </a:solidFill>
                <a:latin typeface="Arial" panose="020B0604020202020204" pitchFamily="34" charset="0"/>
              </a:defRPr>
            </a:lvl3pPr>
            <a:lvl4pPr marL="2528888" indent="-358775">
              <a:defRPr>
                <a:solidFill>
                  <a:schemeClr val="tx1"/>
                </a:solidFill>
                <a:latin typeface="Arial" panose="020B0604020202020204" pitchFamily="34" charset="0"/>
              </a:defRPr>
            </a:lvl4pPr>
            <a:lvl5pPr marL="3251200" indent="-358775">
              <a:defRPr>
                <a:solidFill>
                  <a:schemeClr val="tx1"/>
                </a:solidFill>
                <a:latin typeface="Arial" panose="020B0604020202020204" pitchFamily="34" charset="0"/>
              </a:defRPr>
            </a:lvl5pPr>
            <a:lvl6pPr marL="3708400" indent="-358775" eaLnBrk="0" fontAlgn="base" hangingPunct="0">
              <a:spcBef>
                <a:spcPct val="0"/>
              </a:spcBef>
              <a:spcAft>
                <a:spcPct val="0"/>
              </a:spcAft>
              <a:defRPr>
                <a:solidFill>
                  <a:schemeClr val="tx1"/>
                </a:solidFill>
                <a:latin typeface="Arial" panose="020B0604020202020204" pitchFamily="34" charset="0"/>
              </a:defRPr>
            </a:lvl6pPr>
            <a:lvl7pPr marL="4165600" indent="-358775" eaLnBrk="0" fontAlgn="base" hangingPunct="0">
              <a:spcBef>
                <a:spcPct val="0"/>
              </a:spcBef>
              <a:spcAft>
                <a:spcPct val="0"/>
              </a:spcAft>
              <a:defRPr>
                <a:solidFill>
                  <a:schemeClr val="tx1"/>
                </a:solidFill>
                <a:latin typeface="Arial" panose="020B0604020202020204" pitchFamily="34" charset="0"/>
              </a:defRPr>
            </a:lvl7pPr>
            <a:lvl8pPr marL="4622800" indent="-358775" eaLnBrk="0" fontAlgn="base" hangingPunct="0">
              <a:spcBef>
                <a:spcPct val="0"/>
              </a:spcBef>
              <a:spcAft>
                <a:spcPct val="0"/>
              </a:spcAft>
              <a:defRPr>
                <a:solidFill>
                  <a:schemeClr val="tx1"/>
                </a:solidFill>
                <a:latin typeface="Arial" panose="020B0604020202020204" pitchFamily="34" charset="0"/>
              </a:defRPr>
            </a:lvl8pPr>
            <a:lvl9pPr marL="5080000" indent="-358775" eaLnBrk="0" fontAlgn="base" hangingPunct="0">
              <a:spcBef>
                <a:spcPct val="0"/>
              </a:spcBef>
              <a:spcAft>
                <a:spcPct val="0"/>
              </a:spcAft>
              <a:defRPr>
                <a:solidFill>
                  <a:schemeClr val="tx1"/>
                </a:solidFill>
                <a:latin typeface="Arial" panose="020B0604020202020204" pitchFamily="34" charset="0"/>
              </a:defRPr>
            </a:lvl9pPr>
          </a:lstStyle>
          <a:p>
            <a:fld id="{461C75BC-5CF5-4DA4-B588-08D0884D7FBF}" type="slidenum">
              <a:rPr lang="en-US" altLang="en-US" smtClean="0"/>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eaLnBrk="1" hangingPunct="1">
              <a:spcBef>
                <a:spcPct val="0"/>
              </a:spcBef>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Now that we had a chance to stretch, it’s Quiz Time! </a:t>
            </a:r>
          </a:p>
          <a:p>
            <a:pPr defTabSz="912013" eaLnBrk="1" hangingPunct="1">
              <a:spcBef>
                <a:spcPct val="0"/>
              </a:spcBef>
              <a:defRPr/>
            </a:pPr>
            <a:endParaRPr lang="en-US" altLang="en-US" b="0" dirty="0">
              <a:latin typeface="Arial" panose="020B0604020202020204" pitchFamily="34" charset="0"/>
              <a:cs typeface="Arial" panose="020B0604020202020204" pitchFamily="34" charset="0"/>
            </a:endParaRPr>
          </a:p>
          <a:p>
            <a:pPr eaLnBrk="1" hangingPunct="1">
              <a:spcBef>
                <a:spcPct val="0"/>
              </a:spcBef>
            </a:pPr>
            <a:r>
              <a:rPr lang="en-US" altLang="en-US" b="0" dirty="0">
                <a:latin typeface="Arial" panose="020B0604020202020204" pitchFamily="34" charset="0"/>
                <a:cs typeface="Arial" panose="020B0604020202020204" pitchFamily="34" charset="0"/>
              </a:rPr>
              <a:t>Using the poll features in Zoom, please answer the following question, </a:t>
            </a:r>
            <a:r>
              <a:rPr lang="en-US" altLang="en-US" b="1" dirty="0">
                <a:latin typeface="Arial" panose="020B0604020202020204" pitchFamily="34" charset="0"/>
                <a:cs typeface="Arial" panose="020B0604020202020204" pitchFamily="34" charset="0"/>
              </a:rPr>
              <a:t>[Read Question]. </a:t>
            </a:r>
            <a:endParaRPr lang="en-US" altLang="en-US" b="0" baseline="0" dirty="0">
              <a:latin typeface="Arial" panose="020B0604020202020204" pitchFamily="34" charset="0"/>
              <a:cs typeface="Arial" panose="020B0604020202020204" pitchFamily="34" charset="0"/>
            </a:endParaRPr>
          </a:p>
          <a:p>
            <a:pPr eaLnBrk="1" hangingPunct="1">
              <a:spcBef>
                <a:spcPct val="0"/>
              </a:spcBef>
            </a:pPr>
            <a:endParaRPr lang="en-US" altLang="en-US" b="0" baseline="0" dirty="0">
              <a:latin typeface="Arial" panose="020B0604020202020204" pitchFamily="34" charset="0"/>
              <a:cs typeface="Arial" panose="020B0604020202020204" pitchFamily="34" charset="0"/>
            </a:endParaRPr>
          </a:p>
          <a:p>
            <a:pPr eaLnBrk="1" hangingPunct="1">
              <a:spcBef>
                <a:spcPct val="0"/>
              </a:spcBef>
            </a:pPr>
            <a:r>
              <a:rPr lang="en-US" altLang="en-US" b="0" baseline="0" dirty="0">
                <a:latin typeface="Arial" panose="020B0604020202020204" pitchFamily="34" charset="0"/>
                <a:cs typeface="Arial" panose="020B0604020202020204" pitchFamily="34" charset="0"/>
              </a:rPr>
              <a:t>Answer: False. The CMC Indoor Tutoring Program for Regular School Year should be included within Section 5 and the Summer Indoor Tutoring Program in Section 6. </a:t>
            </a:r>
          </a:p>
          <a:p>
            <a:pPr eaLnBrk="1" hangingPunct="1">
              <a:spcBef>
                <a:spcPct val="0"/>
              </a:spcBef>
            </a:pPr>
            <a:endParaRPr lang="en-US" altLang="en-US" b="0" baseline="0" dirty="0">
              <a:latin typeface="Arial" panose="020B0604020202020204" pitchFamily="34" charset="0"/>
              <a:cs typeface="Arial" panose="020B0604020202020204" pitchFamily="34" charset="0"/>
            </a:endParaRPr>
          </a:p>
          <a:p>
            <a:pPr defTabSz="912013" eaLnBrk="1" hangingPunct="1">
              <a:spcBef>
                <a:spcPct val="0"/>
              </a:spcBef>
              <a:defRPr/>
            </a:pPr>
            <a:r>
              <a:rPr lang="en-US" b="1" dirty="0">
                <a:latin typeface="Arial" panose="020B0604020202020204" pitchFamily="34" charset="0"/>
                <a:cs typeface="Arial" panose="020B0604020202020204" pitchFamily="34" charset="0"/>
              </a:rPr>
              <a:t>[Click to advance slide]</a:t>
            </a:r>
          </a:p>
          <a:p>
            <a:pPr eaLnBrk="1" hangingPunct="1">
              <a:spcBef>
                <a:spcPct val="0"/>
              </a:spcBef>
            </a:pPr>
            <a:endParaRPr lang="en-US" altLang="en-US" b="0" dirty="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93277B7-5C43-47D4-91C9-F274B41E993C}" type="slidenum">
              <a:rPr lang="en-US" altLang="en-US" smtClean="0"/>
              <a:pPr fontAlgn="base">
                <a:spcBef>
                  <a:spcPct val="0"/>
                </a:spcBef>
                <a:spcAft>
                  <a:spcPct val="0"/>
                </a:spcAft>
              </a:pPr>
              <a:t>50</a:t>
            </a:fld>
            <a:endParaRPr lang="en-US" altLang="en-US" dirty="0"/>
          </a:p>
        </p:txBody>
      </p:sp>
    </p:spTree>
    <p:extLst>
      <p:ext uri="{BB962C8B-B14F-4D97-AF65-F5344CB8AC3E}">
        <p14:creationId xmlns:p14="http://schemas.microsoft.com/office/powerpoint/2010/main" val="27074931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0" dirty="0">
                <a:latin typeface="Arial" panose="020B0604020202020204" pitchFamily="34" charset="0"/>
                <a:cs typeface="Arial" panose="020B0604020202020204" pitchFamily="34" charset="0"/>
              </a:rPr>
              <a:t>Next question, using the poll features in Zoom, please answer the following question, </a:t>
            </a:r>
            <a:r>
              <a:rPr lang="en-US" altLang="en-US" b="1" dirty="0">
                <a:latin typeface="Arial" panose="020B0604020202020204" pitchFamily="34" charset="0"/>
                <a:cs typeface="Arial" panose="020B0604020202020204" pitchFamily="34" charset="0"/>
              </a:rPr>
              <a:t>[Read Question]. </a:t>
            </a:r>
          </a:p>
          <a:p>
            <a:pPr eaLnBrk="1" hangingPunct="1">
              <a:spcBef>
                <a:spcPct val="0"/>
              </a:spcBef>
            </a:pPr>
            <a:endParaRPr lang="en-US" altLang="en-US" b="0" baseline="0" dirty="0">
              <a:latin typeface="Arial" panose="020B0604020202020204" pitchFamily="34" charset="0"/>
              <a:cs typeface="Arial" panose="020B0604020202020204" pitchFamily="34" charset="0"/>
            </a:endParaRPr>
          </a:p>
          <a:p>
            <a:pPr eaLnBrk="1" hangingPunct="1">
              <a:spcBef>
                <a:spcPct val="0"/>
              </a:spcBef>
            </a:pPr>
            <a:r>
              <a:rPr lang="en-US" altLang="en-US" b="0" baseline="0" dirty="0">
                <a:latin typeface="Arial" panose="020B0604020202020204" pitchFamily="34" charset="0"/>
                <a:cs typeface="Arial" panose="020B0604020202020204" pitchFamily="34" charset="0"/>
              </a:rPr>
              <a:t>Answer: True! The CMC Central Office should leave blank and mark complete sections 7 through 11, as those sections apply to RA/DFDSAs. </a:t>
            </a:r>
          </a:p>
          <a:p>
            <a:pPr eaLnBrk="1" hangingPunct="1">
              <a:spcBef>
                <a:spcPct val="0"/>
              </a:spcBef>
            </a:pPr>
            <a:endParaRPr lang="en-US" altLang="en-US" b="0" baseline="0" dirty="0">
              <a:latin typeface="Arial" panose="020B0604020202020204" pitchFamily="34" charset="0"/>
              <a:cs typeface="Arial" panose="020B0604020202020204" pitchFamily="34" charset="0"/>
            </a:endParaRPr>
          </a:p>
          <a:p>
            <a:pPr defTabSz="912013" eaLnBrk="1" hangingPunct="1">
              <a:spcBef>
                <a:spcPct val="0"/>
              </a:spcBef>
              <a:defRPr/>
            </a:pPr>
            <a:r>
              <a:rPr lang="en-US" b="1" dirty="0">
                <a:latin typeface="Arial" panose="020B0604020202020204" pitchFamily="34" charset="0"/>
                <a:cs typeface="Arial" panose="020B0604020202020204" pitchFamily="34" charset="0"/>
              </a:rPr>
              <a:t>[Click to advance slide]</a:t>
            </a:r>
          </a:p>
          <a:p>
            <a:pPr eaLnBrk="1" hangingPunct="1">
              <a:spcBef>
                <a:spcPct val="0"/>
              </a:spcBef>
            </a:pPr>
            <a:endParaRPr lang="en-US" altLang="en-US" b="0" dirty="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93277B7-5C43-47D4-91C9-F274B41E993C}" type="slidenum">
              <a:rPr lang="en-US" altLang="en-US" smtClean="0"/>
              <a:pPr fontAlgn="base">
                <a:spcBef>
                  <a:spcPct val="0"/>
                </a:spcBef>
                <a:spcAft>
                  <a:spcPct val="0"/>
                </a:spcAft>
              </a:pPr>
              <a:t>51</a:t>
            </a:fld>
            <a:endParaRPr lang="en-US" altLang="en-US" dirty="0"/>
          </a:p>
        </p:txBody>
      </p:sp>
    </p:spTree>
    <p:extLst>
      <p:ext uri="{BB962C8B-B14F-4D97-AF65-F5344CB8AC3E}">
        <p14:creationId xmlns:p14="http://schemas.microsoft.com/office/powerpoint/2010/main" val="19771457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54664" y="4370759"/>
            <a:ext cx="6475677" cy="4741725"/>
          </a:xfrm>
        </p:spPr>
        <p:txBody>
          <a:bodyPr/>
          <a:lstStyle/>
          <a:p>
            <a:pPr defTabSz="946999" eaLnBrk="1" fontAlgn="auto" hangingPunct="1">
              <a:spcBef>
                <a:spcPts val="0"/>
              </a:spcBef>
              <a:spcAft>
                <a:spcPts val="0"/>
              </a:spcAf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999" eaLnBrk="1" fontAlgn="auto" hangingPunct="1">
              <a:spcBef>
                <a:spcPts val="0"/>
              </a:spcBef>
              <a:spcAft>
                <a:spcPts val="0"/>
              </a:spcAft>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999" eaLnBrk="1" fontAlgn="auto" hangingPunct="1">
              <a:spcBef>
                <a:spcPts val="0"/>
              </a:spcBef>
              <a:spcAft>
                <a:spcPts val="0"/>
              </a:spcAft>
              <a:defRPr/>
            </a:pPr>
            <a:r>
              <a:rPr lang="en-US" dirty="0">
                <a:latin typeface="Arial" panose="020B0604020202020204" pitchFamily="34" charset="0"/>
                <a:cs typeface="Arial" panose="020B0604020202020204" pitchFamily="34" charset="0"/>
              </a:rPr>
              <a:t>Now we will move on to Section 12. </a:t>
            </a:r>
          </a:p>
          <a:p>
            <a:pPr defTabSz="946999" eaLnBrk="1" fontAlgn="auto" hangingPunct="1">
              <a:spcBef>
                <a:spcPts val="0"/>
              </a:spcBef>
              <a:spcAft>
                <a:spcPts val="0"/>
              </a:spcAft>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Section 12: </a:t>
            </a:r>
            <a:r>
              <a:rPr lang="en-US" dirty="0">
                <a:latin typeface="Arial" panose="020B0604020202020204" pitchFamily="34" charset="0"/>
                <a:cs typeface="Arial" panose="020B0604020202020204" pitchFamily="34" charset="0"/>
              </a:rPr>
              <a:t>Technical Assistance and DSA/MOU Monitoring</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dirty="0">
                <a:latin typeface="Arial" panose="020B0604020202020204" pitchFamily="34" charset="0"/>
                <a:cs typeface="Arial" panose="020B0604020202020204" pitchFamily="34" charset="0"/>
              </a:rPr>
              <a:t>This</a:t>
            </a:r>
            <a:r>
              <a:rPr lang="en-US" baseline="0" dirty="0">
                <a:latin typeface="Arial" panose="020B0604020202020204" pitchFamily="34" charset="0"/>
                <a:cs typeface="Arial" panose="020B0604020202020204" pitchFamily="34" charset="0"/>
              </a:rPr>
              <a:t> s</a:t>
            </a:r>
            <a:r>
              <a:rPr lang="en-US" dirty="0">
                <a:latin typeface="Arial" panose="020B0604020202020204" pitchFamily="34" charset="0"/>
                <a:cs typeface="Arial" panose="020B0604020202020204" pitchFamily="34" charset="0"/>
              </a:rPr>
              <a:t>ection is comprised of the following three tabs. </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marL="228002" indent="-228002" defTabSz="946999" eaLnBrk="1" fontAlgn="auto" hangingPunct="1">
              <a:spcBef>
                <a:spcPts val="0"/>
              </a:spcBef>
              <a:spcAft>
                <a:spcPts val="0"/>
              </a:spcAft>
              <a:buFontTx/>
              <a:buAutoNum type="arabicPeriod"/>
              <a:defRPr/>
            </a:pPr>
            <a:r>
              <a:rPr lang="en-US" b="1" dirty="0">
                <a:latin typeface="Arial" panose="020B0604020202020204" pitchFamily="34" charset="0"/>
                <a:cs typeface="Arial" panose="020B0604020202020204" pitchFamily="34" charset="0"/>
              </a:rPr>
              <a:t>How Assistance is Provided</a:t>
            </a:r>
          </a:p>
          <a:p>
            <a:pPr marL="228002" indent="-228002" defTabSz="946999" eaLnBrk="1" fontAlgn="auto" hangingPunct="1">
              <a:spcBef>
                <a:spcPts val="0"/>
              </a:spcBef>
              <a:spcAft>
                <a:spcPts val="0"/>
              </a:spcAft>
              <a:buFontTx/>
              <a:buAutoNum type="arabicPeriod"/>
              <a:defRPr/>
            </a:pPr>
            <a:r>
              <a:rPr lang="en-US" b="1" dirty="0">
                <a:latin typeface="Arial" panose="020B0604020202020204" pitchFamily="34" charset="0"/>
                <a:cs typeface="Arial" panose="020B0604020202020204" pitchFamily="34" charset="0"/>
              </a:rPr>
              <a:t>Monitoring of Implementation</a:t>
            </a:r>
            <a:endParaRPr lang="en-US" dirty="0">
              <a:latin typeface="Arial" panose="020B0604020202020204" pitchFamily="34" charset="0"/>
              <a:cs typeface="Arial" panose="020B0604020202020204" pitchFamily="34" charset="0"/>
            </a:endParaRPr>
          </a:p>
          <a:p>
            <a:pPr marL="228002" indent="-228002" defTabSz="946999" eaLnBrk="1" fontAlgn="auto" hangingPunct="1">
              <a:spcBef>
                <a:spcPts val="0"/>
              </a:spcBef>
              <a:spcAft>
                <a:spcPts val="0"/>
              </a:spcAft>
              <a:buFontTx/>
              <a:buAutoNum type="arabicPeriod"/>
              <a:defRPr/>
            </a:pPr>
            <a:r>
              <a:rPr lang="en-US" b="1" dirty="0">
                <a:latin typeface="Arial" panose="020B0604020202020204" pitchFamily="34" charset="0"/>
                <a:cs typeface="Arial" panose="020B0604020202020204" pitchFamily="34" charset="0"/>
              </a:rPr>
              <a:t>Informing Districts of Services</a:t>
            </a: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b="1"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dirty="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3945E-AD7D-44B4-BA0B-2ECF08B3E635}" type="slidenum">
              <a:rPr lang="en-US" altLang="en-US" smtClean="0"/>
              <a:pPr fontAlgn="base">
                <a:spcBef>
                  <a:spcPct val="0"/>
                </a:spcBef>
                <a:spcAft>
                  <a:spcPct val="0"/>
                </a:spcAft>
              </a:pPr>
              <a:t>52</a:t>
            </a:fld>
            <a:endParaRPr lang="en-US" altLang="en-US" dirty="0"/>
          </a:p>
        </p:txBody>
      </p:sp>
    </p:spTree>
    <p:extLst>
      <p:ext uri="{BB962C8B-B14F-4D97-AF65-F5344CB8AC3E}">
        <p14:creationId xmlns:p14="http://schemas.microsoft.com/office/powerpoint/2010/main" val="731625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xfrm>
            <a:off x="254664" y="4370759"/>
            <a:ext cx="6475677" cy="4741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Section 12: </a:t>
            </a:r>
            <a:r>
              <a:rPr lang="en-US" altLang="en-US" dirty="0">
                <a:latin typeface="Arial" panose="020B0604020202020204" pitchFamily="34" charset="0"/>
                <a:cs typeface="Arial" panose="020B0604020202020204" pitchFamily="34" charset="0"/>
              </a:rPr>
              <a:t>Technical Assistance and DSA/MOU Monitoring</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How Assistance is Provided:</a:t>
            </a:r>
          </a:p>
          <a:p>
            <a:pPr defTabSz="946847" eaLnBrk="1" hangingPunct="1">
              <a:spcBef>
                <a:spcPct val="0"/>
              </a:spcBef>
            </a:pPr>
            <a:endParaRPr lang="en-US" altLang="en-US" b="1"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this tab, the CMC Central Office, using the CMC Contract to Grant Crosswalk, will provide a detailed description on how they will provide technical assistance to:</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marL="171450" indent="-171450" defTabSz="946847" eaLnBrk="1" hangingPunct="1">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CMC Coordinators, such as Ad Hoc Meetings. </a:t>
            </a:r>
          </a:p>
          <a:p>
            <a:pPr marL="171450" indent="-171450" defTabSz="946847" eaLnBrk="1" hangingPunct="1">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Quarterly Business Meetings. </a:t>
            </a:r>
          </a:p>
          <a:p>
            <a:pPr marL="171450" indent="-171450" defTabSz="946847" eaLnBrk="1" hangingPunct="1">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Site monitoring visits. </a:t>
            </a:r>
          </a:p>
          <a:p>
            <a:pPr marL="0" indent="0" defTabSz="946847" eaLnBrk="1" hangingPunct="1">
              <a:spcBef>
                <a:spcPct val="0"/>
              </a:spcBef>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tab is completed, the user will:</a:t>
            </a:r>
          </a:p>
          <a:p>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Save Work </a:t>
            </a:r>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And Select Next Tab</a:t>
            </a:r>
          </a:p>
          <a:p>
            <a:pPr lvl="1"/>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[Click to advance slide]</a:t>
            </a:r>
            <a:endParaRPr 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9E442A6-073E-4DCB-B830-A4AF05300BA7}" type="slidenum">
              <a:rPr lang="en-US" altLang="en-US" smtClean="0"/>
              <a:pPr fontAlgn="base">
                <a:spcBef>
                  <a:spcPct val="0"/>
                </a:spcBef>
                <a:spcAft>
                  <a:spcPct val="0"/>
                </a:spcAft>
              </a:pPr>
              <a:t>53</a:t>
            </a:fld>
            <a:endParaRPr lang="en-US" altLang="en-US" dirty="0"/>
          </a:p>
        </p:txBody>
      </p:sp>
    </p:spTree>
    <p:extLst>
      <p:ext uri="{BB962C8B-B14F-4D97-AF65-F5344CB8AC3E}">
        <p14:creationId xmlns:p14="http://schemas.microsoft.com/office/powerpoint/2010/main" val="3487289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xfrm>
            <a:off x="254664" y="4370759"/>
            <a:ext cx="6475677" cy="4741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pPr>
            <a:r>
              <a:rPr lang="en-US" altLang="en-US" b="1" dirty="0">
                <a:latin typeface="Arial" panose="020B0604020202020204" pitchFamily="34" charset="0"/>
                <a:cs typeface="Arial" panose="020B0604020202020204" pitchFamily="34" charset="0"/>
              </a:rPr>
              <a:t>Section 12: </a:t>
            </a:r>
            <a:r>
              <a:rPr lang="en-US" altLang="en-US" dirty="0">
                <a:latin typeface="Arial" panose="020B0604020202020204" pitchFamily="34" charset="0"/>
                <a:cs typeface="Arial" panose="020B0604020202020204" pitchFamily="34" charset="0"/>
              </a:rPr>
              <a:t>Technical Assistance and DSA/MOU Monitoring</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Monitoring of Implementation</a:t>
            </a:r>
            <a:r>
              <a:rPr lang="en-US" altLang="en-US" dirty="0">
                <a:latin typeface="Arial" panose="020B0604020202020204" pitchFamily="34" charset="0"/>
                <a:cs typeface="Arial" panose="020B0604020202020204" pitchFamily="34" charset="0"/>
              </a:rPr>
              <a:t>:</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this tab, the CMC Central Office, using the CMC Contract to Grant Crosswalk, will provide a detailed description of how they will monitor the implementation of services as described in the services.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tab is completed, the user will:</a:t>
            </a:r>
          </a:p>
          <a:p>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Save Work </a:t>
            </a:r>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And Select Next Tab</a:t>
            </a:r>
          </a:p>
          <a:p>
            <a:pPr lvl="1"/>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[Click to advance slide]</a:t>
            </a:r>
            <a:endParaRPr 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B9CD751-7371-4096-AD3C-1FC3DD2C9C68}" type="slidenum">
              <a:rPr lang="en-US" altLang="en-US" smtClean="0"/>
              <a:pPr fontAlgn="base">
                <a:spcBef>
                  <a:spcPct val="0"/>
                </a:spcBef>
                <a:spcAft>
                  <a:spcPct val="0"/>
                </a:spcAft>
              </a:pPr>
              <a:t>54</a:t>
            </a:fld>
            <a:endParaRPr lang="en-US" altLang="en-US" dirty="0"/>
          </a:p>
        </p:txBody>
      </p:sp>
    </p:spTree>
    <p:extLst>
      <p:ext uri="{BB962C8B-B14F-4D97-AF65-F5344CB8AC3E}">
        <p14:creationId xmlns:p14="http://schemas.microsoft.com/office/powerpoint/2010/main" val="25874146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xfrm>
            <a:off x="254664" y="4370759"/>
            <a:ext cx="6475677" cy="4741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pPr>
            <a:r>
              <a:rPr lang="en-US" altLang="en-US" b="1" dirty="0">
                <a:latin typeface="Arial" panose="020B0604020202020204" pitchFamily="34" charset="0"/>
                <a:cs typeface="Arial" panose="020B0604020202020204" pitchFamily="34" charset="0"/>
              </a:rPr>
              <a:t>Section 12: </a:t>
            </a:r>
            <a:r>
              <a:rPr lang="en-US" altLang="en-US" dirty="0">
                <a:latin typeface="Arial" panose="020B0604020202020204" pitchFamily="34" charset="0"/>
                <a:cs typeface="Arial" panose="020B0604020202020204" pitchFamily="34" charset="0"/>
              </a:rPr>
              <a:t>Technical Assistance and DSA/MOU Monitoring</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Informing Districts of Services</a:t>
            </a:r>
            <a:r>
              <a:rPr lang="en-US" altLang="en-US" dirty="0">
                <a:latin typeface="Arial" panose="020B0604020202020204" pitchFamily="34" charset="0"/>
                <a:cs typeface="Arial" panose="020B0604020202020204" pitchFamily="34" charset="0"/>
              </a:rPr>
              <a:t>:</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this tab, the CMC Central Office, using the CMC Contract to Grant Crosswalk, will describe in detail how technical assistance is provided to IHEs and districts of the services CMC provides.</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tab is completed, the user will:</a:t>
            </a:r>
          </a:p>
          <a:p>
            <a:pPr lvl="1"/>
            <a:r>
              <a:rPr lang="en-US" b="1" dirty="0">
                <a:latin typeface="Arial" panose="020B0604020202020204" pitchFamily="34" charset="0"/>
                <a:cs typeface="Arial" panose="020B0604020202020204" pitchFamily="34" charset="0"/>
              </a:rPr>
              <a:t>Save Work </a:t>
            </a:r>
          </a:p>
          <a:p>
            <a:pPr lvl="1"/>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section is complete: </a:t>
            </a:r>
          </a:p>
          <a:p>
            <a:pPr lvl="1"/>
            <a:r>
              <a:rPr lang="en-US" dirty="0">
                <a:latin typeface="Arial" panose="020B0604020202020204" pitchFamily="34" charset="0"/>
                <a:cs typeface="Arial" panose="020B0604020202020204" pitchFamily="34" charset="0"/>
              </a:rPr>
              <a:t>Go to </a:t>
            </a:r>
            <a:r>
              <a:rPr lang="en-US" b="1" dirty="0">
                <a:latin typeface="Arial" panose="020B0604020202020204" pitchFamily="34" charset="0"/>
                <a:cs typeface="Arial" panose="020B0604020202020204" pitchFamily="34" charset="0"/>
              </a:rPr>
              <a:t>Status</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Select </a:t>
            </a:r>
            <a:r>
              <a:rPr lang="en-US" b="1" dirty="0">
                <a:latin typeface="Arial" panose="020B0604020202020204" pitchFamily="34" charset="0"/>
                <a:cs typeface="Arial" panose="020B0604020202020204" pitchFamily="34" charset="0"/>
              </a:rPr>
              <a:t>Complete</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Update Status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will complete this section.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the section is complete:</a:t>
            </a:r>
          </a:p>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Plan Index </a:t>
            </a:r>
            <a:r>
              <a:rPr lang="en-US" dirty="0">
                <a:latin typeface="Arial" panose="020B0604020202020204" pitchFamily="34" charset="0"/>
                <a:cs typeface="Arial" panose="020B0604020202020204" pitchFamily="34" charset="0"/>
              </a:rPr>
              <a:t>in the top menu to navigate to other sections. </a:t>
            </a:r>
          </a:p>
          <a:p>
            <a:r>
              <a:rPr lang="en-US" b="1" dirty="0">
                <a:latin typeface="Arial" panose="020B0604020202020204" pitchFamily="34" charset="0"/>
                <a:cs typeface="Arial" panose="020B0604020202020204" pitchFamily="34" charset="0"/>
              </a:rPr>
              <a:t>[Click to advance slide]</a:t>
            </a: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DDB2E2-EAE4-43A6-94A7-002E46ACE358}" type="slidenum">
              <a:rPr lang="en-US" altLang="en-US" smtClean="0"/>
              <a:pPr fontAlgn="base">
                <a:spcBef>
                  <a:spcPct val="0"/>
                </a:spcBef>
                <a:spcAft>
                  <a:spcPct val="0"/>
                </a:spcAft>
              </a:pPr>
              <a:t>55</a:t>
            </a:fld>
            <a:endParaRPr lang="en-US" altLang="en-US" dirty="0"/>
          </a:p>
        </p:txBody>
      </p:sp>
    </p:spTree>
    <p:extLst>
      <p:ext uri="{BB962C8B-B14F-4D97-AF65-F5344CB8AC3E}">
        <p14:creationId xmlns:p14="http://schemas.microsoft.com/office/powerpoint/2010/main" val="11987532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To</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recap some of the main points covered in section 12. </a:t>
            </a: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[Read</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Slide]</a:t>
            </a:r>
            <a:endParaRPr lang="en-US" dirty="0">
              <a:latin typeface="Arial" panose="020B0604020202020204" pitchFamily="34" charset="0"/>
              <a:cs typeface="Arial" panose="020B0604020202020204" pitchFamily="34" charset="0"/>
            </a:endParaRPr>
          </a:p>
          <a:p>
            <a:endParaRPr lang="en-US" altLang="en-US" dirty="0"/>
          </a:p>
          <a:p>
            <a:pPr defTabSz="916214">
              <a:defRPr/>
            </a:pPr>
            <a:r>
              <a:rPr lang="en-US" b="1" dirty="0">
                <a:latin typeface="Arial" panose="020B0604020202020204" pitchFamily="34" charset="0"/>
                <a:cs typeface="Arial" panose="020B0604020202020204" pitchFamily="34" charset="0"/>
              </a:rPr>
              <a:t>[Click to advance slide]</a:t>
            </a:r>
          </a:p>
          <a:p>
            <a:endParaRPr lang="en-US" altLang="en-US" dirty="0"/>
          </a:p>
        </p:txBody>
      </p:sp>
      <p:sp>
        <p:nvSpPr>
          <p:cNvPr id="4" name="Slide Number Placeholder 3"/>
          <p:cNvSpPr>
            <a:spLocks noGrp="1"/>
          </p:cNvSpPr>
          <p:nvPr>
            <p:ph type="sldNum" sz="quarter" idx="5"/>
          </p:nvPr>
        </p:nvSpPr>
        <p:spPr/>
        <p:txBody>
          <a:bodyPr/>
          <a:lstStyle/>
          <a:p>
            <a:pPr>
              <a:defRPr/>
            </a:pPr>
            <a:fld id="{F53E92E6-5D15-4695-BFC9-E2FC77014B2E}" type="slidenum">
              <a:rPr lang="en-US" smtClean="0"/>
              <a:pPr>
                <a:defRPr/>
              </a:pPr>
              <a:t>56</a:t>
            </a:fld>
            <a:endParaRPr lang="en-US" dirty="0"/>
          </a:p>
        </p:txBody>
      </p:sp>
    </p:spTree>
    <p:extLst>
      <p:ext uri="{BB962C8B-B14F-4D97-AF65-F5344CB8AC3E}">
        <p14:creationId xmlns:p14="http://schemas.microsoft.com/office/powerpoint/2010/main" val="14250137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91044" y="4467464"/>
            <a:ext cx="5994826" cy="4537218"/>
          </a:xfrm>
        </p:spPr>
        <p:txBody>
          <a:bodyPr/>
          <a:lstStyle/>
          <a:p>
            <a:pPr defTabSz="946999" eaLnBrk="1" fontAlgn="auto" hangingPunct="1">
              <a:spcBef>
                <a:spcPts val="0"/>
              </a:spcBef>
              <a:spcAft>
                <a:spcPts val="0"/>
              </a:spcAf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999" eaLnBrk="1" fontAlgn="auto" hangingPunct="1">
              <a:spcBef>
                <a:spcPts val="0"/>
              </a:spcBef>
              <a:spcAft>
                <a:spcPts val="0"/>
              </a:spcAft>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Section 13: </a:t>
            </a:r>
            <a:r>
              <a:rPr lang="en-US" dirty="0">
                <a:latin typeface="Arial" panose="020B0604020202020204" pitchFamily="34" charset="0"/>
                <a:cs typeface="Arial" panose="020B0604020202020204" pitchFamily="34" charset="0"/>
              </a:rPr>
              <a:t>Administration: Staff Planning</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dirty="0">
                <a:latin typeface="Arial" panose="020B0604020202020204" pitchFamily="34" charset="0"/>
                <a:cs typeface="Arial" panose="020B0604020202020204" pitchFamily="34" charset="0"/>
              </a:rPr>
              <a:t>In this section, the CMC Central Office, using the CMC Contract to Grant Crosswalk,</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will address each of the three tabs in the following manner:</a:t>
            </a:r>
          </a:p>
          <a:p>
            <a:pPr defTabSz="946999" eaLnBrk="1" fontAlgn="auto" hangingPunct="1">
              <a:spcBef>
                <a:spcPts val="0"/>
              </a:spcBef>
              <a:spcAft>
                <a:spcPts val="0"/>
              </a:spcAft>
              <a:defRPr/>
            </a:pPr>
            <a:endParaRPr lang="en-US" b="1" dirty="0">
              <a:latin typeface="Arial" panose="020B0604020202020204" pitchFamily="34" charset="0"/>
              <a:cs typeface="Arial" panose="020B0604020202020204" pitchFamily="34" charset="0"/>
            </a:endParaRPr>
          </a:p>
          <a:p>
            <a:pPr marL="228002" indent="-228002" defTabSz="946999" eaLnBrk="1" fontAlgn="auto" hangingPunct="1">
              <a:spcBef>
                <a:spcPts val="0"/>
              </a:spcBef>
              <a:spcAft>
                <a:spcPts val="0"/>
              </a:spcAft>
              <a:buAutoNum type="arabicPeriod"/>
              <a:defRPr/>
            </a:pPr>
            <a:r>
              <a:rPr lang="en-US" b="1" dirty="0">
                <a:latin typeface="Arial" panose="020B0604020202020204" pitchFamily="34" charset="0"/>
                <a:cs typeface="Arial" panose="020B0604020202020204" pitchFamily="34" charset="0"/>
              </a:rPr>
              <a:t>Indirective Cost Charges</a:t>
            </a:r>
            <a:endParaRPr lang="en-US" b="0" dirty="0">
              <a:latin typeface="Arial" panose="020B0604020202020204" pitchFamily="34" charset="0"/>
              <a:cs typeface="Arial" panose="020B0604020202020204" pitchFamily="34" charset="0"/>
            </a:endParaRPr>
          </a:p>
          <a:p>
            <a:pPr marL="228002" indent="-228002" defTabSz="946999" eaLnBrk="1" fontAlgn="auto" hangingPunct="1">
              <a:spcBef>
                <a:spcPts val="0"/>
              </a:spcBef>
              <a:spcAft>
                <a:spcPts val="0"/>
              </a:spcAft>
              <a:buAutoNum type="arabicPeriod"/>
              <a:defRPr/>
            </a:pPr>
            <a:r>
              <a:rPr lang="en-US" b="1" dirty="0">
                <a:latin typeface="Arial" panose="020B0604020202020204" pitchFamily="34" charset="0"/>
                <a:cs typeface="Arial" panose="020B0604020202020204" pitchFamily="34" charset="0"/>
              </a:rPr>
              <a:t>Administrative Staff</a:t>
            </a:r>
            <a:r>
              <a:rPr lang="en-US" dirty="0">
                <a:latin typeface="Arial" panose="020B0604020202020204" pitchFamily="34" charset="0"/>
                <a:cs typeface="Arial" panose="020B0604020202020204" pitchFamily="34" charset="0"/>
              </a:rPr>
              <a:t> </a:t>
            </a:r>
          </a:p>
          <a:p>
            <a:pPr marL="228002" indent="-228002" defTabSz="946999" eaLnBrk="1" fontAlgn="auto" hangingPunct="1">
              <a:spcBef>
                <a:spcPts val="0"/>
              </a:spcBef>
              <a:spcAft>
                <a:spcPts val="0"/>
              </a:spcAft>
              <a:buAutoNum type="arabicPeriod"/>
              <a:defRPr/>
            </a:pPr>
            <a:r>
              <a:rPr lang="en-US" b="1" dirty="0">
                <a:latin typeface="Arial" panose="020B0604020202020204" pitchFamily="34" charset="0"/>
                <a:cs typeface="Arial" panose="020B0604020202020204" pitchFamily="34" charset="0"/>
              </a:rPr>
              <a:t>Administrative Budget</a:t>
            </a:r>
          </a:p>
          <a:p>
            <a:pPr marL="228002" indent="-228002" defTabSz="946999" eaLnBrk="1" fontAlgn="auto" hangingPunct="1">
              <a:spcBef>
                <a:spcPts val="0"/>
              </a:spcBef>
              <a:spcAft>
                <a:spcPts val="0"/>
              </a:spcAft>
              <a:buAutoNum type="arabicPeriod"/>
              <a:defRPr/>
            </a:pPr>
            <a:endParaRPr lang="en-US" b="1"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endParaRPr lang="en-US" dirty="0">
              <a:latin typeface="Arial" panose="020B0604020202020204" pitchFamily="34" charset="0"/>
              <a:cs typeface="Arial" panose="020B0604020202020204" pitchFamily="34" charset="0"/>
            </a:endParaRPr>
          </a:p>
          <a:p>
            <a:pPr marL="228002" indent="-228002" defTabSz="946999" eaLnBrk="1" fontAlgn="auto" hangingPunct="1">
              <a:spcBef>
                <a:spcPts val="0"/>
              </a:spcBef>
              <a:spcAft>
                <a:spcPts val="0"/>
              </a:spcAft>
              <a:buAutoNum type="arabicPeriod"/>
              <a:defRPr/>
            </a:pPr>
            <a:endParaRPr lang="en-US" dirty="0">
              <a:latin typeface="Arial" panose="020B0604020202020204" pitchFamily="34" charset="0"/>
              <a:cs typeface="Arial" panose="020B0604020202020204" pitchFamily="34" charset="0"/>
            </a:endParaRPr>
          </a:p>
          <a:p>
            <a:pPr marL="171003" indent="-171003" defTabSz="946999" eaLnBrk="1" fontAlgn="auto" hangingPunct="1">
              <a:spcBef>
                <a:spcPts val="0"/>
              </a:spcBef>
              <a:spcAft>
                <a:spcPts val="0"/>
              </a:spcAft>
              <a:buFontTx/>
              <a:buChar char="-"/>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sz="1000" b="1" dirty="0">
              <a:latin typeface="Arial" panose="020B0604020202020204" pitchFamily="34" charset="0"/>
              <a:cs typeface="Arial" panose="020B0604020202020204" pitchFamily="34" charset="0"/>
            </a:endParaRP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D65B59-48E1-4C61-9C1C-202ED7D6F59B}" type="slidenum">
              <a:rPr lang="en-US" altLang="en-US" smtClean="0"/>
              <a:pPr fontAlgn="base">
                <a:spcBef>
                  <a:spcPct val="0"/>
                </a:spcBef>
                <a:spcAft>
                  <a:spcPct val="0"/>
                </a:spcAft>
              </a:pPr>
              <a:t>57</a:t>
            </a:fld>
            <a:endParaRPr lang="en-US" altLang="en-US" dirty="0"/>
          </a:p>
        </p:txBody>
      </p:sp>
    </p:spTree>
    <p:extLst>
      <p:ext uri="{BB962C8B-B14F-4D97-AF65-F5344CB8AC3E}">
        <p14:creationId xmlns:p14="http://schemas.microsoft.com/office/powerpoint/2010/main" val="37033916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91044" y="4467464"/>
            <a:ext cx="5994826" cy="4537218"/>
          </a:xfrm>
        </p:spPr>
        <p:txBody>
          <a:bodyPr/>
          <a:lstStyle/>
          <a:p>
            <a:pPr defTabSz="946999" eaLnBrk="1" fontAlgn="auto" hangingPunct="1">
              <a:spcBef>
                <a:spcPts val="0"/>
              </a:spcBef>
              <a:spcAft>
                <a:spcPts val="0"/>
              </a:spcAf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Section 13: </a:t>
            </a:r>
            <a:r>
              <a:rPr lang="en-US" dirty="0">
                <a:latin typeface="Arial" panose="020B0604020202020204" pitchFamily="34" charset="0"/>
                <a:cs typeface="Arial" panose="020B0604020202020204" pitchFamily="34" charset="0"/>
              </a:rPr>
              <a:t>Administration: Staff Planning</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Indirect Cost Charges</a:t>
            </a:r>
            <a:r>
              <a:rPr lang="en-US" dirty="0">
                <a:latin typeface="Arial" panose="020B0604020202020204" pitchFamily="34" charset="0"/>
                <a:cs typeface="Arial" panose="020B0604020202020204" pitchFamily="34" charset="0"/>
              </a:rPr>
              <a:t>: </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dirty="0">
                <a:latin typeface="Arial" panose="020B0604020202020204" pitchFamily="34" charset="0"/>
                <a:cs typeface="Arial" panose="020B0604020202020204" pitchFamily="34" charset="0"/>
              </a:rPr>
              <a:t>In this tab,</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provide the approved Indirect Rate and select the services to be rendered by the indirect charges.</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dirty="0">
                <a:latin typeface="Arial" panose="020B0604020202020204" pitchFamily="34" charset="0"/>
                <a:cs typeface="Arial" panose="020B0604020202020204" pitchFamily="34" charset="0"/>
              </a:rPr>
              <a:t>For the “Approved Indirect Rate”, please consult your local fiscal department to obtain the</a:t>
            </a:r>
            <a:r>
              <a:rPr lang="en-US" baseline="0" dirty="0">
                <a:latin typeface="Arial" panose="020B0604020202020204" pitchFamily="34" charset="0"/>
                <a:cs typeface="Arial" panose="020B0604020202020204" pitchFamily="34" charset="0"/>
              </a:rPr>
              <a:t> approved indirect cost rate</a:t>
            </a:r>
            <a:r>
              <a:rPr lang="en-US" dirty="0">
                <a:latin typeface="Arial" panose="020B0604020202020204" pitchFamily="34" charset="0"/>
                <a:cs typeface="Arial" panose="020B0604020202020204" pitchFamily="34" charset="0"/>
              </a:rPr>
              <a:t>. The CDE annually provides the approved indirect cost rate for federal and state programs to each County Chief Business Officer. Additional information may be found on the CDE Indirect Cost Rate</a:t>
            </a:r>
            <a:r>
              <a:rPr lang="en-US" baseline="0" dirty="0">
                <a:latin typeface="Arial" panose="020B0604020202020204" pitchFamily="34" charset="0"/>
                <a:cs typeface="Arial" panose="020B0604020202020204" pitchFamily="34" charset="0"/>
              </a:rPr>
              <a:t> web page at https://www.cde.ca.gov/fg/ac/ic/. </a:t>
            </a: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tab is completed, the user will:</a:t>
            </a:r>
          </a:p>
          <a:p>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Save Work </a:t>
            </a:r>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And Select Next Tab</a:t>
            </a:r>
          </a:p>
          <a:p>
            <a:pPr lvl="1"/>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[Click to advance slide]</a:t>
            </a: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marL="171003" indent="-171003" defTabSz="946999" eaLnBrk="1" fontAlgn="auto" hangingPunct="1">
              <a:spcBef>
                <a:spcPts val="0"/>
              </a:spcBef>
              <a:spcAft>
                <a:spcPts val="0"/>
              </a:spcAft>
              <a:buFontTx/>
              <a:buChar char="-"/>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0700F4-B2CC-4FE4-8FB1-ED091907496B}" type="slidenum">
              <a:rPr lang="en-US" altLang="en-US" smtClean="0"/>
              <a:pPr fontAlgn="base">
                <a:spcBef>
                  <a:spcPct val="0"/>
                </a:spcBef>
                <a:spcAft>
                  <a:spcPct val="0"/>
                </a:spcAft>
              </a:pPr>
              <a:t>58</a:t>
            </a:fld>
            <a:endParaRPr lang="en-US" altLang="en-US" dirty="0"/>
          </a:p>
        </p:txBody>
      </p:sp>
    </p:spTree>
    <p:extLst>
      <p:ext uri="{BB962C8B-B14F-4D97-AF65-F5344CB8AC3E}">
        <p14:creationId xmlns:p14="http://schemas.microsoft.com/office/powerpoint/2010/main" val="10351677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91044" y="4467464"/>
            <a:ext cx="5994826" cy="4537218"/>
          </a:xfrm>
        </p:spPr>
        <p:txBody>
          <a:bodyPr/>
          <a:lstStyle/>
          <a:p>
            <a:pPr defTabSz="946999" eaLnBrk="1" fontAlgn="auto" hangingPunct="1">
              <a:spcBef>
                <a:spcPts val="0"/>
              </a:spcBef>
              <a:spcAft>
                <a:spcPts val="0"/>
              </a:spcAf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Section 13: </a:t>
            </a:r>
            <a:r>
              <a:rPr lang="en-US" dirty="0">
                <a:latin typeface="Arial" panose="020B0604020202020204" pitchFamily="34" charset="0"/>
                <a:cs typeface="Arial" panose="020B0604020202020204" pitchFamily="34" charset="0"/>
              </a:rPr>
              <a:t>Administration: Staff Planning</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Administrative Staff</a:t>
            </a:r>
            <a:r>
              <a:rPr lang="en-US" dirty="0">
                <a:latin typeface="Arial" panose="020B0604020202020204" pitchFamily="34" charset="0"/>
                <a:cs typeface="Arial" panose="020B0604020202020204" pitchFamily="34" charset="0"/>
              </a:rPr>
              <a:t>: </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dirty="0">
                <a:latin typeface="Arial" panose="020B0604020202020204" pitchFamily="34" charset="0"/>
                <a:cs typeface="Arial" panose="020B0604020202020204" pitchFamily="34" charset="0"/>
              </a:rPr>
              <a:t>In this tab,</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provide administrative staffing information, such as CMC Central Office Administration, Office Assistants, and CMC Coordinators. </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dirty="0">
                <a:latin typeface="Arial" panose="020B0604020202020204" pitchFamily="34" charset="0"/>
                <a:cs typeface="Arial" panose="020B0604020202020204" pitchFamily="34" charset="0"/>
              </a:rPr>
              <a:t>The user will select the </a:t>
            </a:r>
            <a:r>
              <a:rPr lang="en-US" b="1" dirty="0">
                <a:latin typeface="Arial" panose="020B0604020202020204" pitchFamily="34" charset="0"/>
                <a:cs typeface="Arial" panose="020B0604020202020204" pitchFamily="34" charset="0"/>
              </a:rPr>
              <a:t>Add Staff </a:t>
            </a:r>
            <a:r>
              <a:rPr lang="en-US" dirty="0">
                <a:latin typeface="Arial" panose="020B0604020202020204" pitchFamily="34" charset="0"/>
                <a:cs typeface="Arial" panose="020B0604020202020204" pitchFamily="34" charset="0"/>
              </a:rPr>
              <a:t>button to enter the required information for the position such as: </a:t>
            </a:r>
            <a:r>
              <a:rPr lang="en-US" b="1" dirty="0">
                <a:latin typeface="Arial" panose="020B0604020202020204" pitchFamily="34" charset="0"/>
                <a:cs typeface="Arial" panose="020B0604020202020204" pitchFamily="34" charset="0"/>
              </a:rPr>
              <a:t>Title, Program(s)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Classification</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Number of staff</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Number of FTE</a:t>
            </a:r>
            <a:r>
              <a:rPr lang="en-US" dirty="0">
                <a:latin typeface="Arial" panose="020B0604020202020204" pitchFamily="34" charset="0"/>
                <a:cs typeface="Arial" panose="020B0604020202020204" pitchFamily="34" charset="0"/>
              </a:rPr>
              <a:t>. This step is then repeated as needed. </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tab is completed, the user will:</a:t>
            </a:r>
          </a:p>
          <a:p>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Save Work </a:t>
            </a:r>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And Select Next Tab</a:t>
            </a:r>
          </a:p>
          <a:p>
            <a:pPr lvl="1"/>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[Click to advance slide]</a:t>
            </a: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D86C8C-0923-460E-8606-C482C950342B}" type="slidenum">
              <a:rPr lang="en-US" altLang="en-US" smtClean="0"/>
              <a:pPr fontAlgn="base">
                <a:spcBef>
                  <a:spcPct val="0"/>
                </a:spcBef>
                <a:spcAft>
                  <a:spcPct val="0"/>
                </a:spcAft>
              </a:pPr>
              <a:t>59</a:t>
            </a:fld>
            <a:endParaRPr lang="en-US" altLang="en-US" dirty="0"/>
          </a:p>
        </p:txBody>
      </p:sp>
    </p:spTree>
    <p:extLst>
      <p:ext uri="{BB962C8B-B14F-4D97-AF65-F5344CB8AC3E}">
        <p14:creationId xmlns:p14="http://schemas.microsoft.com/office/powerpoint/2010/main" val="2321859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F286B07-60D9-4B37-B2F2-9D91AE830016}"/>
              </a:ext>
            </a:extLst>
          </p:cNvPr>
          <p:cNvSpPr>
            <a:spLocks noGrp="1" noRot="1" noChangeAspect="1" noTextEdit="1"/>
          </p:cNvSpPr>
          <p:nvPr>
            <p:ph type="sldImg"/>
          </p:nvPr>
        </p:nvSpPr>
        <p:spPr bwMode="auto">
          <a:xfrm>
            <a:off x="1117600" y="373063"/>
            <a:ext cx="4878388" cy="3657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EA59C0E-2D12-4260-9865-B342FDD45801}"/>
              </a:ext>
            </a:extLst>
          </p:cNvPr>
          <p:cNvSpPr>
            <a:spLocks noGrp="1"/>
          </p:cNvSpPr>
          <p:nvPr>
            <p:ph type="body" idx="1"/>
          </p:nvPr>
        </p:nvSpPr>
        <p:spPr bwMode="auto">
          <a:xfrm>
            <a:off x="711200" y="4144963"/>
            <a:ext cx="5691188" cy="33893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468081" eaLnBrk="1" hangingPunct="1">
              <a:spcBef>
                <a:spcPct val="0"/>
              </a:spcBef>
              <a:defRPr/>
            </a:pPr>
            <a:r>
              <a:rPr lang="en-US" altLang="en-US" b="1" dirty="0">
                <a:ea typeface="ＭＳ Ｐゴシック" panose="020B0600070205080204" pitchFamily="34" charset="-128"/>
              </a:rPr>
              <a:t>[Say the following:]</a:t>
            </a:r>
          </a:p>
          <a:p>
            <a:pPr defTabSz="1468081" eaLnBrk="1" hangingPunct="1">
              <a:spcBef>
                <a:spcPct val="0"/>
              </a:spcBef>
              <a:defRPr/>
            </a:pPr>
            <a:endParaRPr lang="en-US" altLang="en-US" b="1" dirty="0">
              <a:ea typeface="ＭＳ Ｐゴシック" panose="020B0600070205080204" pitchFamily="34" charset="-128"/>
            </a:endParaRPr>
          </a:p>
          <a:p>
            <a:pPr defTabSz="1468081" eaLnBrk="1" hangingPunct="1">
              <a:spcBef>
                <a:spcPct val="0"/>
              </a:spcBef>
              <a:defRPr/>
            </a:pPr>
            <a:endParaRPr lang="en-US" altLang="en-US" dirty="0">
              <a:ea typeface="ＭＳ Ｐゴシック" panose="020B0600070205080204" pitchFamily="34" charset="-128"/>
            </a:endParaRPr>
          </a:p>
          <a:p>
            <a:pPr defTabSz="1468081" eaLnBrk="1" hangingPunct="1">
              <a:spcBef>
                <a:spcPct val="0"/>
              </a:spcBef>
              <a:defRPr/>
            </a:pPr>
            <a:r>
              <a:rPr lang="en-US" altLang="en-US" dirty="0">
                <a:ea typeface="ＭＳ Ｐゴシック" panose="020B0600070205080204" pitchFamily="34" charset="-128"/>
              </a:rPr>
              <a:t>Participants will be able to:</a:t>
            </a:r>
          </a:p>
          <a:p>
            <a:pPr marL="285064" indent="-285064" defTabSz="1468081" eaLnBrk="1" hangingPunct="1">
              <a:spcBef>
                <a:spcPct val="0"/>
              </a:spcBef>
              <a:buFont typeface="Arial" panose="020B0604020202020204" pitchFamily="34" charset="0"/>
              <a:buChar char="•"/>
              <a:defRPr/>
            </a:pPr>
            <a:r>
              <a:rPr lang="en-US" altLang="en-US" dirty="0">
                <a:ea typeface="ＭＳ Ｐゴシック" panose="020B0600070205080204" pitchFamily="34" charset="-128"/>
              </a:rPr>
              <a:t>Understand necessary application documents</a:t>
            </a:r>
          </a:p>
          <a:p>
            <a:pPr marL="285064" indent="-285064" defTabSz="1468081" eaLnBrk="1" hangingPunct="1">
              <a:spcBef>
                <a:spcPct val="0"/>
              </a:spcBef>
              <a:buFont typeface="Arial" panose="020B0604020202020204" pitchFamily="34" charset="0"/>
              <a:buChar char="•"/>
              <a:defRPr/>
            </a:pPr>
            <a:r>
              <a:rPr lang="en-US" altLang="en-US" dirty="0">
                <a:ea typeface="ＭＳ Ｐゴシック" panose="020B0600070205080204" pitchFamily="34" charset="-128"/>
              </a:rPr>
              <a:t>Get online system access</a:t>
            </a:r>
          </a:p>
          <a:p>
            <a:pPr marL="285064" indent="-285064" defTabSz="1468081" eaLnBrk="1" hangingPunct="1">
              <a:spcBef>
                <a:spcPct val="0"/>
              </a:spcBef>
              <a:buFont typeface="Arial" panose="020B0604020202020204" pitchFamily="34" charset="0"/>
              <a:buChar char="•"/>
              <a:defRPr/>
            </a:pPr>
            <a:r>
              <a:rPr lang="en-US" altLang="en-US" dirty="0">
                <a:ea typeface="ＭＳ Ｐゴシック" panose="020B0600070205080204" pitchFamily="34" charset="-128"/>
              </a:rPr>
              <a:t>Complete a plan</a:t>
            </a:r>
          </a:p>
          <a:p>
            <a:pPr marL="285064" indent="-285064" defTabSz="1468081" eaLnBrk="1" hangingPunct="1">
              <a:spcBef>
                <a:spcPct val="0"/>
              </a:spcBef>
              <a:buFont typeface="Arial" panose="020B0604020202020204" pitchFamily="34" charset="0"/>
              <a:buChar char="•"/>
              <a:defRPr/>
            </a:pPr>
            <a:r>
              <a:rPr lang="en-US" altLang="en-US" dirty="0">
                <a:ea typeface="ＭＳ Ｐゴシック" panose="020B0600070205080204" pitchFamily="34" charset="-128"/>
              </a:rPr>
              <a:t>Submit a plan</a:t>
            </a:r>
          </a:p>
          <a:p>
            <a:pPr marL="285064" indent="-285064" defTabSz="1468081" eaLnBrk="1" hangingPunct="1">
              <a:spcBef>
                <a:spcPct val="0"/>
              </a:spcBef>
              <a:buFont typeface="Arial" panose="020B0604020202020204" pitchFamily="34" charset="0"/>
              <a:buChar char="•"/>
              <a:defRPr/>
            </a:pPr>
            <a:r>
              <a:rPr lang="en-US" altLang="en-US" dirty="0">
                <a:ea typeface="ＭＳ Ｐゴシック" panose="020B0600070205080204" pitchFamily="34" charset="-128"/>
              </a:rPr>
              <a:t>Navigate the online system </a:t>
            </a:r>
          </a:p>
          <a:p>
            <a:pPr defTabSz="1468081" eaLnBrk="1" hangingPunct="1">
              <a:spcBef>
                <a:spcPct val="0"/>
              </a:spcBef>
              <a:defRPr/>
            </a:pPr>
            <a:endParaRPr lang="en-US" altLang="en-US" dirty="0">
              <a:ea typeface="ＭＳ Ｐゴシック" panose="020B0600070205080204" pitchFamily="34" charset="-128"/>
            </a:endParaRPr>
          </a:p>
          <a:p>
            <a:pPr defTabSz="1468081" eaLnBrk="1" hangingPunct="1">
              <a:spcBef>
                <a:spcPct val="0"/>
              </a:spcBef>
              <a:defRPr/>
            </a:pPr>
            <a:endParaRPr lang="en-US" altLang="en-US" dirty="0">
              <a:ea typeface="ＭＳ Ｐゴシック" panose="020B0600070205080204" pitchFamily="34" charset="-128"/>
            </a:endParaRPr>
          </a:p>
          <a:p>
            <a:pPr defTabSz="1468081" eaLnBrk="1" hangingPunct="1">
              <a:spcBef>
                <a:spcPct val="0"/>
              </a:spcBef>
              <a:defRPr/>
            </a:pPr>
            <a:r>
              <a:rPr lang="en-US" altLang="en-US" b="1" dirty="0">
                <a:ea typeface="ＭＳ Ｐゴシック" panose="020B0600070205080204" pitchFamily="34" charset="-128"/>
              </a:rPr>
              <a:t>[Click to advance slide]</a:t>
            </a:r>
          </a:p>
          <a:p>
            <a:pPr defTabSz="1468081" eaLnBrk="1" hangingPunct="1">
              <a:spcBef>
                <a:spcPct val="0"/>
              </a:spcBef>
              <a:defRPr/>
            </a:pPr>
            <a:endParaRPr lang="en-US" altLang="en-US" dirty="0">
              <a:ea typeface="ＭＳ Ｐゴシック" panose="020B0600070205080204" pitchFamily="34" charset="-128"/>
            </a:endParaRPr>
          </a:p>
          <a:p>
            <a:pPr defTabSz="1468081" eaLnBrk="1" hangingPunct="1">
              <a:spcBef>
                <a:spcPct val="0"/>
              </a:spcBef>
              <a:defRPr/>
            </a:pPr>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506700BF-BD44-4661-AED5-0C6BDDA35E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1173163" indent="-449263">
              <a:defRPr>
                <a:solidFill>
                  <a:schemeClr val="tx1"/>
                </a:solidFill>
                <a:latin typeface="Arial" panose="020B0604020202020204" pitchFamily="34" charset="0"/>
              </a:defRPr>
            </a:lvl2pPr>
            <a:lvl3pPr marL="1804988" indent="-358775">
              <a:defRPr>
                <a:solidFill>
                  <a:schemeClr val="tx1"/>
                </a:solidFill>
                <a:latin typeface="Arial" panose="020B0604020202020204" pitchFamily="34" charset="0"/>
              </a:defRPr>
            </a:lvl3pPr>
            <a:lvl4pPr marL="2528888" indent="-358775">
              <a:defRPr>
                <a:solidFill>
                  <a:schemeClr val="tx1"/>
                </a:solidFill>
                <a:latin typeface="Arial" panose="020B0604020202020204" pitchFamily="34" charset="0"/>
              </a:defRPr>
            </a:lvl4pPr>
            <a:lvl5pPr marL="3251200" indent="-358775">
              <a:defRPr>
                <a:solidFill>
                  <a:schemeClr val="tx1"/>
                </a:solidFill>
                <a:latin typeface="Arial" panose="020B0604020202020204" pitchFamily="34" charset="0"/>
              </a:defRPr>
            </a:lvl5pPr>
            <a:lvl6pPr marL="3708400" indent="-358775" eaLnBrk="0" fontAlgn="base" hangingPunct="0">
              <a:spcBef>
                <a:spcPct val="0"/>
              </a:spcBef>
              <a:spcAft>
                <a:spcPct val="0"/>
              </a:spcAft>
              <a:defRPr>
                <a:solidFill>
                  <a:schemeClr val="tx1"/>
                </a:solidFill>
                <a:latin typeface="Arial" panose="020B0604020202020204" pitchFamily="34" charset="0"/>
              </a:defRPr>
            </a:lvl6pPr>
            <a:lvl7pPr marL="4165600" indent="-358775" eaLnBrk="0" fontAlgn="base" hangingPunct="0">
              <a:spcBef>
                <a:spcPct val="0"/>
              </a:spcBef>
              <a:spcAft>
                <a:spcPct val="0"/>
              </a:spcAft>
              <a:defRPr>
                <a:solidFill>
                  <a:schemeClr val="tx1"/>
                </a:solidFill>
                <a:latin typeface="Arial" panose="020B0604020202020204" pitchFamily="34" charset="0"/>
              </a:defRPr>
            </a:lvl7pPr>
            <a:lvl8pPr marL="4622800" indent="-358775" eaLnBrk="0" fontAlgn="base" hangingPunct="0">
              <a:spcBef>
                <a:spcPct val="0"/>
              </a:spcBef>
              <a:spcAft>
                <a:spcPct val="0"/>
              </a:spcAft>
              <a:defRPr>
                <a:solidFill>
                  <a:schemeClr val="tx1"/>
                </a:solidFill>
                <a:latin typeface="Arial" panose="020B0604020202020204" pitchFamily="34" charset="0"/>
              </a:defRPr>
            </a:lvl8pPr>
            <a:lvl9pPr marL="5080000" indent="-358775" eaLnBrk="0" fontAlgn="base" hangingPunct="0">
              <a:spcBef>
                <a:spcPct val="0"/>
              </a:spcBef>
              <a:spcAft>
                <a:spcPct val="0"/>
              </a:spcAft>
              <a:defRPr>
                <a:solidFill>
                  <a:schemeClr val="tx1"/>
                </a:solidFill>
                <a:latin typeface="Arial" panose="020B0604020202020204" pitchFamily="34" charset="0"/>
              </a:defRPr>
            </a:lvl9pPr>
          </a:lstStyle>
          <a:p>
            <a:fld id="{448BDEC5-A4F3-4C97-96C5-3092F9306B45}" type="slidenum">
              <a:rPr lang="en-US" altLang="en-US" smtClean="0"/>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xfrm>
            <a:off x="291044" y="4467464"/>
            <a:ext cx="5994826" cy="45372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pPr>
            <a:r>
              <a:rPr lang="en-US" altLang="en-US" b="1" dirty="0">
                <a:latin typeface="Arial" panose="020B0604020202020204" pitchFamily="34" charset="0"/>
                <a:cs typeface="Arial" panose="020B0604020202020204" pitchFamily="34" charset="0"/>
              </a:rPr>
              <a:t>Section 13: </a:t>
            </a:r>
            <a:r>
              <a:rPr lang="en-US" altLang="en-US" dirty="0">
                <a:latin typeface="Arial" panose="020B0604020202020204" pitchFamily="34" charset="0"/>
                <a:cs typeface="Arial" panose="020B0604020202020204" pitchFamily="34" charset="0"/>
              </a:rPr>
              <a:t>Administration: Staff Planning</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Administrative Budget</a:t>
            </a:r>
            <a:r>
              <a:rPr lang="en-US" altLang="en-US"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this tab, enter the costs related to administration of all services and allowable activities.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The user will select first the </a:t>
            </a:r>
            <a:r>
              <a:rPr lang="en-US" altLang="en-US" b="1" dirty="0">
                <a:latin typeface="Arial" panose="020B0604020202020204" pitchFamily="34" charset="0"/>
                <a:cs typeface="Arial" panose="020B0604020202020204" pitchFamily="34" charset="0"/>
              </a:rPr>
              <a:t>Program Type</a:t>
            </a:r>
            <a:r>
              <a:rPr lang="en-US" altLang="en-US" dirty="0">
                <a:latin typeface="Arial" panose="020B0604020202020204" pitchFamily="34" charset="0"/>
                <a:cs typeface="Arial" panose="020B0604020202020204" pitchFamily="34" charset="0"/>
              </a:rPr>
              <a:t>, then </a:t>
            </a:r>
            <a:r>
              <a:rPr lang="en-US" altLang="en-US" b="1" dirty="0">
                <a:latin typeface="Arial" panose="020B0604020202020204" pitchFamily="34" charset="0"/>
                <a:cs typeface="Arial" panose="020B0604020202020204" pitchFamily="34" charset="0"/>
              </a:rPr>
              <a:t>Object Code</a:t>
            </a:r>
            <a:r>
              <a:rPr lang="en-US" altLang="en-US" dirty="0">
                <a:latin typeface="Arial" panose="020B0604020202020204" pitchFamily="34" charset="0"/>
                <a:cs typeface="Arial" panose="020B0604020202020204" pitchFamily="34" charset="0"/>
              </a:rPr>
              <a:t>; enter a </a:t>
            </a:r>
            <a:r>
              <a:rPr lang="en-US" altLang="en-US" b="1" dirty="0">
                <a:latin typeface="Arial" panose="020B0604020202020204" pitchFamily="34" charset="0"/>
                <a:cs typeface="Arial" panose="020B0604020202020204" pitchFamily="34" charset="0"/>
              </a:rPr>
              <a:t>Budget Description</a:t>
            </a:r>
            <a:r>
              <a:rPr lang="en-US" altLang="en-US" dirty="0">
                <a:latin typeface="Arial" panose="020B0604020202020204" pitchFamily="34" charset="0"/>
                <a:cs typeface="Arial" panose="020B0604020202020204" pitchFamily="34" charset="0"/>
              </a:rPr>
              <a:t> and a </a:t>
            </a:r>
            <a:r>
              <a:rPr lang="en-US" altLang="en-US" b="1" dirty="0">
                <a:latin typeface="Arial" panose="020B0604020202020204" pitchFamily="34" charset="0"/>
                <a:cs typeface="Arial" panose="020B0604020202020204" pitchFamily="34" charset="0"/>
              </a:rPr>
              <a:t>Budget Amount. </a:t>
            </a:r>
            <a:r>
              <a:rPr lang="en-US" altLang="en-US"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description</a:t>
            </a:r>
            <a:r>
              <a:rPr lang="en-US" altLang="en-US" dirty="0">
                <a:latin typeface="Arial" panose="020B0604020202020204" pitchFamily="34" charset="0"/>
                <a:cs typeface="Arial" panose="020B0604020202020204" pitchFamily="34" charset="0"/>
              </a:rPr>
              <a:t> must be of a specific and sufficient detail to clearly identify all of the costs associated with a budget item and include, but not limited to, the following examples:</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Object code 1300 – 1.0 FTE CMC Coordinator at $80,000. Or, annual salary of $100,000 x .75 FTE equal $75,000.</a:t>
            </a:r>
          </a:p>
          <a:p>
            <a:pPr defTabSz="946847" eaLnBrk="1" hangingPunct="1">
              <a:spcBef>
                <a:spcPct val="0"/>
              </a:spcBef>
            </a:pPr>
            <a:r>
              <a:rPr lang="en-US" altLang="en-US" dirty="0">
                <a:latin typeface="Arial" panose="020B0604020202020204" pitchFamily="34" charset="0"/>
                <a:cs typeface="Arial" panose="020B0604020202020204" pitchFamily="34" charset="0"/>
              </a:rPr>
              <a:t>Object code 2400 – 1.0 FTE Office Assistant at $60,000.</a:t>
            </a:r>
          </a:p>
          <a:p>
            <a:pPr defTabSz="946847" eaLnBrk="1" hangingPunct="1">
              <a:spcBef>
                <a:spcPct val="0"/>
              </a:spcBef>
            </a:pPr>
            <a:r>
              <a:rPr lang="en-US" altLang="en-US" dirty="0">
                <a:latin typeface="Arial" panose="020B0604020202020204" pitchFamily="34" charset="0"/>
                <a:cs typeface="Arial" panose="020B0604020202020204" pitchFamily="34" charset="0"/>
              </a:rPr>
              <a:t>Object code 3000 – Employee benefits: Program Manager at 35 percent of salary amount ($28,000) and Administrative Assistant at 30 percent of salary amount ($18,000). </a:t>
            </a:r>
          </a:p>
          <a:p>
            <a:pPr defTabSz="946847" eaLnBrk="1" hangingPunct="1">
              <a:spcBef>
                <a:spcPct val="0"/>
              </a:spcBef>
            </a:pPr>
            <a:r>
              <a:rPr lang="en-US" altLang="en-US" dirty="0">
                <a:latin typeface="Arial" panose="020B0604020202020204" pitchFamily="34" charset="0"/>
                <a:cs typeface="Arial" panose="020B0604020202020204" pitchFamily="34" charset="0"/>
              </a:rPr>
              <a:t>Object code 4300 – Materials and supplies (pens, pencils, notepads, markers) $100 x 12 months = $1,200.</a:t>
            </a:r>
          </a:p>
          <a:p>
            <a:pPr defTabSz="946847" eaLnBrk="1" hangingPunct="1">
              <a:spcBef>
                <a:spcPct val="0"/>
              </a:spcBef>
            </a:pPr>
            <a:r>
              <a:rPr lang="en-US" altLang="en-US" dirty="0">
                <a:latin typeface="Arial" panose="020B0604020202020204" pitchFamily="34" charset="0"/>
                <a:cs typeface="Arial" panose="020B0604020202020204" pitchFamily="34" charset="0"/>
              </a:rPr>
              <a:t>Object code 5200 – National Conference 1 person, registration $400, meals $164 ($41 per day x 4 days), air fare ($600), lodging $450 ($150 per night x 3), mileage/transportation $80 (150 miles x .534).</a:t>
            </a:r>
          </a:p>
          <a:p>
            <a:pPr defTabSz="946847" eaLnBrk="1" hangingPunct="1">
              <a:spcBef>
                <a:spcPct val="0"/>
              </a:spcBef>
            </a:pPr>
            <a:r>
              <a:rPr lang="en-US" altLang="en-US" dirty="0">
                <a:latin typeface="Arial" panose="020B0604020202020204" pitchFamily="34" charset="0"/>
                <a:cs typeface="Arial" panose="020B0604020202020204" pitchFamily="34" charset="0"/>
              </a:rPr>
              <a:t>Object code 5800 – Consultant, staff professional development $1,000 ($50 per hour at 20 hours).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Please Note: </a:t>
            </a:r>
            <a:r>
              <a:rPr lang="en-US" sz="1200" kern="1200" dirty="0">
                <a:solidFill>
                  <a:schemeClr val="tx1"/>
                </a:solidFill>
                <a:effectLst/>
                <a:latin typeface="+mn-lt"/>
                <a:ea typeface="+mn-ea"/>
                <a:cs typeface="+mn-cs"/>
              </a:rPr>
              <a:t>Please include all Professional Development/Consulting Contracts for related CMC services under object code 5800. </a:t>
            </a:r>
          </a:p>
          <a:p>
            <a:r>
              <a:rPr lang="en-US" sz="1200" kern="1200" dirty="0">
                <a:solidFill>
                  <a:schemeClr val="tx1"/>
                </a:solidFill>
                <a:effectLst/>
                <a:latin typeface="+mn-lt"/>
                <a:ea typeface="+mn-ea"/>
                <a:cs typeface="+mn-cs"/>
              </a:rPr>
              <a:t>For example:</a:t>
            </a:r>
          </a:p>
          <a:p>
            <a:r>
              <a:rPr lang="en-US" sz="1200" kern="1200" dirty="0">
                <a:solidFill>
                  <a:schemeClr val="tx1"/>
                </a:solidFill>
                <a:effectLst/>
                <a:latin typeface="+mn-lt"/>
                <a:ea typeface="+mn-ea"/>
                <a:cs typeface="+mn-cs"/>
              </a:rPr>
              <a:t>RSY—Cityspan Database Enhancements/Maintenance.</a:t>
            </a:r>
          </a:p>
          <a:p>
            <a:r>
              <a:rPr lang="en-US" sz="1200" kern="1200" dirty="0">
                <a:solidFill>
                  <a:schemeClr val="tx1"/>
                </a:solidFill>
                <a:effectLst/>
                <a:latin typeface="+mn-lt"/>
                <a:ea typeface="+mn-ea"/>
                <a:cs typeface="+mn-cs"/>
              </a:rPr>
              <a:t>RSY—Public Profit Annual Report Development </a:t>
            </a:r>
          </a:p>
          <a:p>
            <a:r>
              <a:rPr lang="en-US" sz="1200" kern="1200" dirty="0">
                <a:solidFill>
                  <a:schemeClr val="tx1"/>
                </a:solidFill>
                <a:effectLst/>
                <a:latin typeface="+mn-lt"/>
                <a:ea typeface="+mn-ea"/>
                <a:cs typeface="+mn-cs"/>
              </a:rPr>
              <a:t>RSY—</a:t>
            </a:r>
            <a:r>
              <a:rPr lang="en-US" sz="1200" kern="1200" dirty="0" err="1">
                <a:solidFill>
                  <a:schemeClr val="tx1"/>
                </a:solidFill>
                <a:effectLst/>
                <a:latin typeface="+mn-lt"/>
                <a:ea typeface="+mn-ea"/>
                <a:cs typeface="+mn-cs"/>
              </a:rPr>
              <a:t>WestEd</a:t>
            </a:r>
            <a:r>
              <a:rPr lang="en-US" sz="1200" kern="1200" dirty="0">
                <a:solidFill>
                  <a:schemeClr val="tx1"/>
                </a:solidFill>
                <a:effectLst/>
                <a:latin typeface="+mn-lt"/>
                <a:ea typeface="+mn-ea"/>
                <a:cs typeface="+mn-cs"/>
              </a:rPr>
              <a:t> ELA Literacy Trainings and Assessment. </a:t>
            </a:r>
            <a:endParaRPr lang="en-US" alt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Indirect costs by Program Type are entered here under Object Code 7000.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For additional guidance on what</a:t>
            </a:r>
            <a:r>
              <a:rPr lang="en-US" altLang="en-US" baseline="0" dirty="0">
                <a:latin typeface="Arial" panose="020B0604020202020204" pitchFamily="34" charset="0"/>
                <a:cs typeface="Arial" panose="020B0604020202020204" pitchFamily="34" charset="0"/>
              </a:rPr>
              <a:t> constitutes an administrative cost, see the MEP Fiscal Handbook on the CDE Migrant Program Funding web page at https://www.cde.ca.gov/sp/me/mt/meofiscalhndbk15.pdf. </a:t>
            </a:r>
            <a:endParaRPr lang="en-US" alt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Once the tab is completed, click on </a:t>
            </a:r>
            <a:r>
              <a:rPr lang="en-US" altLang="en-US" b="1" dirty="0">
                <a:latin typeface="Arial" panose="020B0604020202020204" pitchFamily="34" charset="0"/>
                <a:cs typeface="Arial" panose="020B0604020202020204" pitchFamily="34" charset="0"/>
              </a:rPr>
              <a:t>Save Work.</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section is complete: </a:t>
            </a:r>
          </a:p>
          <a:p>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Go to </a:t>
            </a:r>
            <a:r>
              <a:rPr lang="en-US" b="1" dirty="0">
                <a:latin typeface="Arial" panose="020B0604020202020204" pitchFamily="34" charset="0"/>
                <a:cs typeface="Arial" panose="020B0604020202020204" pitchFamily="34" charset="0"/>
              </a:rPr>
              <a:t>Status</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Select </a:t>
            </a:r>
            <a:r>
              <a:rPr lang="en-US" b="1" dirty="0">
                <a:latin typeface="Arial" panose="020B0604020202020204" pitchFamily="34" charset="0"/>
                <a:cs typeface="Arial" panose="020B0604020202020204" pitchFamily="34" charset="0"/>
              </a:rPr>
              <a:t>Complete</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Update Status</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will complete this section.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the section is complete:</a:t>
            </a:r>
          </a:p>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Plan Index </a:t>
            </a:r>
            <a:r>
              <a:rPr lang="en-US" dirty="0">
                <a:latin typeface="Arial" panose="020B0604020202020204" pitchFamily="34" charset="0"/>
                <a:cs typeface="Arial" panose="020B0604020202020204" pitchFamily="34" charset="0"/>
              </a:rPr>
              <a:t>in the top menu</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navigate to other sections.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[Click to advance slide]</a:t>
            </a:r>
            <a:endParaRPr 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D7CFED4-8628-4203-B1AD-EAA4C4A4D180}" type="slidenum">
              <a:rPr lang="en-US" altLang="en-US" smtClean="0"/>
              <a:pPr fontAlgn="base">
                <a:spcBef>
                  <a:spcPct val="0"/>
                </a:spcBef>
                <a:spcAft>
                  <a:spcPct val="0"/>
                </a:spcAft>
              </a:pPr>
              <a:t>60</a:t>
            </a:fld>
            <a:endParaRPr lang="en-US" altLang="en-US" dirty="0"/>
          </a:p>
        </p:txBody>
      </p:sp>
    </p:spTree>
    <p:extLst>
      <p:ext uri="{BB962C8B-B14F-4D97-AF65-F5344CB8AC3E}">
        <p14:creationId xmlns:p14="http://schemas.microsoft.com/office/powerpoint/2010/main" val="37108456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To</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recap, here are some of the main points covered in section 13. </a:t>
            </a: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[Read</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Slide]</a:t>
            </a:r>
            <a:endParaRPr 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defTabSz="916214">
              <a:defRPr/>
            </a:pPr>
            <a:r>
              <a:rPr lang="en-US" b="1" dirty="0">
                <a:latin typeface="Arial" panose="020B0604020202020204" pitchFamily="34" charset="0"/>
                <a:cs typeface="Arial" panose="020B0604020202020204" pitchFamily="34" charset="0"/>
              </a:rPr>
              <a:t>[Click to advance slide]</a:t>
            </a:r>
          </a:p>
          <a:p>
            <a:endParaRPr lang="en-US" altLang="en-US" dirty="0"/>
          </a:p>
        </p:txBody>
      </p:sp>
      <p:sp>
        <p:nvSpPr>
          <p:cNvPr id="4" name="Slide Number Placeholder 3"/>
          <p:cNvSpPr>
            <a:spLocks noGrp="1"/>
          </p:cNvSpPr>
          <p:nvPr>
            <p:ph type="sldNum" sz="quarter" idx="5"/>
          </p:nvPr>
        </p:nvSpPr>
        <p:spPr/>
        <p:txBody>
          <a:bodyPr/>
          <a:lstStyle/>
          <a:p>
            <a:pPr>
              <a:defRPr/>
            </a:pPr>
            <a:fld id="{F53E92E6-5D15-4695-BFC9-E2FC77014B2E}" type="slidenum">
              <a:rPr lang="en-US" smtClean="0"/>
              <a:pPr>
                <a:defRPr/>
              </a:pPr>
              <a:t>61</a:t>
            </a:fld>
            <a:endParaRPr lang="en-US" dirty="0"/>
          </a:p>
        </p:txBody>
      </p:sp>
    </p:spTree>
    <p:extLst>
      <p:ext uri="{BB962C8B-B14F-4D97-AF65-F5344CB8AC3E}">
        <p14:creationId xmlns:p14="http://schemas.microsoft.com/office/powerpoint/2010/main" val="4461822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59060" y="4467466"/>
            <a:ext cx="6347555" cy="4664045"/>
          </a:xfrm>
        </p:spPr>
        <p:txBody>
          <a:bodyPr/>
          <a:lstStyle/>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[Say the following:]</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Section 14: </a:t>
            </a:r>
            <a:r>
              <a:rPr lang="en-US" dirty="0">
                <a:latin typeface="Arial" panose="020B0604020202020204" pitchFamily="34" charset="0"/>
                <a:cs typeface="Arial" panose="020B0604020202020204" pitchFamily="34" charset="0"/>
              </a:rPr>
              <a:t>Legal Assurances &amp; Certifications</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dirty="0">
                <a:latin typeface="Arial" panose="020B0604020202020204" pitchFamily="34" charset="0"/>
                <a:cs typeface="Arial" panose="020B0604020202020204" pitchFamily="34" charset="0"/>
              </a:rPr>
              <a:t>In this section, the CMC Central Office, using the CMC Contract to Grant Crosswalk, will have seven tabs to address:</a:t>
            </a:r>
          </a:p>
          <a:p>
            <a:pPr defTabSz="94699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marL="228002" indent="-228002" defTabSz="946999" eaLnBrk="1" fontAlgn="auto" hangingPunct="1">
              <a:spcBef>
                <a:spcPts val="0"/>
              </a:spcBef>
              <a:spcAft>
                <a:spcPts val="0"/>
              </a:spcAft>
              <a:buFontTx/>
              <a:buAutoNum type="arabicPeriod"/>
              <a:defRPr/>
            </a:pPr>
            <a:r>
              <a:rPr lang="en-US" b="1" dirty="0">
                <a:latin typeface="Arial" panose="020B0604020202020204" pitchFamily="34" charset="0"/>
                <a:cs typeface="Arial" panose="020B0604020202020204" pitchFamily="34" charset="0"/>
              </a:rPr>
              <a:t>Inventory List</a:t>
            </a:r>
          </a:p>
          <a:p>
            <a:pPr marL="228002" indent="-228002" defTabSz="946999" eaLnBrk="1" fontAlgn="auto" hangingPunct="1">
              <a:spcBef>
                <a:spcPts val="0"/>
              </a:spcBef>
              <a:spcAft>
                <a:spcPts val="0"/>
              </a:spcAft>
              <a:buFontTx/>
              <a:buAutoNum type="arabicPeriod"/>
              <a:defRPr/>
            </a:pPr>
            <a:r>
              <a:rPr lang="en-US" b="1" dirty="0">
                <a:latin typeface="Arial" panose="020B0604020202020204" pitchFamily="34" charset="0"/>
                <a:cs typeface="Arial" panose="020B0604020202020204" pitchFamily="34" charset="0"/>
              </a:rPr>
              <a:t>Job Duty Statements</a:t>
            </a:r>
            <a:endParaRPr lang="en-US" b="0" dirty="0">
              <a:latin typeface="Arial" panose="020B0604020202020204" pitchFamily="34" charset="0"/>
              <a:cs typeface="Arial" panose="020B0604020202020204" pitchFamily="34" charset="0"/>
            </a:endParaRPr>
          </a:p>
          <a:p>
            <a:pPr marL="228002" indent="-228002" defTabSz="946999" eaLnBrk="1" fontAlgn="auto" hangingPunct="1">
              <a:spcBef>
                <a:spcPts val="0"/>
              </a:spcBef>
              <a:spcAft>
                <a:spcPts val="0"/>
              </a:spcAft>
              <a:buFontTx/>
              <a:buAutoNum type="arabicPeriod"/>
              <a:defRPr/>
            </a:pPr>
            <a:r>
              <a:rPr lang="en-US" b="1" dirty="0">
                <a:latin typeface="Arial" panose="020B0604020202020204" pitchFamily="34" charset="0"/>
                <a:cs typeface="Arial" panose="020B0604020202020204" pitchFamily="34" charset="0"/>
              </a:rPr>
              <a:t>Organizational Chart</a:t>
            </a:r>
            <a:endParaRPr lang="en-US" b="0" dirty="0">
              <a:latin typeface="Arial" panose="020B0604020202020204" pitchFamily="34" charset="0"/>
              <a:cs typeface="Arial" panose="020B0604020202020204" pitchFamily="34" charset="0"/>
            </a:endParaRPr>
          </a:p>
          <a:p>
            <a:pPr marL="228002" indent="-228002" defTabSz="946999" eaLnBrk="1" fontAlgn="auto" hangingPunct="1">
              <a:spcBef>
                <a:spcPts val="0"/>
              </a:spcBef>
              <a:spcAft>
                <a:spcPts val="0"/>
              </a:spcAft>
              <a:buFontTx/>
              <a:buAutoNum type="arabicPeriod"/>
              <a:defRPr/>
            </a:pPr>
            <a:r>
              <a:rPr lang="en-US" b="1" dirty="0">
                <a:latin typeface="Arial" panose="020B0604020202020204" pitchFamily="34" charset="0"/>
                <a:cs typeface="Arial" panose="020B0604020202020204" pitchFamily="34" charset="0"/>
              </a:rPr>
              <a:t>Summer Waivers</a:t>
            </a:r>
            <a:endParaRPr lang="en-US" b="0" dirty="0">
              <a:latin typeface="Arial" panose="020B0604020202020204" pitchFamily="34" charset="0"/>
              <a:cs typeface="Arial" panose="020B0604020202020204" pitchFamily="34" charset="0"/>
            </a:endParaRPr>
          </a:p>
          <a:p>
            <a:pPr marL="228002" indent="-228002" defTabSz="946999" eaLnBrk="1" fontAlgn="auto" hangingPunct="1">
              <a:spcBef>
                <a:spcPts val="0"/>
              </a:spcBef>
              <a:spcAft>
                <a:spcPts val="0"/>
              </a:spcAft>
              <a:buFontTx/>
              <a:buAutoNum type="arabicPeriod"/>
              <a:defRPr/>
            </a:pPr>
            <a:r>
              <a:rPr lang="en-US" b="1" dirty="0">
                <a:latin typeface="Arial" panose="020B0604020202020204" pitchFamily="34" charset="0"/>
                <a:cs typeface="Arial" panose="020B0604020202020204" pitchFamily="34" charset="0"/>
              </a:rPr>
              <a:t>Budget Certifications (ME-1)</a:t>
            </a:r>
          </a:p>
          <a:p>
            <a:pPr marL="228002" marR="0" lvl="0" indent="-228002" algn="l" defTabSz="946999" rtl="0" eaLnBrk="1" fontAlgn="auto" latinLnBrk="0" hangingPunct="1">
              <a:lnSpc>
                <a:spcPct val="100000"/>
              </a:lnSpc>
              <a:spcBef>
                <a:spcPts val="0"/>
              </a:spcBef>
              <a:spcAft>
                <a:spcPts val="0"/>
              </a:spcAft>
              <a:buClrTx/>
              <a:buSzTx/>
              <a:buFontTx/>
              <a:buAutoNum type="arabicPeriod"/>
              <a:tabLst/>
              <a:defRPr/>
            </a:pPr>
            <a:r>
              <a:rPr lang="en-US" b="1" dirty="0">
                <a:latin typeface="Arial" panose="020B0604020202020204" pitchFamily="34" charset="0"/>
                <a:cs typeface="Arial" panose="020B0604020202020204" pitchFamily="34" charset="0"/>
              </a:rPr>
              <a:t>Legal Assurances</a:t>
            </a:r>
            <a:endParaRPr lang="en-US" b="0" dirty="0">
              <a:latin typeface="Arial" panose="020B0604020202020204" pitchFamily="34" charset="0"/>
              <a:cs typeface="Arial" panose="020B0604020202020204" pitchFamily="34" charset="0"/>
            </a:endParaRPr>
          </a:p>
          <a:p>
            <a:pPr marL="228002" indent="-228002" defTabSz="946999" eaLnBrk="1" fontAlgn="auto" hangingPunct="1">
              <a:spcBef>
                <a:spcPts val="0"/>
              </a:spcBef>
              <a:spcAft>
                <a:spcPts val="0"/>
              </a:spcAft>
              <a:buFontTx/>
              <a:buAutoNum type="arabicPeriod"/>
              <a:defRPr/>
            </a:pPr>
            <a:r>
              <a:rPr lang="en-US" b="1" dirty="0">
                <a:latin typeface="Arial" panose="020B0604020202020204" pitchFamily="34" charset="0"/>
                <a:cs typeface="Arial" panose="020B0604020202020204" pitchFamily="34" charset="0"/>
              </a:rPr>
              <a:t>Cover Page</a:t>
            </a:r>
          </a:p>
          <a:p>
            <a:pPr defTabSz="946999" eaLnBrk="1" fontAlgn="auto" hangingPunct="1">
              <a:spcBef>
                <a:spcPts val="0"/>
              </a:spcBef>
              <a:spcAft>
                <a:spcPts val="0"/>
              </a:spcAft>
              <a:defRPr/>
            </a:pPr>
            <a:endParaRPr lang="en-US" b="1"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[Click to advance slide]</a:t>
            </a:r>
            <a:endParaRPr lang="en-US" dirty="0">
              <a:latin typeface="Arial" panose="020B0604020202020204" pitchFamily="34" charset="0"/>
              <a:cs typeface="Arial" panose="020B0604020202020204" pitchFamily="34" charset="0"/>
            </a:endParaRPr>
          </a:p>
          <a:p>
            <a:pPr marL="228002" indent="-228002" defTabSz="946999" eaLnBrk="1" fontAlgn="auto" hangingPunct="1">
              <a:spcBef>
                <a:spcPts val="0"/>
              </a:spcBef>
              <a:spcAft>
                <a:spcPts val="0"/>
              </a:spcAft>
              <a:buFontTx/>
              <a:buAutoNum type="arabicPeriod"/>
              <a:defRPr/>
            </a:pPr>
            <a:endParaRPr lang="en-US" dirty="0">
              <a:latin typeface="Arial" panose="020B0604020202020204" pitchFamily="34" charset="0"/>
              <a:cs typeface="Arial" panose="020B0604020202020204" pitchFamily="34" charset="0"/>
            </a:endParaRPr>
          </a:p>
          <a:p>
            <a:pPr marL="171003" indent="-171003" defTabSz="946999" eaLnBrk="1" fontAlgn="auto" hangingPunct="1">
              <a:spcBef>
                <a:spcPts val="0"/>
              </a:spcBef>
              <a:spcAft>
                <a:spcPts val="0"/>
              </a:spcAft>
              <a:buFontTx/>
              <a:buChar char="-"/>
              <a:defRPr/>
            </a:pPr>
            <a:endParaRPr lang="en-US" b="1" dirty="0">
              <a:latin typeface="Arial" panose="020B0604020202020204" pitchFamily="34" charset="0"/>
              <a:cs typeface="Arial" panose="020B0604020202020204" pitchFamily="34" charset="0"/>
            </a:endParaRPr>
          </a:p>
          <a:p>
            <a:pPr defTabSz="946999" eaLnBrk="1" fontAlgn="auto" hangingPunct="1">
              <a:spcBef>
                <a:spcPts val="0"/>
              </a:spcBef>
              <a:spcAft>
                <a:spcPts val="0"/>
              </a:spcAft>
              <a:defRPr/>
            </a:pPr>
            <a:endParaRPr lang="en-US" sz="1000" b="1" dirty="0">
              <a:latin typeface="Arial" panose="020B0604020202020204" pitchFamily="34" charset="0"/>
              <a:cs typeface="Arial" panose="020B0604020202020204" pitchFamily="34" charset="0"/>
            </a:endParaRP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DA716D2-E03D-4671-9D5F-BA13D4F500A7}" type="slidenum">
              <a:rPr lang="en-US" altLang="en-US" smtClean="0"/>
              <a:pPr fontAlgn="base">
                <a:spcBef>
                  <a:spcPct val="0"/>
                </a:spcBef>
                <a:spcAft>
                  <a:spcPct val="0"/>
                </a:spcAft>
              </a:pPr>
              <a:t>62</a:t>
            </a:fld>
            <a:endParaRPr lang="en-US" altLang="en-US" dirty="0"/>
          </a:p>
        </p:txBody>
      </p:sp>
    </p:spTree>
    <p:extLst>
      <p:ext uri="{BB962C8B-B14F-4D97-AF65-F5344CB8AC3E}">
        <p14:creationId xmlns:p14="http://schemas.microsoft.com/office/powerpoint/2010/main" val="4499541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xfrm>
            <a:off x="359060" y="4467466"/>
            <a:ext cx="6347555" cy="46640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b="1" dirty="0">
                <a:latin typeface="Arial" panose="020B0604020202020204" pitchFamily="34" charset="0"/>
                <a:cs typeface="Arial" panose="020B0604020202020204" pitchFamily="34" charset="0"/>
              </a:rPr>
              <a:t>[Say the following:]</a:t>
            </a:r>
          </a:p>
          <a:p>
            <a:pPr defTabSz="946847" eaLnBrk="1" hangingPunct="1">
              <a:spcBef>
                <a:spcPct val="0"/>
              </a:spcBef>
              <a:defRPr/>
            </a:pPr>
            <a:endParaRPr 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Section 14: </a:t>
            </a:r>
            <a:r>
              <a:rPr lang="en-US" altLang="en-US" dirty="0">
                <a:latin typeface="Arial" panose="020B0604020202020204" pitchFamily="34" charset="0"/>
                <a:cs typeface="Arial" panose="020B0604020202020204" pitchFamily="34" charset="0"/>
              </a:rPr>
              <a:t>Legal Assurances &amp; Certifications</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Inventory List</a:t>
            </a:r>
            <a:r>
              <a:rPr lang="en-US" altLang="en-US"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this tab,</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upload the program inventory if CMC Grant funds were used for the purchases. This inventory</a:t>
            </a:r>
            <a:r>
              <a:rPr lang="en-US" altLang="en-US" baseline="0" dirty="0">
                <a:latin typeface="Arial" panose="020B0604020202020204" pitchFamily="34" charset="0"/>
                <a:cs typeface="Arial" panose="020B0604020202020204" pitchFamily="34" charset="0"/>
              </a:rPr>
              <a:t> list should also include the subgrantee’s vehicle inventory list and migrant data device inventory list. This helps consolidate multiple lists into one. </a:t>
            </a:r>
          </a:p>
          <a:p>
            <a:pPr defTabSz="946847" eaLnBrk="1" hangingPunct="1">
              <a:spcBef>
                <a:spcPct val="0"/>
              </a:spcBef>
            </a:pPr>
            <a:endParaRPr lang="en-US" altLang="en-US"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tab is completed, the user will:</a:t>
            </a:r>
          </a:p>
          <a:p>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Save Work </a:t>
            </a:r>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And Select Next Tab</a:t>
            </a:r>
          </a:p>
          <a:p>
            <a:pPr lvl="1"/>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[Click to advance slide]</a:t>
            </a:r>
            <a:endParaRPr 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9F348F-5350-4863-B38E-483927693B1D}" type="slidenum">
              <a:rPr lang="en-US" altLang="en-US" smtClean="0"/>
              <a:pPr fontAlgn="base">
                <a:spcBef>
                  <a:spcPct val="0"/>
                </a:spcBef>
                <a:spcAft>
                  <a:spcPct val="0"/>
                </a:spcAft>
              </a:pPr>
              <a:t>63</a:t>
            </a:fld>
            <a:endParaRPr lang="en-US" altLang="en-US" dirty="0"/>
          </a:p>
        </p:txBody>
      </p:sp>
    </p:spTree>
    <p:extLst>
      <p:ext uri="{BB962C8B-B14F-4D97-AF65-F5344CB8AC3E}">
        <p14:creationId xmlns:p14="http://schemas.microsoft.com/office/powerpoint/2010/main" val="1613428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xfrm>
            <a:off x="359060" y="4467466"/>
            <a:ext cx="6347555" cy="46640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b="1" dirty="0">
                <a:latin typeface="Arial" panose="020B0604020202020204" pitchFamily="34" charset="0"/>
                <a:cs typeface="Arial" panose="020B0604020202020204" pitchFamily="34" charset="0"/>
              </a:rPr>
              <a:t>[Say the following:]</a:t>
            </a:r>
          </a:p>
          <a:p>
            <a:pPr defTabSz="946847" eaLnBrk="1" hangingPunct="1">
              <a:spcBef>
                <a:spcPct val="0"/>
              </a:spcBef>
              <a:defRPr/>
            </a:pPr>
            <a:endParaRPr 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Section 14: </a:t>
            </a:r>
            <a:r>
              <a:rPr lang="en-US" altLang="en-US" dirty="0">
                <a:latin typeface="Arial" panose="020B0604020202020204" pitchFamily="34" charset="0"/>
                <a:cs typeface="Arial" panose="020B0604020202020204" pitchFamily="34" charset="0"/>
              </a:rPr>
              <a:t>Legal Assurances &amp; Certifications</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Job Duty Statements</a:t>
            </a:r>
            <a:r>
              <a:rPr lang="en-US" altLang="en-US"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this tab,</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upload job duty statements from the local Human Resources for all CMC Grant funded staff for the current fiscal year.</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tab is completed, the user will:</a:t>
            </a:r>
          </a:p>
          <a:p>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Save Work </a:t>
            </a:r>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And Select Next Tab</a:t>
            </a:r>
          </a:p>
          <a:p>
            <a:pPr lvl="1"/>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[Click to advance slide]</a:t>
            </a:r>
            <a:endParaRPr 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807ACF-3DC6-4198-AD6A-76F9EB4E8840}" type="slidenum">
              <a:rPr lang="en-US" altLang="en-US" smtClean="0"/>
              <a:pPr fontAlgn="base">
                <a:spcBef>
                  <a:spcPct val="0"/>
                </a:spcBef>
                <a:spcAft>
                  <a:spcPct val="0"/>
                </a:spcAft>
              </a:pPr>
              <a:t>64</a:t>
            </a:fld>
            <a:endParaRPr lang="en-US" altLang="en-US" dirty="0"/>
          </a:p>
        </p:txBody>
      </p:sp>
    </p:spTree>
    <p:extLst>
      <p:ext uri="{BB962C8B-B14F-4D97-AF65-F5344CB8AC3E}">
        <p14:creationId xmlns:p14="http://schemas.microsoft.com/office/powerpoint/2010/main" val="2535432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xfrm>
            <a:off x="359060" y="4467466"/>
            <a:ext cx="6347555" cy="46640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b="1" dirty="0">
                <a:latin typeface="Arial" panose="020B0604020202020204" pitchFamily="34" charset="0"/>
                <a:cs typeface="Arial" panose="020B0604020202020204" pitchFamily="34" charset="0"/>
              </a:rPr>
              <a:t>[Say the following:]</a:t>
            </a:r>
          </a:p>
          <a:p>
            <a:pPr defTabSz="946847" eaLnBrk="1" hangingPunct="1">
              <a:spcBef>
                <a:spcPct val="0"/>
              </a:spcBef>
              <a:defRPr/>
            </a:pPr>
            <a:endParaRPr 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Section 14: </a:t>
            </a:r>
            <a:r>
              <a:rPr lang="en-US" altLang="en-US" dirty="0">
                <a:latin typeface="Arial" panose="020B0604020202020204" pitchFamily="34" charset="0"/>
                <a:cs typeface="Arial" panose="020B0604020202020204" pitchFamily="34" charset="0"/>
              </a:rPr>
              <a:t>Legal Assurances &amp; Certifications</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Organizational Chart</a:t>
            </a:r>
            <a:r>
              <a:rPr lang="en-US" altLang="en-US"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this tab,</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upload the  organizational charts for all CMC Grant funded personnel, including names and titles.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tab is completed, the user will:</a:t>
            </a:r>
          </a:p>
          <a:p>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Save Work </a:t>
            </a:r>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And Select Next Tab</a:t>
            </a:r>
          </a:p>
          <a:p>
            <a:pPr lvl="1"/>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[Click to advance slide]</a:t>
            </a:r>
            <a:endParaRPr 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p>
          <a:p>
            <a:pPr defTabSz="946847" eaLnBrk="1" hangingPunct="1">
              <a:spcBef>
                <a:spcPct val="0"/>
              </a:spcBef>
            </a:pPr>
            <a:endParaRPr lang="en-US" altLang="en-US" dirty="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27BA59B-2CBE-4F9F-AF69-FC1CDD21BA81}" type="slidenum">
              <a:rPr lang="en-US" altLang="en-US" smtClean="0"/>
              <a:pPr fontAlgn="base">
                <a:spcBef>
                  <a:spcPct val="0"/>
                </a:spcBef>
                <a:spcAft>
                  <a:spcPct val="0"/>
                </a:spcAft>
              </a:pPr>
              <a:t>65</a:t>
            </a:fld>
            <a:endParaRPr lang="en-US" altLang="en-US" dirty="0"/>
          </a:p>
        </p:txBody>
      </p:sp>
    </p:spTree>
    <p:extLst>
      <p:ext uri="{BB962C8B-B14F-4D97-AF65-F5344CB8AC3E}">
        <p14:creationId xmlns:p14="http://schemas.microsoft.com/office/powerpoint/2010/main" val="11500445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xfrm>
            <a:off x="359060" y="4467466"/>
            <a:ext cx="6347555" cy="46640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pPr>
            <a:r>
              <a:rPr lang="en-US" b="1" dirty="0">
                <a:latin typeface="Arial" panose="020B0604020202020204" pitchFamily="34" charset="0"/>
                <a:cs typeface="Arial" panose="020B0604020202020204" pitchFamily="34" charset="0"/>
              </a:rPr>
              <a:t>[Say the following:]</a:t>
            </a:r>
          </a:p>
          <a:p>
            <a:pPr defTabSz="946847" eaLnBrk="1" hangingPunct="1">
              <a:spcBef>
                <a:spcPct val="0"/>
              </a:spcBef>
            </a:pPr>
            <a:endParaRPr lang="en-US" altLang="en-US" b="1"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Section 14: </a:t>
            </a:r>
            <a:r>
              <a:rPr lang="en-US" altLang="en-US" dirty="0">
                <a:latin typeface="Arial" panose="020B0604020202020204" pitchFamily="34" charset="0"/>
                <a:cs typeface="Arial" panose="020B0604020202020204" pitchFamily="34" charset="0"/>
              </a:rPr>
              <a:t>Legal Assurances &amp; Certifications</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Summer Waivers</a:t>
            </a:r>
            <a:r>
              <a:rPr lang="en-US" altLang="en-US"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this tab,</a:t>
            </a:r>
            <a:r>
              <a:rPr lang="en-US" altLang="en-US" baseline="0" dirty="0">
                <a:latin typeface="Arial" panose="020B0604020202020204" pitchFamily="34" charset="0"/>
                <a:cs typeface="Arial" panose="020B0604020202020204" pitchFamily="34" charset="0"/>
              </a:rPr>
              <a:t> type N/A, as this tab is specific to RA/DFDSAs. </a:t>
            </a:r>
            <a:endParaRPr lang="en-US" alt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Afterwards:</a:t>
            </a:r>
          </a:p>
          <a:p>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Save Work </a:t>
            </a:r>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And Select Next Tab</a:t>
            </a:r>
          </a:p>
          <a:p>
            <a:pPr lvl="1"/>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[Click to advance slide]</a:t>
            </a:r>
            <a:endParaRPr 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6982420-32AB-4B71-A9BD-1BAF1645AA6F}" type="slidenum">
              <a:rPr lang="en-US" altLang="en-US" smtClean="0"/>
              <a:pPr fontAlgn="base">
                <a:spcBef>
                  <a:spcPct val="0"/>
                </a:spcBef>
                <a:spcAft>
                  <a:spcPct val="0"/>
                </a:spcAft>
              </a:pPr>
              <a:t>66</a:t>
            </a:fld>
            <a:endParaRPr lang="en-US" altLang="en-US" dirty="0"/>
          </a:p>
        </p:txBody>
      </p:sp>
    </p:spTree>
    <p:extLst>
      <p:ext uri="{BB962C8B-B14F-4D97-AF65-F5344CB8AC3E}">
        <p14:creationId xmlns:p14="http://schemas.microsoft.com/office/powerpoint/2010/main" val="14830346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xfrm>
            <a:off x="359060" y="4467466"/>
            <a:ext cx="6347555" cy="46640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pPr>
            <a:r>
              <a:rPr lang="en-US" altLang="en-US" b="1" dirty="0">
                <a:latin typeface="Arial" panose="020B0604020202020204" pitchFamily="34" charset="0"/>
                <a:cs typeface="Arial" panose="020B0604020202020204" pitchFamily="34" charset="0"/>
              </a:rPr>
              <a:t>Section 14: </a:t>
            </a:r>
            <a:r>
              <a:rPr lang="en-US" altLang="en-US" dirty="0">
                <a:latin typeface="Arial" panose="020B0604020202020204" pitchFamily="34" charset="0"/>
                <a:cs typeface="Arial" panose="020B0604020202020204" pitchFamily="34" charset="0"/>
              </a:rPr>
              <a:t>Legal Assurances &amp; Certifications</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Budget Certifications</a:t>
            </a:r>
            <a:r>
              <a:rPr lang="en-US" altLang="en-US" dirty="0">
                <a:latin typeface="Arial" panose="020B0604020202020204" pitchFamily="34" charset="0"/>
                <a:cs typeface="Arial" panose="020B0604020202020204" pitchFamily="34" charset="0"/>
              </a:rPr>
              <a:t>: (ME-1)</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Once the application is approved, an email with the link to the </a:t>
            </a:r>
            <a:r>
              <a:rPr lang="en-US" altLang="en-US" b="1" dirty="0">
                <a:latin typeface="Arial" panose="020B0604020202020204" pitchFamily="34" charset="0"/>
                <a:cs typeface="Arial" panose="020B0604020202020204" pitchFamily="34" charset="0"/>
              </a:rPr>
              <a:t>Plan Index </a:t>
            </a:r>
            <a:r>
              <a:rPr lang="en-US" altLang="en-US" dirty="0">
                <a:latin typeface="Arial" panose="020B0604020202020204" pitchFamily="34" charset="0"/>
                <a:cs typeface="Arial" panose="020B0604020202020204" pitchFamily="34" charset="0"/>
              </a:rPr>
              <a:t>will be sent to the plan submitter. The submitter needs to take the following actions:</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b="1" dirty="0">
                <a:latin typeface="Arial" panose="020B0604020202020204" pitchFamily="34" charset="0"/>
                <a:cs typeface="Arial" panose="020B0604020202020204" pitchFamily="34" charset="0"/>
              </a:rPr>
              <a:t>[Say the following:]</a:t>
            </a:r>
          </a:p>
          <a:p>
            <a:pPr defTabSz="946847" eaLnBrk="1" hangingPunct="1">
              <a:spcBef>
                <a:spcPct val="0"/>
              </a:spcBef>
            </a:pPr>
            <a:endParaRPr lang="en-US" altLang="en-US" b="1"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For the CMC application, the submitter needs to download the ME-1, sign and upload the signed ME-1 as directed in the email. </a:t>
            </a:r>
          </a:p>
          <a:p>
            <a:pPr defTabSz="946847" eaLnBrk="1" hangingPunct="1">
              <a:spcBef>
                <a:spcPct val="0"/>
              </a:spcBef>
            </a:pPr>
            <a:endParaRPr lang="en-US" altLang="en-US"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tab is completed, the user will:</a:t>
            </a:r>
          </a:p>
          <a:p>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Save Work </a:t>
            </a:r>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And Select Next Tab</a:t>
            </a:r>
          </a:p>
          <a:p>
            <a:pPr lvl="1"/>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[Click to advance slide]</a:t>
            </a:r>
            <a:endParaRPr 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p>
          <a:p>
            <a:pPr defTabSz="946847" eaLnBrk="1" hangingPunct="1">
              <a:spcBef>
                <a:spcPct val="0"/>
              </a:spcBef>
            </a:pPr>
            <a:endParaRPr lang="en-US" altLang="en-US" dirty="0"/>
          </a:p>
          <a:p>
            <a:pPr defTabSz="946847" eaLnBrk="1" hangingPunct="1">
              <a:spcBef>
                <a:spcPct val="0"/>
              </a:spcBef>
            </a:pPr>
            <a:endParaRPr lang="en-US" altLang="en-US" dirty="0"/>
          </a:p>
          <a:p>
            <a:pPr defTabSz="946847" eaLnBrk="1" hangingPunct="1">
              <a:spcBef>
                <a:spcPct val="0"/>
              </a:spcBef>
            </a:pPr>
            <a:endParaRPr lang="en-US" altLang="en-US" dirty="0"/>
          </a:p>
          <a:p>
            <a:pPr defTabSz="946847" eaLnBrk="1" hangingPunct="1">
              <a:spcBef>
                <a:spcPct val="0"/>
              </a:spcBef>
            </a:pPr>
            <a:endParaRPr lang="en-US" altLang="en-US" dirty="0"/>
          </a:p>
          <a:p>
            <a:pPr defTabSz="946847" eaLnBrk="1" hangingPunct="1">
              <a:spcBef>
                <a:spcPct val="0"/>
              </a:spcBef>
            </a:pPr>
            <a:endParaRPr lang="en-US" altLang="en-US" dirty="0"/>
          </a:p>
          <a:p>
            <a:pPr defTabSz="946847" eaLnBrk="1" hangingPunct="1">
              <a:spcBef>
                <a:spcPct val="0"/>
              </a:spcBef>
            </a:pPr>
            <a:endParaRPr lang="en-US" altLang="en-US" dirty="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3089BD-2D57-4C41-9062-C2FEFF527C94}" type="slidenum">
              <a:rPr lang="en-US" altLang="en-US" smtClean="0"/>
              <a:pPr fontAlgn="base">
                <a:spcBef>
                  <a:spcPct val="0"/>
                </a:spcBef>
                <a:spcAft>
                  <a:spcPct val="0"/>
                </a:spcAft>
              </a:pPr>
              <a:t>67</a:t>
            </a:fld>
            <a:endParaRPr lang="en-US" altLang="en-US" dirty="0"/>
          </a:p>
        </p:txBody>
      </p:sp>
    </p:spTree>
    <p:extLst>
      <p:ext uri="{BB962C8B-B14F-4D97-AF65-F5344CB8AC3E}">
        <p14:creationId xmlns:p14="http://schemas.microsoft.com/office/powerpoint/2010/main" val="26811092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xfrm>
            <a:off x="359060" y="4467466"/>
            <a:ext cx="6347555" cy="46640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b="1" dirty="0">
                <a:latin typeface="Arial" panose="020B0604020202020204" pitchFamily="34" charset="0"/>
                <a:cs typeface="Arial" panose="020B0604020202020204" pitchFamily="34" charset="0"/>
              </a:rPr>
              <a:t>[Say the following:]</a:t>
            </a:r>
          </a:p>
          <a:p>
            <a:pPr defTabSz="946847" eaLnBrk="1" hangingPunct="1">
              <a:spcBef>
                <a:spcPct val="0"/>
              </a:spcBef>
              <a:defRPr/>
            </a:pPr>
            <a:endParaRPr 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Section 14: </a:t>
            </a:r>
            <a:r>
              <a:rPr lang="en-US" altLang="en-US" dirty="0">
                <a:latin typeface="Arial" panose="020B0604020202020204" pitchFamily="34" charset="0"/>
                <a:cs typeface="Arial" panose="020B0604020202020204" pitchFamily="34" charset="0"/>
              </a:rPr>
              <a:t>Legal Assurances &amp; Certifications</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Legal Assurances</a:t>
            </a:r>
            <a:r>
              <a:rPr lang="en-US" altLang="en-US"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this tab,</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upload two sets of signed copies of legal assurances, including the CDE Legal Assurances and the MEP Legal Assurances. Please include the complete package of the legal assurances.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In prior years, the Legal Assurances had to be signed and uploaded prior to the grant application submission. However in the 2020—21 grant application, the Legal Assurances process is now being moved to be completed after the approval of the application.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The latest Legal Assurances are provided on the CDE Migrant Education</a:t>
            </a:r>
            <a:r>
              <a:rPr lang="en-US" altLang="en-US" baseline="0" dirty="0">
                <a:latin typeface="Arial" panose="020B0604020202020204" pitchFamily="34" charset="0"/>
                <a:cs typeface="Arial" panose="020B0604020202020204" pitchFamily="34" charset="0"/>
              </a:rPr>
              <a:t> Request for Applications </a:t>
            </a:r>
            <a:r>
              <a:rPr lang="en-US" altLang="en-US" dirty="0">
                <a:latin typeface="Arial" panose="020B0604020202020204" pitchFamily="34" charset="0"/>
                <a:cs typeface="Arial" panose="020B0604020202020204" pitchFamily="34" charset="0"/>
              </a:rPr>
              <a:t>web page and can be downloaded via the hyperlink in orange color.</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tab is completed, the user will:</a:t>
            </a:r>
          </a:p>
          <a:p>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Save Work </a:t>
            </a:r>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And Select Next Tab</a:t>
            </a:r>
          </a:p>
          <a:p>
            <a:pPr lvl="1"/>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[Click to advance slide]</a:t>
            </a:r>
            <a:endParaRPr 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p>
          <a:p>
            <a:pPr defTabSz="946847" eaLnBrk="1" hangingPunct="1">
              <a:spcBef>
                <a:spcPct val="0"/>
              </a:spcBef>
            </a:pPr>
            <a:endParaRPr lang="en-US" altLang="en-US" dirty="0"/>
          </a:p>
          <a:p>
            <a:pPr defTabSz="946847" eaLnBrk="1" hangingPunct="1">
              <a:spcBef>
                <a:spcPct val="0"/>
              </a:spcBef>
            </a:pPr>
            <a:endParaRPr lang="en-US" altLang="en-US" dirty="0"/>
          </a:p>
          <a:p>
            <a:pPr defTabSz="946847" eaLnBrk="1" hangingPunct="1">
              <a:spcBef>
                <a:spcPct val="0"/>
              </a:spcBef>
            </a:pPr>
            <a:endParaRPr lang="en-US" altLang="en-US" dirty="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6912D1C-0466-4E8C-B4C4-957F1E0A4272}" type="slidenum">
              <a:rPr lang="en-US" altLang="en-US" smtClean="0"/>
              <a:pPr fontAlgn="base">
                <a:spcBef>
                  <a:spcPct val="0"/>
                </a:spcBef>
                <a:spcAft>
                  <a:spcPct val="0"/>
                </a:spcAft>
              </a:pPr>
              <a:t>68</a:t>
            </a:fld>
            <a:endParaRPr lang="en-US" altLang="en-US" dirty="0"/>
          </a:p>
        </p:txBody>
      </p:sp>
    </p:spTree>
    <p:extLst>
      <p:ext uri="{BB962C8B-B14F-4D97-AF65-F5344CB8AC3E}">
        <p14:creationId xmlns:p14="http://schemas.microsoft.com/office/powerpoint/2010/main" val="32052411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xfrm>
            <a:off x="359060" y="4467466"/>
            <a:ext cx="6347555" cy="46640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847" eaLnBrk="1" hangingPunct="1">
              <a:spcBef>
                <a:spcPct val="0"/>
              </a:spcBef>
              <a:defRPr/>
            </a:pPr>
            <a:r>
              <a:rPr lang="en-US" b="1" dirty="0">
                <a:latin typeface="Arial" panose="020B0604020202020204" pitchFamily="34" charset="0"/>
                <a:cs typeface="Arial" panose="020B0604020202020204" pitchFamily="34" charset="0"/>
              </a:rPr>
              <a:t>[Say the following:]</a:t>
            </a:r>
          </a:p>
          <a:p>
            <a:pPr defTabSz="946847" eaLnBrk="1" hangingPunct="1">
              <a:spcBef>
                <a:spcPct val="0"/>
              </a:spcBef>
              <a:defRPr/>
            </a:pPr>
            <a:endParaRPr 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Section 14: </a:t>
            </a:r>
            <a:r>
              <a:rPr lang="en-US" altLang="en-US" dirty="0">
                <a:latin typeface="Arial" panose="020B0604020202020204" pitchFamily="34" charset="0"/>
                <a:cs typeface="Arial" panose="020B0604020202020204" pitchFamily="34" charset="0"/>
              </a:rPr>
              <a:t>Legal Assurances &amp; Certifications</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b="1" dirty="0">
                <a:latin typeface="Arial" panose="020B0604020202020204" pitchFamily="34" charset="0"/>
                <a:cs typeface="Arial" panose="020B0604020202020204" pitchFamily="34" charset="0"/>
              </a:rPr>
              <a:t>Cover Page</a:t>
            </a:r>
            <a:r>
              <a:rPr lang="en-US" altLang="en-US" dirty="0">
                <a:latin typeface="Arial" panose="020B0604020202020204" pitchFamily="34" charset="0"/>
                <a:cs typeface="Arial" panose="020B0604020202020204" pitchFamily="34" charset="0"/>
              </a:rPr>
              <a:t>: </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Once the application is approved, an email with the link to the Cover Page will be sent to the plan submitter. The submitter needs to take the following actions:</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pPr defTabSz="946847" eaLnBrk="1" hangingPunct="1">
              <a:spcBef>
                <a:spcPct val="0"/>
              </a:spcBef>
            </a:pPr>
            <a:r>
              <a:rPr lang="en-US" altLang="en-US" dirty="0">
                <a:latin typeface="Arial" panose="020B0604020202020204" pitchFamily="34" charset="0"/>
                <a:cs typeface="Arial" panose="020B0604020202020204" pitchFamily="34" charset="0"/>
              </a:rPr>
              <a:t>For the CMC application, please sign the Cover Page and upload the signed copy as directed in the email. The application package is then considered complete.</a:t>
            </a:r>
          </a:p>
          <a:p>
            <a:pPr defTabSz="946847" eaLnBrk="1" hangingPunct="1">
              <a:spcBef>
                <a:spcPct val="0"/>
              </a:spcBef>
            </a:pPr>
            <a:endParaRPr lang="en-US" alt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section is complete: </a:t>
            </a:r>
          </a:p>
          <a:p>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Go to </a:t>
            </a:r>
            <a:r>
              <a:rPr lang="en-US" b="1" dirty="0">
                <a:latin typeface="Arial" panose="020B0604020202020204" pitchFamily="34" charset="0"/>
                <a:cs typeface="Arial" panose="020B0604020202020204" pitchFamily="34" charset="0"/>
              </a:rPr>
              <a:t>Status</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Select </a:t>
            </a:r>
            <a:r>
              <a:rPr lang="en-US" b="1" dirty="0">
                <a:latin typeface="Arial" panose="020B0604020202020204" pitchFamily="34" charset="0"/>
                <a:cs typeface="Arial" panose="020B0604020202020204" pitchFamily="34" charset="0"/>
              </a:rPr>
              <a:t>Complete</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Update Status</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will complete this section.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the section is complete:</a:t>
            </a:r>
          </a:p>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Plan Index </a:t>
            </a:r>
            <a:r>
              <a:rPr lang="en-US" dirty="0">
                <a:latin typeface="Arial" panose="020B0604020202020204" pitchFamily="34" charset="0"/>
                <a:cs typeface="Arial" panose="020B0604020202020204" pitchFamily="34" charset="0"/>
              </a:rPr>
              <a:t>in the top menu to navigate to other sections.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[Click to advance slide]</a:t>
            </a:r>
            <a:endParaRPr lang="en-US" dirty="0">
              <a:latin typeface="Arial" panose="020B0604020202020204" pitchFamily="34" charset="0"/>
              <a:cs typeface="Arial" panose="020B0604020202020204" pitchFamily="34" charset="0"/>
            </a:endParaRPr>
          </a:p>
          <a:p>
            <a:pPr defTabSz="946847" eaLnBrk="1" hangingPunct="1">
              <a:spcBef>
                <a:spcPct val="0"/>
              </a:spcBef>
            </a:pPr>
            <a:endParaRPr lang="en-US" altLang="en-US" dirty="0"/>
          </a:p>
          <a:p>
            <a:pPr defTabSz="946847" eaLnBrk="1" hangingPunct="1">
              <a:spcBef>
                <a:spcPct val="0"/>
              </a:spcBef>
            </a:pPr>
            <a:endParaRPr lang="en-US" altLang="en-US" dirty="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01EE12F-8373-400F-90A7-153522899D76}" type="slidenum">
              <a:rPr lang="en-US" altLang="en-US" smtClean="0"/>
              <a:pPr fontAlgn="base">
                <a:spcBef>
                  <a:spcPct val="0"/>
                </a:spcBef>
                <a:spcAft>
                  <a:spcPct val="0"/>
                </a:spcAft>
              </a:pPr>
              <a:t>69</a:t>
            </a:fld>
            <a:endParaRPr lang="en-US" altLang="en-US" dirty="0"/>
          </a:p>
        </p:txBody>
      </p:sp>
    </p:spTree>
    <p:extLst>
      <p:ext uri="{BB962C8B-B14F-4D97-AF65-F5344CB8AC3E}">
        <p14:creationId xmlns:p14="http://schemas.microsoft.com/office/powerpoint/2010/main" val="3893140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214">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6214">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The grant application system is designed for the MEP grant and is not specifically tailored to the requirements of the Mini-Corps program. For this reason, several sections of the online application will not apply to the CMC grant. Throughout this presentation, I will denote the application sections not applicable to CMC.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The CMC Central Office will complete a Direct Funded District Service Agreement (DFDSA) application. </a:t>
            </a:r>
          </a:p>
          <a:p>
            <a:pPr eaLnBrk="1" hangingPunct="1">
              <a:spcBef>
                <a:spcPct val="0"/>
              </a:spcBef>
            </a:pPr>
            <a:endParaRPr lang="en-US" altLang="en-US" dirty="0">
              <a:latin typeface="Arial" panose="020B0604020202020204" pitchFamily="34" charset="0"/>
              <a:cs typeface="Arial" panose="020B0604020202020204" pitchFamily="34" charset="0"/>
            </a:endParaRPr>
          </a:p>
          <a:p>
            <a:pPr defTabSz="916214">
              <a:spcBef>
                <a:spcPct val="0"/>
              </a:spcBef>
              <a:defRPr/>
            </a:pPr>
            <a:r>
              <a:rPr lang="en-US" b="1" dirty="0">
                <a:latin typeface="Arial" panose="020B0604020202020204" pitchFamily="34" charset="0"/>
                <a:cs typeface="Arial" panose="020B0604020202020204" pitchFamily="34" charset="0"/>
              </a:rPr>
              <a:t>[Click to advance slide]</a:t>
            </a:r>
          </a:p>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a:t>
            </a:fld>
            <a:endParaRPr lang="en-US"/>
          </a:p>
        </p:txBody>
      </p:sp>
    </p:spTree>
    <p:extLst>
      <p:ext uri="{BB962C8B-B14F-4D97-AF65-F5344CB8AC3E}">
        <p14:creationId xmlns:p14="http://schemas.microsoft.com/office/powerpoint/2010/main" val="13472036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To</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recap some of the main points covered in section 14. </a:t>
            </a: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[Read</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Slide]</a:t>
            </a:r>
          </a:p>
          <a:p>
            <a:endParaRPr lang="en-US" altLang="en-US" dirty="0"/>
          </a:p>
          <a:p>
            <a:pPr defTabSz="916214">
              <a:defRPr/>
            </a:pPr>
            <a:r>
              <a:rPr lang="en-US" b="1" dirty="0">
                <a:latin typeface="Arial" panose="020B0604020202020204" pitchFamily="34" charset="0"/>
                <a:cs typeface="Arial" panose="020B0604020202020204" pitchFamily="34" charset="0"/>
              </a:rPr>
              <a:t>[Click to advance slide]</a:t>
            </a:r>
          </a:p>
          <a:p>
            <a:endParaRPr lang="en-US" altLang="en-US" dirty="0"/>
          </a:p>
        </p:txBody>
      </p:sp>
      <p:sp>
        <p:nvSpPr>
          <p:cNvPr id="4" name="Slide Number Placeholder 3"/>
          <p:cNvSpPr>
            <a:spLocks noGrp="1"/>
          </p:cNvSpPr>
          <p:nvPr>
            <p:ph type="sldNum" sz="quarter" idx="5"/>
          </p:nvPr>
        </p:nvSpPr>
        <p:spPr/>
        <p:txBody>
          <a:bodyPr/>
          <a:lstStyle/>
          <a:p>
            <a:pPr>
              <a:defRPr/>
            </a:pPr>
            <a:fld id="{F53E92E6-5D15-4695-BFC9-E2FC77014B2E}" type="slidenum">
              <a:rPr lang="en-US" smtClean="0"/>
              <a:pPr>
                <a:defRPr/>
              </a:pPr>
              <a:t>70</a:t>
            </a:fld>
            <a:endParaRPr lang="en-US" dirty="0"/>
          </a:p>
        </p:txBody>
      </p:sp>
    </p:spTree>
    <p:extLst>
      <p:ext uri="{BB962C8B-B14F-4D97-AF65-F5344CB8AC3E}">
        <p14:creationId xmlns:p14="http://schemas.microsoft.com/office/powerpoint/2010/main" val="4744408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To</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recap some of the main points covered in section 14. </a:t>
            </a: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[Read</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Slide]</a:t>
            </a:r>
          </a:p>
          <a:p>
            <a:endParaRPr lang="en-US" altLang="en-US" dirty="0"/>
          </a:p>
          <a:p>
            <a:pPr defTabSz="916214">
              <a:defRPr/>
            </a:pPr>
            <a:r>
              <a:rPr lang="en-US" b="1" dirty="0">
                <a:latin typeface="Arial" panose="020B0604020202020204" pitchFamily="34" charset="0"/>
                <a:cs typeface="Arial" panose="020B0604020202020204" pitchFamily="34" charset="0"/>
              </a:rPr>
              <a:t>[Click to advance slide]</a:t>
            </a:r>
          </a:p>
          <a:p>
            <a:endParaRPr lang="en-US" altLang="en-US" dirty="0"/>
          </a:p>
        </p:txBody>
      </p:sp>
      <p:sp>
        <p:nvSpPr>
          <p:cNvPr id="4" name="Slide Number Placeholder 3"/>
          <p:cNvSpPr>
            <a:spLocks noGrp="1"/>
          </p:cNvSpPr>
          <p:nvPr>
            <p:ph type="sldNum" sz="quarter" idx="5"/>
          </p:nvPr>
        </p:nvSpPr>
        <p:spPr/>
        <p:txBody>
          <a:bodyPr/>
          <a:lstStyle/>
          <a:p>
            <a:pPr>
              <a:defRPr/>
            </a:pPr>
            <a:fld id="{F53E92E6-5D15-4695-BFC9-E2FC77014B2E}" type="slidenum">
              <a:rPr lang="en-US" smtClean="0"/>
              <a:pPr>
                <a:defRPr/>
              </a:pPr>
              <a:t>71</a:t>
            </a:fld>
            <a:endParaRPr lang="en-US" dirty="0"/>
          </a:p>
        </p:txBody>
      </p:sp>
    </p:spTree>
    <p:extLst>
      <p:ext uri="{BB962C8B-B14F-4D97-AF65-F5344CB8AC3E}">
        <p14:creationId xmlns:p14="http://schemas.microsoft.com/office/powerpoint/2010/main" val="18851492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eaLnBrk="1" hangingPunct="1">
              <a:spcBef>
                <a:spcPct val="0"/>
              </a:spcBef>
            </a:pPr>
            <a:r>
              <a:rPr lang="en-US" altLang="en-US" dirty="0">
                <a:latin typeface="Arial" panose="020B0604020202020204" pitchFamily="34" charset="0"/>
                <a:cs typeface="Arial" panose="020B0604020202020204" pitchFamily="34" charset="0"/>
              </a:rPr>
              <a:t>At this point we can take any questions. Please raise your hand so that I may unmute you. </a:t>
            </a:r>
          </a:p>
          <a:p>
            <a:pPr defTabSz="912013" eaLnBrk="1" hangingPunct="1">
              <a:spcBef>
                <a:spcPct val="0"/>
              </a:spcBef>
            </a:pPr>
            <a:endParaRPr lang="en-US" altLang="en-US" dirty="0">
              <a:latin typeface="Arial" panose="020B0604020202020204" pitchFamily="34" charset="0"/>
              <a:cs typeface="Arial" panose="020B0604020202020204" pitchFamily="34" charset="0"/>
            </a:endParaRPr>
          </a:p>
          <a:p>
            <a:pPr defTabSz="912013" eaLnBrk="1" hangingPunct="1">
              <a:spcBef>
                <a:spcPct val="0"/>
              </a:spcBef>
            </a:pPr>
            <a:r>
              <a:rPr lang="en-US" b="1" dirty="0">
                <a:latin typeface="Arial" panose="020B0604020202020204" pitchFamily="34" charset="0"/>
                <a:cs typeface="Arial" panose="020B0604020202020204" pitchFamily="34" charset="0"/>
              </a:rPr>
              <a:t>[Click to advance slide]</a:t>
            </a:r>
          </a:p>
          <a:p>
            <a:pPr defTabSz="912013"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b="1"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F22246-8A06-4C76-BA6C-432E7E6CB0B4}" type="slidenum">
              <a:rPr lang="en-US" altLang="en-US" smtClean="0"/>
              <a:pPr fontAlgn="base">
                <a:spcBef>
                  <a:spcPct val="0"/>
                </a:spcBef>
                <a:spcAft>
                  <a:spcPct val="0"/>
                </a:spcAft>
              </a:pPr>
              <a:t>72</a:t>
            </a:fld>
            <a:endParaRPr lang="en-US" altLang="en-US" dirty="0"/>
          </a:p>
        </p:txBody>
      </p:sp>
    </p:spTree>
    <p:extLst>
      <p:ext uri="{BB962C8B-B14F-4D97-AF65-F5344CB8AC3E}">
        <p14:creationId xmlns:p14="http://schemas.microsoft.com/office/powerpoint/2010/main" val="33843786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46847"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46847" eaLnBrk="1" hangingPunct="1">
              <a:spcBef>
                <a:spcPct val="0"/>
              </a:spcBef>
              <a:defRPr/>
            </a:pPr>
            <a:r>
              <a:rPr lang="en-US" dirty="0">
                <a:latin typeface="Arial" panose="020B0604020202020204" pitchFamily="34" charset="0"/>
                <a:cs typeface="Arial" panose="020B0604020202020204" pitchFamily="34" charset="0"/>
              </a:rPr>
              <a:t>Thank you all again for your continued active participation. We</a:t>
            </a:r>
            <a:r>
              <a:rPr lang="en-US" baseline="0" dirty="0">
                <a:latin typeface="Arial" panose="020B0604020202020204" pitchFamily="34" charset="0"/>
                <a:cs typeface="Arial" panose="020B0604020202020204" pitchFamily="34" charset="0"/>
              </a:rPr>
              <a:t> are close to the finish line. </a:t>
            </a:r>
            <a:endParaRPr lang="en-US" dirty="0">
              <a:latin typeface="Arial" panose="020B0604020202020204" pitchFamily="34" charset="0"/>
              <a:cs typeface="Arial" panose="020B0604020202020204" pitchFamily="34" charset="0"/>
            </a:endParaRPr>
          </a:p>
          <a:p>
            <a:pPr defTabSz="946847" eaLnBrk="1" hangingPunct="1">
              <a:spcBef>
                <a:spcPct val="0"/>
              </a:spcBef>
              <a:defRPr/>
            </a:pPr>
            <a:endParaRPr lang="en-US" dirty="0">
              <a:latin typeface="Arial" panose="020B0604020202020204" pitchFamily="34" charset="0"/>
              <a:cs typeface="Arial" panose="020B0604020202020204" pitchFamily="34" charset="0"/>
            </a:endParaRPr>
          </a:p>
          <a:p>
            <a:pPr defTabSz="946847" eaLnBrk="1" hangingPunct="1">
              <a:spcBef>
                <a:spcPct val="0"/>
              </a:spcBef>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We will now talk about “Submitting a Plan”. </a:t>
            </a:r>
          </a:p>
          <a:p>
            <a:pPr defTabSz="946847" eaLnBrk="1" hangingPunct="1">
              <a:spcBef>
                <a:spcPct val="0"/>
              </a:spcBef>
              <a:defRPr/>
            </a:pPr>
            <a:endParaRPr lang="en-US" altLang="en-US" b="1" dirty="0">
              <a:latin typeface="Arial" panose="020B0604020202020204" pitchFamily="34" charset="0"/>
              <a:cs typeface="Arial" panose="020B0604020202020204" pitchFamily="34" charset="0"/>
            </a:endParaRPr>
          </a:p>
          <a:p>
            <a:pPr defTabSz="946847" eaLnBrk="1" hangingPunct="1">
              <a:spcBef>
                <a:spcPct val="0"/>
              </a:spcBef>
              <a:defRPr/>
            </a:pPr>
            <a:r>
              <a:rPr lang="en-US" b="1" dirty="0">
                <a:latin typeface="Arial" panose="020B0604020202020204" pitchFamily="34" charset="0"/>
                <a:cs typeface="Arial" panose="020B0604020202020204" pitchFamily="34" charset="0"/>
              </a:rPr>
              <a:t>[Click to advance slide]</a:t>
            </a:r>
          </a:p>
          <a:p>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pPr>
                <a:defRPr/>
              </a:pPr>
              <a:t>73</a:t>
            </a:fld>
            <a:endParaRPr lang="en-US" dirty="0"/>
          </a:p>
        </p:txBody>
      </p:sp>
    </p:spTree>
    <p:extLst>
      <p:ext uri="{BB962C8B-B14F-4D97-AF65-F5344CB8AC3E}">
        <p14:creationId xmlns:p14="http://schemas.microsoft.com/office/powerpoint/2010/main" val="22387255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847"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[Read Slide]</a:t>
            </a:r>
          </a:p>
          <a:p>
            <a:pPr defTabSz="946847" eaLnBrk="1" hangingPunct="1">
              <a:spcBef>
                <a:spcPct val="0"/>
              </a:spcBef>
              <a:defRPr/>
            </a:pPr>
            <a:endParaRPr lang="en-US" altLang="en-US" b="1" dirty="0">
              <a:latin typeface="Arial" panose="020B0604020202020204" pitchFamily="34" charset="0"/>
              <a:cs typeface="Arial" panose="020B0604020202020204" pitchFamily="34" charset="0"/>
            </a:endParaRPr>
          </a:p>
          <a:p>
            <a:pPr defTabSz="946847" eaLnBrk="1" hangingPunct="1">
              <a:spcBef>
                <a:spcPct val="0"/>
              </a:spcBef>
              <a:defRPr/>
            </a:pPr>
            <a:r>
              <a:rPr lang="en-US" b="1" dirty="0">
                <a:latin typeface="Arial" panose="020B0604020202020204" pitchFamily="34" charset="0"/>
                <a:cs typeface="Arial" panose="020B0604020202020204" pitchFamily="34" charset="0"/>
              </a:rPr>
              <a:t>[Click to advance slide]</a:t>
            </a:r>
          </a:p>
          <a:p>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pPr>
                <a:defRPr/>
              </a:pPr>
              <a:t>74</a:t>
            </a:fld>
            <a:endParaRPr lang="en-US" dirty="0"/>
          </a:p>
        </p:txBody>
      </p:sp>
    </p:spTree>
    <p:extLst>
      <p:ext uri="{BB962C8B-B14F-4D97-AF65-F5344CB8AC3E}">
        <p14:creationId xmlns:p14="http://schemas.microsoft.com/office/powerpoint/2010/main" val="33712564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Once all sections have been completed and every single section status has been updated to </a:t>
            </a:r>
            <a:r>
              <a:rPr lang="en-US" altLang="en-US" b="1" dirty="0">
                <a:latin typeface="Arial" panose="020B0604020202020204" pitchFamily="34" charset="0"/>
                <a:cs typeface="Arial" panose="020B0604020202020204" pitchFamily="34" charset="0"/>
              </a:rPr>
              <a:t>Complete</a:t>
            </a:r>
            <a:r>
              <a:rPr lang="en-US" altLang="en-US" dirty="0">
                <a:latin typeface="Arial" panose="020B0604020202020204" pitchFamily="34" charset="0"/>
                <a:cs typeface="Arial" panose="020B0604020202020204" pitchFamily="34" charset="0"/>
              </a:rPr>
              <a:t>, the application is ready to be submitted.</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If there is any section that is not applicable to the CMC grant, such as Section 10 I&amp;R, please update the status of that section to </a:t>
            </a:r>
            <a:r>
              <a:rPr lang="en-US" altLang="en-US" b="1" dirty="0">
                <a:latin typeface="Arial" panose="020B0604020202020204" pitchFamily="34" charset="0"/>
                <a:cs typeface="Arial" panose="020B0604020202020204" pitchFamily="34" charset="0"/>
              </a:rPr>
              <a:t>Complete</a:t>
            </a:r>
            <a:r>
              <a:rPr lang="en-US" altLang="en-US" dirty="0">
                <a:latin typeface="Arial" panose="020B0604020202020204" pitchFamily="34" charset="0"/>
                <a:cs typeface="Arial" panose="020B0604020202020204" pitchFamily="34" charset="0"/>
              </a:rPr>
              <a:t> to make it ready for submission. </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To submit, the identified </a:t>
            </a:r>
            <a:r>
              <a:rPr lang="en-US" altLang="en-US" b="1" dirty="0">
                <a:latin typeface="Arial" panose="020B0604020202020204" pitchFamily="34" charset="0"/>
                <a:cs typeface="Arial" panose="020B0604020202020204" pitchFamily="34" charset="0"/>
              </a:rPr>
              <a:t>Plan Submitter</a:t>
            </a:r>
            <a:r>
              <a:rPr lang="en-US" altLang="en-US" dirty="0">
                <a:latin typeface="Arial" panose="020B0604020202020204" pitchFamily="34" charset="0"/>
                <a:cs typeface="Arial" panose="020B0604020202020204" pitchFamily="34" charset="0"/>
              </a:rPr>
              <a:t> will login and go to the </a:t>
            </a:r>
            <a:r>
              <a:rPr lang="en-US" altLang="en-US" b="1" dirty="0">
                <a:latin typeface="Arial" panose="020B0604020202020204" pitchFamily="34" charset="0"/>
                <a:cs typeface="Arial" panose="020B0604020202020204" pitchFamily="34" charset="0"/>
              </a:rPr>
              <a:t>Plan Index </a:t>
            </a:r>
            <a:r>
              <a:rPr lang="en-US" altLang="en-US" dirty="0">
                <a:latin typeface="Arial" panose="020B0604020202020204" pitchFamily="34" charset="0"/>
                <a:cs typeface="Arial" panose="020B0604020202020204" pitchFamily="34" charset="0"/>
              </a:rPr>
              <a:t>and click the “</a:t>
            </a:r>
            <a:r>
              <a:rPr lang="en-US" altLang="en-US" b="1" dirty="0">
                <a:latin typeface="Arial" panose="020B0604020202020204" pitchFamily="34" charset="0"/>
                <a:cs typeface="Arial" panose="020B0604020202020204" pitchFamily="34" charset="0"/>
              </a:rPr>
              <a:t>Submit Plan for Review</a:t>
            </a:r>
            <a:r>
              <a:rPr lang="en-US" altLang="en-US" dirty="0">
                <a:latin typeface="Arial" panose="020B0604020202020204" pitchFamily="34" charset="0"/>
                <a:cs typeface="Arial" panose="020B0604020202020204" pitchFamily="34" charset="0"/>
              </a:rPr>
              <a:t>” button.</a:t>
            </a:r>
          </a:p>
          <a:p>
            <a:pPr eaLnBrk="1" hangingPunct="1">
              <a:spcBef>
                <a:spcPct val="0"/>
              </a:spcBef>
            </a:pPr>
            <a:endParaRPr lang="en-US" altLang="en-US" dirty="0">
              <a:latin typeface="Arial" panose="020B0604020202020204" pitchFamily="34" charset="0"/>
              <a:cs typeface="Arial" panose="020B0604020202020204" pitchFamily="34" charset="0"/>
            </a:endParaRPr>
          </a:p>
          <a:p>
            <a:pPr defTabSz="912013" eaLnBrk="1" hangingPunct="1">
              <a:spcBef>
                <a:spcPct val="0"/>
              </a:spcBef>
            </a:pPr>
            <a:r>
              <a:rPr lang="en-US" alt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[Click to advance slide]</a:t>
            </a:r>
          </a:p>
          <a:p>
            <a:pPr eaLnBrk="1" hangingPunct="1">
              <a:spcBef>
                <a:spcPct val="0"/>
              </a:spcBef>
            </a:pPr>
            <a:endParaRPr lang="en-US" altLang="en-US" dirty="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FA91A2-C48E-4D47-BCEE-C7C9AAFACCCA}" type="slidenum">
              <a:rPr lang="en-US" altLang="en-US" smtClean="0"/>
              <a:pPr fontAlgn="base">
                <a:spcBef>
                  <a:spcPct val="0"/>
                </a:spcBef>
                <a:spcAft>
                  <a:spcPct val="0"/>
                </a:spcAft>
              </a:pPr>
              <a:t>75</a:t>
            </a:fld>
            <a:endParaRPr lang="en-US" altLang="en-US" dirty="0"/>
          </a:p>
        </p:txBody>
      </p:sp>
    </p:spTree>
    <p:extLst>
      <p:ext uri="{BB962C8B-B14F-4D97-AF65-F5344CB8AC3E}">
        <p14:creationId xmlns:p14="http://schemas.microsoft.com/office/powerpoint/2010/main" val="19276660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Once the Plan is submitted,</a:t>
            </a:r>
            <a:r>
              <a:rPr lang="en-US" altLang="en-US" baseline="0" dirty="0">
                <a:latin typeface="Arial" panose="020B0604020202020204" pitchFamily="34" charset="0"/>
                <a:cs typeface="Arial" panose="020B0604020202020204" pitchFamily="34" charset="0"/>
              </a:rPr>
              <a:t> the status </a:t>
            </a:r>
            <a:r>
              <a:rPr lang="en-US" altLang="en-US" dirty="0">
                <a:latin typeface="Arial" panose="020B0604020202020204" pitchFamily="34" charset="0"/>
                <a:cs typeface="Arial" panose="020B0604020202020204" pitchFamily="34" charset="0"/>
              </a:rPr>
              <a:t>will show:</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Review Status: Submitted</a:t>
            </a:r>
          </a:p>
          <a:p>
            <a:pPr eaLnBrk="1" hangingPunct="1">
              <a:spcBef>
                <a:spcPct val="0"/>
              </a:spcBef>
            </a:pPr>
            <a:endParaRPr lang="en-US" altLang="en-US" dirty="0">
              <a:latin typeface="Arial" panose="020B0604020202020204" pitchFamily="34" charset="0"/>
              <a:cs typeface="Arial" panose="020B0604020202020204" pitchFamily="34" charset="0"/>
            </a:endParaRPr>
          </a:p>
          <a:p>
            <a:pPr defTabSz="912013" eaLnBrk="1" hangingPunct="1">
              <a:spcBef>
                <a:spcPct val="0"/>
              </a:spcBef>
            </a:pPr>
            <a:r>
              <a:rPr lang="en-US" b="1" dirty="0">
                <a:latin typeface="Arial" panose="020B0604020202020204" pitchFamily="34" charset="0"/>
                <a:cs typeface="Arial" panose="020B0604020202020204" pitchFamily="34" charset="0"/>
              </a:rPr>
              <a:t>[Click to advance slide]</a:t>
            </a:r>
          </a:p>
          <a:p>
            <a:pPr eaLnBrk="1" hangingPunct="1">
              <a:spcBef>
                <a:spcPct val="0"/>
              </a:spcBef>
            </a:pPr>
            <a:endParaRPr lang="en-US" altLang="en-US" dirty="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189874-5012-4CF3-A94E-1D4388FCA95D}" type="slidenum">
              <a:rPr lang="en-US" altLang="en-US" smtClean="0"/>
              <a:pPr fontAlgn="base">
                <a:spcBef>
                  <a:spcPct val="0"/>
                </a:spcBef>
                <a:spcAft>
                  <a:spcPct val="0"/>
                </a:spcAft>
              </a:pPr>
              <a:t>76</a:t>
            </a:fld>
            <a:endParaRPr lang="en-US" altLang="en-US" dirty="0"/>
          </a:p>
        </p:txBody>
      </p:sp>
    </p:spTree>
    <p:extLst>
      <p:ext uri="{BB962C8B-B14F-4D97-AF65-F5344CB8AC3E}">
        <p14:creationId xmlns:p14="http://schemas.microsoft.com/office/powerpoint/2010/main" val="41451991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xfrm>
            <a:off x="425491" y="4467466"/>
            <a:ext cx="6040696" cy="45166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12013" eaLnBrk="1" hangingPunct="1">
              <a:spcBef>
                <a:spcPct val="0"/>
              </a:spcBef>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Now w</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e will move </a:t>
            </a:r>
            <a:r>
              <a:rPr lang="en-US" altLang="en-US" b="0" dirty="0">
                <a:latin typeface="Arial" panose="020B0604020202020204" pitchFamily="34" charset="0"/>
                <a:ea typeface="ＭＳ Ｐゴシック" panose="020B0600070205080204" pitchFamily="34" charset="-128"/>
                <a:cs typeface="Arial" panose="020B0604020202020204" pitchFamily="34" charset="0"/>
              </a:rPr>
              <a:t>to “Navigatin</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g the Plan Index Tabs”. </a:t>
            </a: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a:p>
            <a:pPr defTabSz="912013" eaLnBrk="1" hangingPunct="1">
              <a:spcBef>
                <a:spcPct val="0"/>
              </a:spcBef>
              <a:defRPr/>
            </a:pPr>
            <a:r>
              <a:rPr lang="en-US" b="1" dirty="0">
                <a:latin typeface="Arial" panose="020B0604020202020204" pitchFamily="34" charset="0"/>
                <a:cs typeface="Arial" panose="020B0604020202020204" pitchFamily="34" charset="0"/>
              </a:rPr>
              <a:t>[Click to advance slide]</a:t>
            </a:r>
          </a:p>
          <a:p>
            <a:pPr eaLnBrk="1" hangingPunct="1">
              <a:spcBef>
                <a:spcPct val="0"/>
              </a:spcBef>
            </a:pPr>
            <a:endParaRPr lang="en-US" altLang="en-US" dirty="0"/>
          </a:p>
          <a:p>
            <a:pPr eaLnBrk="1" hangingPunct="1">
              <a:spcBef>
                <a:spcPct val="0"/>
              </a:spcBef>
            </a:pP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58892D-EEC0-4E69-9D81-CB0C66FC3E66}" type="slidenum">
              <a:rPr lang="en-US" altLang="en-US" smtClean="0"/>
              <a:pPr fontAlgn="base">
                <a:spcBef>
                  <a:spcPct val="0"/>
                </a:spcBef>
                <a:spcAft>
                  <a:spcPct val="0"/>
                </a:spcAft>
              </a:pPr>
              <a:t>77</a:t>
            </a:fld>
            <a:endParaRPr lang="en-US" altLang="en-US" dirty="0"/>
          </a:p>
        </p:txBody>
      </p:sp>
    </p:spTree>
    <p:extLst>
      <p:ext uri="{BB962C8B-B14F-4D97-AF65-F5344CB8AC3E}">
        <p14:creationId xmlns:p14="http://schemas.microsoft.com/office/powerpoint/2010/main" val="33150918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xfrm>
            <a:off x="425491" y="4467466"/>
            <a:ext cx="6040696" cy="45166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After reviewing the content of the application, we want to again draw your attention to the navigation tabs on the top of each application, especially the </a:t>
            </a:r>
            <a:r>
              <a:rPr lang="en-US" altLang="en-US" b="1" dirty="0">
                <a:latin typeface="Arial" panose="020B0604020202020204" pitchFamily="34" charset="0"/>
                <a:cs typeface="Arial" panose="020B0604020202020204" pitchFamily="34" charset="0"/>
              </a:rPr>
              <a:t>ME-1</a:t>
            </a:r>
            <a:r>
              <a:rPr lang="en-US" altLang="en-US" dirty="0">
                <a:latin typeface="Arial" panose="020B0604020202020204" pitchFamily="34" charset="0"/>
                <a:cs typeface="Arial" panose="020B0604020202020204" pitchFamily="34" charset="0"/>
              </a:rPr>
              <a:t> tab. As you have just seen, the budget pieces are embedded in each of the services and allowable activities. The System automatically aggregates the budget information from the application into the budget documents creating the ME-1 worksheet. </a:t>
            </a:r>
          </a:p>
          <a:p>
            <a:pPr eaLnBrk="1" hangingPunct="1">
              <a:spcBef>
                <a:spcPct val="0"/>
              </a:spcBef>
            </a:pPr>
            <a:endParaRPr lang="en-US" altLang="en-US" dirty="0">
              <a:latin typeface="Arial" panose="020B0604020202020204" pitchFamily="34" charset="0"/>
              <a:cs typeface="Arial" panose="020B0604020202020204" pitchFamily="34" charset="0"/>
            </a:endParaRPr>
          </a:p>
          <a:p>
            <a:pPr defTabSz="912013" eaLnBrk="1" hangingPunct="1">
              <a:spcBef>
                <a:spcPct val="0"/>
              </a:spcBef>
              <a:defRPr/>
            </a:pPr>
            <a:r>
              <a:rPr lang="en-US" b="1" dirty="0">
                <a:latin typeface="Arial" panose="020B0604020202020204" pitchFamily="34" charset="0"/>
                <a:cs typeface="Arial" panose="020B0604020202020204" pitchFamily="34" charset="0"/>
              </a:rPr>
              <a:t>[Click to advance slide]</a:t>
            </a:r>
          </a:p>
          <a:p>
            <a:pPr eaLnBrk="1" hangingPunct="1">
              <a:spcBef>
                <a:spcPct val="0"/>
              </a:spcBef>
            </a:pPr>
            <a:endParaRPr lang="en-US" altLang="en-US" dirty="0"/>
          </a:p>
          <a:p>
            <a:pPr eaLnBrk="1" hangingPunct="1">
              <a:spcBef>
                <a:spcPct val="0"/>
              </a:spcBef>
            </a:pP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58892D-EEC0-4E69-9D81-CB0C66FC3E66}" type="slidenum">
              <a:rPr lang="en-US" altLang="en-US" smtClean="0"/>
              <a:pPr fontAlgn="base">
                <a:spcBef>
                  <a:spcPct val="0"/>
                </a:spcBef>
                <a:spcAft>
                  <a:spcPct val="0"/>
                </a:spcAft>
              </a:pPr>
              <a:t>78</a:t>
            </a:fld>
            <a:endParaRPr lang="en-US" altLang="en-US" dirty="0"/>
          </a:p>
        </p:txBody>
      </p:sp>
    </p:spTree>
    <p:extLst>
      <p:ext uri="{BB962C8B-B14F-4D97-AF65-F5344CB8AC3E}">
        <p14:creationId xmlns:p14="http://schemas.microsoft.com/office/powerpoint/2010/main" val="10263709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2013"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defRPr/>
            </a:pPr>
            <a:r>
              <a:rPr lang="en-US" altLang="en-US" b="1" dirty="0">
                <a:latin typeface="Arial" panose="020B0604020202020204" pitchFamily="34" charset="0"/>
                <a:cs typeface="Arial" panose="020B0604020202020204" pitchFamily="34" charset="0"/>
              </a:rPr>
              <a:t>ME-1</a:t>
            </a:r>
            <a:endParaRPr lang="en-US" altLang="en-US" dirty="0">
              <a:latin typeface="Arial" panose="020B0604020202020204" pitchFamily="34" charset="0"/>
              <a:cs typeface="Arial" panose="020B0604020202020204" pitchFamily="34" charset="0"/>
            </a:endParaRPr>
          </a:p>
          <a:p>
            <a:pPr eaLnBrk="1" hangingPunct="1">
              <a:spcBef>
                <a:spcPct val="0"/>
              </a:spcBef>
              <a:defRPr/>
            </a:pPr>
            <a:endParaRPr lang="en-US" altLang="en-US" dirty="0">
              <a:latin typeface="Arial" panose="020B0604020202020204" pitchFamily="34" charset="0"/>
              <a:cs typeface="Arial" panose="020B0604020202020204" pitchFamily="34" charset="0"/>
            </a:endParaRPr>
          </a:p>
          <a:p>
            <a:pPr eaLnBrk="1" hangingPunct="1">
              <a:spcBef>
                <a:spcPct val="0"/>
              </a:spcBef>
              <a:defRPr/>
            </a:pPr>
            <a:r>
              <a:rPr lang="en-US" altLang="en-US" dirty="0">
                <a:latin typeface="Arial" panose="020B0604020202020204" pitchFamily="34" charset="0"/>
                <a:cs typeface="Arial" panose="020B0604020202020204" pitchFamily="34" charset="0"/>
              </a:rPr>
              <a:t>Selecting the ME-1 tab will generate an</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Excel sheet completed</a:t>
            </a:r>
            <a:r>
              <a:rPr lang="en-US" altLang="en-US" baseline="0" dirty="0">
                <a:latin typeface="Arial" panose="020B0604020202020204" pitchFamily="34" charset="0"/>
                <a:cs typeface="Arial" panose="020B0604020202020204" pitchFamily="34" charset="0"/>
              </a:rPr>
              <a:t> with </a:t>
            </a:r>
            <a:r>
              <a:rPr lang="en-US" altLang="en-US" dirty="0">
                <a:latin typeface="Arial" panose="020B0604020202020204" pitchFamily="34" charset="0"/>
                <a:cs typeface="Arial" panose="020B0604020202020204" pitchFamily="34" charset="0"/>
              </a:rPr>
              <a:t>budget items from the budget sections of the application. </a:t>
            </a:r>
          </a:p>
          <a:p>
            <a:pPr eaLnBrk="1" hangingPunct="1">
              <a:spcBef>
                <a:spcPct val="0"/>
              </a:spcBef>
              <a:defRPr/>
            </a:pPr>
            <a:endParaRPr lang="en-US" altLang="en-US" dirty="0">
              <a:latin typeface="Arial" panose="020B0604020202020204" pitchFamily="34" charset="0"/>
              <a:cs typeface="Arial" panose="020B0604020202020204" pitchFamily="34" charset="0"/>
            </a:endParaRPr>
          </a:p>
          <a:p>
            <a:pPr eaLnBrk="1" hangingPunct="1">
              <a:spcBef>
                <a:spcPct val="0"/>
              </a:spcBef>
              <a:defRPr/>
            </a:pPr>
            <a:r>
              <a:rPr lang="en-US" altLang="en-US" dirty="0">
                <a:latin typeface="Arial" panose="020B0604020202020204" pitchFamily="34" charset="0"/>
                <a:cs typeface="Arial" panose="020B0604020202020204" pitchFamily="34" charset="0"/>
              </a:rPr>
              <a:t>This includes both </a:t>
            </a:r>
            <a:r>
              <a:rPr lang="en-US" altLang="en-US" b="1" dirty="0">
                <a:latin typeface="Arial" panose="020B0604020202020204" pitchFamily="34" charset="0"/>
                <a:cs typeface="Arial" panose="020B0604020202020204" pitchFamily="34" charset="0"/>
              </a:rPr>
              <a:t>Direct Service</a:t>
            </a:r>
            <a:r>
              <a:rPr lang="en-US" altLang="en-US" dirty="0">
                <a:latin typeface="Arial" panose="020B0604020202020204" pitchFamily="34" charset="0"/>
                <a:cs typeface="Arial" panose="020B0604020202020204" pitchFamily="34" charset="0"/>
              </a:rPr>
              <a:t> and </a:t>
            </a:r>
            <a:r>
              <a:rPr lang="en-US" altLang="en-US" b="1" dirty="0">
                <a:latin typeface="Arial" panose="020B0604020202020204" pitchFamily="34" charset="0"/>
                <a:cs typeface="Arial" panose="020B0604020202020204" pitchFamily="34" charset="0"/>
              </a:rPr>
              <a:t>Administration</a:t>
            </a:r>
            <a:r>
              <a:rPr lang="en-US" altLang="en-US" dirty="0">
                <a:latin typeface="Arial" panose="020B0604020202020204" pitchFamily="34" charset="0"/>
                <a:cs typeface="Arial" panose="020B0604020202020204" pitchFamily="34" charset="0"/>
              </a:rPr>
              <a:t> budget items for the following:</a:t>
            </a:r>
          </a:p>
          <a:p>
            <a:pPr eaLnBrk="1" hangingPunct="1">
              <a:spcBef>
                <a:spcPct val="0"/>
              </a:spcBef>
              <a:defRPr/>
            </a:pPr>
            <a:endParaRPr lang="en-US" altLang="en-US" dirty="0">
              <a:latin typeface="Arial" panose="020B0604020202020204" pitchFamily="34" charset="0"/>
              <a:cs typeface="Arial" panose="020B0604020202020204" pitchFamily="34" charset="0"/>
            </a:endParaRPr>
          </a:p>
          <a:p>
            <a:pPr marL="171003" indent="-171003" eaLnBrk="1" hangingPunct="1">
              <a:spcBef>
                <a:spcPct val="0"/>
              </a:spcBef>
              <a:buFontTx/>
              <a:buChar char="-"/>
              <a:defRPr/>
            </a:pPr>
            <a:r>
              <a:rPr lang="en-US" altLang="en-US" dirty="0">
                <a:latin typeface="Arial" panose="020B0604020202020204" pitchFamily="34" charset="0"/>
                <a:cs typeface="Arial" panose="020B0604020202020204" pitchFamily="34" charset="0"/>
              </a:rPr>
              <a:t>Regular School Year</a:t>
            </a:r>
          </a:p>
          <a:p>
            <a:pPr marL="171003" indent="-171003" eaLnBrk="1" hangingPunct="1">
              <a:spcBef>
                <a:spcPct val="0"/>
              </a:spcBef>
              <a:buFontTx/>
              <a:buChar char="-"/>
              <a:defRPr/>
            </a:pPr>
            <a:r>
              <a:rPr lang="en-US" altLang="en-US" dirty="0">
                <a:latin typeface="Arial" panose="020B0604020202020204" pitchFamily="34" charset="0"/>
                <a:cs typeface="Arial" panose="020B0604020202020204" pitchFamily="34" charset="0"/>
              </a:rPr>
              <a:t>Summer School/Intersession</a:t>
            </a:r>
          </a:p>
          <a:p>
            <a:pPr marL="171003" indent="-171003" eaLnBrk="1" hangingPunct="1">
              <a:spcBef>
                <a:spcPct val="0"/>
              </a:spcBef>
              <a:buFontTx/>
              <a:buChar char="-"/>
              <a:defRPr/>
            </a:pPr>
            <a:r>
              <a:rPr lang="en-US" altLang="en-US" dirty="0">
                <a:latin typeface="Arial" panose="020B0604020202020204" pitchFamily="34" charset="0"/>
                <a:cs typeface="Arial" panose="020B0604020202020204" pitchFamily="34" charset="0"/>
              </a:rPr>
              <a:t>Not applicable sections, such as:</a:t>
            </a:r>
          </a:p>
          <a:p>
            <a:pPr marL="628203" lvl="1" indent="-171003" eaLnBrk="1" hangingPunct="1">
              <a:spcBef>
                <a:spcPct val="0"/>
              </a:spcBef>
              <a:buFontTx/>
              <a:buChar char="-"/>
              <a:defRPr/>
            </a:pPr>
            <a:r>
              <a:rPr lang="en-US" altLang="en-US" dirty="0">
                <a:latin typeface="Arial" panose="020B0604020202020204" pitchFamily="34" charset="0"/>
                <a:cs typeface="Arial" panose="020B0604020202020204" pitchFamily="34" charset="0"/>
              </a:rPr>
              <a:t>School Readiness Regular School Year</a:t>
            </a:r>
          </a:p>
          <a:p>
            <a:pPr marL="628203" lvl="1" indent="-171003" eaLnBrk="1" hangingPunct="1">
              <a:spcBef>
                <a:spcPct val="0"/>
              </a:spcBef>
              <a:buFontTx/>
              <a:buChar char="-"/>
              <a:defRPr/>
            </a:pPr>
            <a:r>
              <a:rPr lang="en-US" altLang="en-US" dirty="0">
                <a:latin typeface="Arial" panose="020B0604020202020204" pitchFamily="34" charset="0"/>
                <a:cs typeface="Arial" panose="020B0604020202020204" pitchFamily="34" charset="0"/>
              </a:rPr>
              <a:t>School Readiness Summer/Intersession</a:t>
            </a:r>
          </a:p>
          <a:p>
            <a:pPr marL="628203" lvl="1" indent="-171003" eaLnBrk="1" hangingPunct="1">
              <a:spcBef>
                <a:spcPct val="0"/>
              </a:spcBef>
              <a:buFontTx/>
              <a:buChar char="-"/>
              <a:defRPr/>
            </a:pPr>
            <a:r>
              <a:rPr lang="en-US" altLang="en-US" dirty="0">
                <a:latin typeface="Arial" panose="020B0604020202020204" pitchFamily="34" charset="0"/>
                <a:cs typeface="Arial" panose="020B0604020202020204" pitchFamily="34" charset="0"/>
              </a:rPr>
              <a:t>Other Education, Health, Nutrition, and Social Services</a:t>
            </a:r>
          </a:p>
          <a:p>
            <a:pPr marL="628203" lvl="1" indent="-171003" eaLnBrk="1" hangingPunct="1">
              <a:spcBef>
                <a:spcPct val="0"/>
              </a:spcBef>
              <a:buFontTx/>
              <a:buChar char="-"/>
              <a:defRPr/>
            </a:pPr>
            <a:r>
              <a:rPr lang="en-US" altLang="en-US" dirty="0">
                <a:latin typeface="Arial" panose="020B0604020202020204" pitchFamily="34" charset="0"/>
                <a:cs typeface="Arial" panose="020B0604020202020204" pitchFamily="34" charset="0"/>
              </a:rPr>
              <a:t>Identification and Recruitment</a:t>
            </a:r>
          </a:p>
          <a:p>
            <a:pPr marL="628203" lvl="1" indent="-171003" eaLnBrk="1" hangingPunct="1">
              <a:spcBef>
                <a:spcPct val="0"/>
              </a:spcBef>
              <a:buFontTx/>
              <a:buChar char="-"/>
              <a:defRPr/>
            </a:pPr>
            <a:r>
              <a:rPr lang="en-US" altLang="en-US" dirty="0">
                <a:latin typeface="Arial" panose="020B0604020202020204" pitchFamily="34" charset="0"/>
                <a:cs typeface="Arial" panose="020B0604020202020204" pitchFamily="34" charset="0"/>
              </a:rPr>
              <a:t>Parent Advisory Council</a:t>
            </a:r>
          </a:p>
          <a:p>
            <a:pPr marL="171003" indent="-171003" eaLnBrk="1" hangingPunct="1">
              <a:spcBef>
                <a:spcPct val="0"/>
              </a:spcBef>
              <a:buFontTx/>
              <a:buChar char="-"/>
              <a:defRPr/>
            </a:pPr>
            <a:endParaRPr lang="en-US" altLang="en-US" dirty="0">
              <a:latin typeface="Arial" panose="020B0604020202020204" pitchFamily="34" charset="0"/>
              <a:cs typeface="Arial" panose="020B0604020202020204" pitchFamily="34" charset="0"/>
            </a:endParaRPr>
          </a:p>
          <a:p>
            <a:pPr defTabSz="912013" eaLnBrk="1" hangingPunct="1">
              <a:spcBef>
                <a:spcPct val="0"/>
              </a:spcBef>
              <a:defRPr/>
            </a:pPr>
            <a:r>
              <a:rPr lang="en-US" b="1" dirty="0">
                <a:latin typeface="Arial" panose="020B0604020202020204" pitchFamily="34" charset="0"/>
                <a:cs typeface="Arial" panose="020B0604020202020204" pitchFamily="34" charset="0"/>
              </a:rPr>
              <a:t>[Click to advance slide]</a:t>
            </a:r>
          </a:p>
          <a:p>
            <a:pPr eaLnBrk="1" hangingPunct="1">
              <a:spcBef>
                <a:spcPct val="0"/>
              </a:spcBef>
              <a:defRPr/>
            </a:pP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9355992-8FC2-4A69-9FDC-C54F363BF56D}" type="slidenum">
              <a:rPr lang="en-US" smtClean="0"/>
              <a:pPr>
                <a:defRPr/>
              </a:pPr>
              <a:t>79</a:t>
            </a:fld>
            <a:endParaRPr lang="en-US" dirty="0"/>
          </a:p>
        </p:txBody>
      </p:sp>
    </p:spTree>
    <p:extLst>
      <p:ext uri="{BB962C8B-B14F-4D97-AF65-F5344CB8AC3E}">
        <p14:creationId xmlns:p14="http://schemas.microsoft.com/office/powerpoint/2010/main" val="1106691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214">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6214">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For reference, the following terms will be used throughout the webinar.  </a:t>
            </a:r>
          </a:p>
          <a:p>
            <a:pPr eaLnBrk="1" hangingPunct="1">
              <a:spcBef>
                <a:spcPct val="0"/>
              </a:spcBef>
            </a:pPr>
            <a:endParaRPr lang="en-US" altLang="en-US" dirty="0">
              <a:latin typeface="Arial" panose="020B0604020202020204" pitchFamily="34" charset="0"/>
              <a:cs typeface="Arial" panose="020B0604020202020204" pitchFamily="34" charset="0"/>
            </a:endParaRPr>
          </a:p>
          <a:p>
            <a:pPr defTabSz="916214">
              <a:spcBef>
                <a:spcPct val="0"/>
              </a:spcBef>
              <a:defRPr/>
            </a:pPr>
            <a:r>
              <a:rPr lang="en-US" b="1" dirty="0">
                <a:latin typeface="Arial" panose="020B0604020202020204" pitchFamily="34" charset="0"/>
                <a:cs typeface="Arial" panose="020B0604020202020204" pitchFamily="34" charset="0"/>
              </a:rPr>
              <a:t>[Click to advance slide]</a:t>
            </a:r>
          </a:p>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8</a:t>
            </a:fld>
            <a:endParaRPr lang="en-US"/>
          </a:p>
        </p:txBody>
      </p:sp>
    </p:spTree>
    <p:extLst>
      <p:ext uri="{BB962C8B-B14F-4D97-AF65-F5344CB8AC3E}">
        <p14:creationId xmlns:p14="http://schemas.microsoft.com/office/powerpoint/2010/main" val="29130815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2013"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defRPr/>
            </a:pPr>
            <a:r>
              <a:rPr lang="en-US" altLang="en-US" b="1" dirty="0">
                <a:latin typeface="Arial" panose="020B0604020202020204" pitchFamily="34" charset="0"/>
                <a:cs typeface="Arial" panose="020B0604020202020204" pitchFamily="34" charset="0"/>
              </a:rPr>
              <a:t>ME-1</a:t>
            </a:r>
            <a:endParaRPr lang="en-US" altLang="en-US" dirty="0">
              <a:latin typeface="Arial" panose="020B0604020202020204" pitchFamily="34" charset="0"/>
              <a:cs typeface="Arial" panose="020B0604020202020204" pitchFamily="34" charset="0"/>
            </a:endParaRPr>
          </a:p>
          <a:p>
            <a:pPr eaLnBrk="1" hangingPunct="1">
              <a:spcBef>
                <a:spcPct val="0"/>
              </a:spcBef>
              <a:defRPr/>
            </a:pPr>
            <a:endParaRPr lang="en-US" altLang="en-US" dirty="0">
              <a:latin typeface="Arial" panose="020B0604020202020204" pitchFamily="34" charset="0"/>
              <a:cs typeface="Arial" panose="020B0604020202020204" pitchFamily="34" charset="0"/>
            </a:endParaRPr>
          </a:p>
          <a:p>
            <a:pPr marL="171003" indent="-171003" eaLnBrk="1" hangingPunct="1">
              <a:spcBef>
                <a:spcPct val="0"/>
              </a:spcBef>
              <a:buFontTx/>
              <a:buChar char="-"/>
              <a:defRPr/>
            </a:pPr>
            <a:r>
              <a:rPr lang="en-US" altLang="en-US" b="1" dirty="0">
                <a:latin typeface="Arial" panose="020B0604020202020204" pitchFamily="34" charset="0"/>
                <a:cs typeface="Arial" panose="020B0604020202020204" pitchFamily="34" charset="0"/>
              </a:rPr>
              <a:t>Indirect Rate</a:t>
            </a:r>
          </a:p>
          <a:p>
            <a:pPr eaLnBrk="1" hangingPunct="1">
              <a:spcBef>
                <a:spcPct val="0"/>
              </a:spcBef>
              <a:defRPr/>
            </a:pPr>
            <a:r>
              <a:rPr lang="en-US" altLang="en-US" dirty="0">
                <a:latin typeface="Arial" panose="020B0604020202020204" pitchFamily="34" charset="0"/>
                <a:cs typeface="Arial" panose="020B0604020202020204" pitchFamily="34" charset="0"/>
              </a:rPr>
              <a:t>The indirect cost in this worksheet is auto calculated based on the indirect rate the CMC Central Office enters in section 13</a:t>
            </a:r>
            <a:r>
              <a:rPr lang="en-US" altLang="en-US" baseline="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Administration</a:t>
            </a:r>
            <a:r>
              <a:rPr lang="en-US" altLang="en-US" dirty="0">
                <a:latin typeface="Arial" panose="020B0604020202020204" pitchFamily="34" charset="0"/>
                <a:cs typeface="Arial" panose="020B0604020202020204" pitchFamily="34" charset="0"/>
              </a:rPr>
              <a:t> and the proposed budget entered by the MEO.  It is designed as a tool for the sole purpose of double checking the indirect costs in the CMC application Summary Budget in the ME-1. </a:t>
            </a:r>
          </a:p>
          <a:p>
            <a:pPr eaLnBrk="1" hangingPunct="1">
              <a:spcBef>
                <a:spcPct val="0"/>
              </a:spcBef>
              <a:defRPr/>
            </a:pPr>
            <a:endParaRPr lang="en-US" altLang="en-US" dirty="0">
              <a:latin typeface="Arial" panose="020B0604020202020204" pitchFamily="34" charset="0"/>
              <a:cs typeface="Arial" panose="020B0604020202020204" pitchFamily="34" charset="0"/>
            </a:endParaRPr>
          </a:p>
          <a:p>
            <a:pPr eaLnBrk="1" hangingPunct="1">
              <a:spcBef>
                <a:spcPct val="0"/>
              </a:spcBef>
              <a:defRPr/>
            </a:pPr>
            <a:r>
              <a:rPr lang="en-US" altLang="en-US" dirty="0">
                <a:latin typeface="Arial" panose="020B0604020202020204" pitchFamily="34" charset="0"/>
                <a:cs typeface="Arial" panose="020B0604020202020204" pitchFamily="34" charset="0"/>
              </a:rPr>
              <a:t>Please consult with the local fiscal department to identify the indirect rate that should be used. If the officially approved indirect cost rate for the application year becomes available, it should be used in the application. The new indirect</a:t>
            </a:r>
            <a:r>
              <a:rPr lang="en-US" altLang="en-US" baseline="0" dirty="0">
                <a:latin typeface="Arial" panose="020B0604020202020204" pitchFamily="34" charset="0"/>
                <a:cs typeface="Arial" panose="020B0604020202020204" pitchFamily="34" charset="0"/>
              </a:rPr>
              <a:t> cost rates will be posted to the </a:t>
            </a:r>
            <a:r>
              <a:rPr lang="en-US" dirty="0">
                <a:latin typeface="Arial" panose="020B0604020202020204" pitchFamily="34" charset="0"/>
                <a:cs typeface="Arial" panose="020B0604020202020204" pitchFamily="34" charset="0"/>
              </a:rPr>
              <a:t>CDE Indirect Cost Rate</a:t>
            </a:r>
            <a:r>
              <a:rPr lang="en-US" baseline="0" dirty="0">
                <a:latin typeface="Arial" panose="020B0604020202020204" pitchFamily="34" charset="0"/>
                <a:cs typeface="Arial" panose="020B0604020202020204" pitchFamily="34" charset="0"/>
              </a:rPr>
              <a:t> web page </a:t>
            </a:r>
            <a:r>
              <a:rPr lang="en-US" altLang="en-US" baseline="0" dirty="0">
                <a:latin typeface="Arial" panose="020B0604020202020204" pitchFamily="34" charset="0"/>
                <a:cs typeface="Arial" panose="020B0604020202020204" pitchFamily="34" charset="0"/>
              </a:rPr>
              <a:t>sometime in mid-April. </a:t>
            </a:r>
          </a:p>
          <a:p>
            <a:pPr eaLnBrk="1" hangingPunct="1">
              <a:spcBef>
                <a:spcPct val="0"/>
              </a:spcBef>
              <a:defRPr/>
            </a:pPr>
            <a:endParaRPr lang="en-US" altLang="en-US" dirty="0">
              <a:latin typeface="Arial" panose="020B0604020202020204" pitchFamily="34" charset="0"/>
              <a:cs typeface="Arial" panose="020B0604020202020204" pitchFamily="34" charset="0"/>
            </a:endParaRPr>
          </a:p>
          <a:p>
            <a:pPr defTabSz="912013" eaLnBrk="1" hangingPunct="1">
              <a:spcBef>
                <a:spcPct val="0"/>
              </a:spcBef>
              <a:defRPr/>
            </a:pPr>
            <a:r>
              <a:rPr lang="en-US" b="1" dirty="0">
                <a:latin typeface="Arial" panose="020B0604020202020204" pitchFamily="34" charset="0"/>
                <a:cs typeface="Arial" panose="020B0604020202020204" pitchFamily="34" charset="0"/>
              </a:rPr>
              <a:t>[Click to advance slide]</a:t>
            </a:r>
          </a:p>
          <a:p>
            <a:pPr eaLnBrk="1" hangingPunct="1">
              <a:spcBef>
                <a:spcPct val="0"/>
              </a:spcBef>
              <a:defRPr/>
            </a:pPr>
            <a:endParaRPr lang="en-US" altLang="en-US" dirty="0">
              <a:latin typeface="Arial" panose="020B0604020202020204" pitchFamily="34" charset="0"/>
              <a:cs typeface="Arial" panose="020B0604020202020204" pitchFamily="34" charset="0"/>
            </a:endParaRPr>
          </a:p>
          <a:p>
            <a:pPr eaLnBrk="1" hangingPunct="1">
              <a:spcBef>
                <a:spcPct val="0"/>
              </a:spcBef>
              <a:defRPr/>
            </a:pPr>
            <a:r>
              <a:rPr lang="en-US" alt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a:defRPr/>
            </a:pPr>
            <a:fld id="{42718554-ABAB-486A-818F-899DB0D20EDA}" type="slidenum">
              <a:rPr lang="en-US" smtClean="0"/>
              <a:pPr>
                <a:defRPr/>
              </a:pPr>
              <a:t>80</a:t>
            </a:fld>
            <a:endParaRPr lang="en-US" dirty="0"/>
          </a:p>
        </p:txBody>
      </p:sp>
    </p:spTree>
    <p:extLst>
      <p:ext uri="{BB962C8B-B14F-4D97-AF65-F5344CB8AC3E}">
        <p14:creationId xmlns:p14="http://schemas.microsoft.com/office/powerpoint/2010/main" val="2920730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2013" eaLnBrk="1" hangingPunct="1">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eaLnBrk="1" hangingPunct="1">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defRPr/>
            </a:pPr>
            <a:r>
              <a:rPr lang="en-US" altLang="en-US" b="1" dirty="0">
                <a:latin typeface="Arial" panose="020B0604020202020204" pitchFamily="34" charset="0"/>
                <a:cs typeface="Arial" panose="020B0604020202020204" pitchFamily="34" charset="0"/>
              </a:rPr>
              <a:t>ME-1</a:t>
            </a:r>
            <a:r>
              <a:rPr lang="en-US" altLang="en-US" b="0" baseline="0" dirty="0">
                <a:latin typeface="Arial" panose="020B0604020202020204" pitchFamily="34" charset="0"/>
                <a:cs typeface="Arial" panose="020B0604020202020204" pitchFamily="34" charset="0"/>
              </a:rPr>
              <a:t> - </a:t>
            </a:r>
            <a:r>
              <a:rPr lang="en-US" altLang="en-US" b="1" dirty="0">
                <a:latin typeface="Arial" panose="020B0604020202020204" pitchFamily="34" charset="0"/>
                <a:cs typeface="Arial" panose="020B0604020202020204" pitchFamily="34" charset="0"/>
              </a:rPr>
              <a:t>Administrative Rate</a:t>
            </a:r>
          </a:p>
          <a:p>
            <a:pPr eaLnBrk="1" hangingPunct="1">
              <a:spcBef>
                <a:spcPct val="0"/>
              </a:spcBef>
              <a:defRPr/>
            </a:pPr>
            <a:endParaRPr lang="en-US" altLang="en-US" dirty="0">
              <a:latin typeface="Arial" panose="020B0604020202020204" pitchFamily="34" charset="0"/>
              <a:cs typeface="Arial" panose="020B0604020202020204" pitchFamily="34" charset="0"/>
            </a:endParaRPr>
          </a:p>
          <a:p>
            <a:pPr eaLnBrk="1" hangingPunct="1">
              <a:spcBef>
                <a:spcPct val="0"/>
              </a:spcBef>
              <a:defRPr/>
            </a:pPr>
            <a:r>
              <a:rPr lang="en-US" altLang="en-US" dirty="0">
                <a:latin typeface="Arial" panose="020B0604020202020204" pitchFamily="34" charset="0"/>
                <a:cs typeface="Arial" panose="020B0604020202020204" pitchFamily="34" charset="0"/>
              </a:rPr>
              <a:t>The administrative rate was calculated by the system based on administration costs entered by the CMC Central Office. The administrative rate is calculated as (Total Admin Costs-MEP Unique Admin Costs)/(Total Allocation-MEP Unique Admin Costs).  The MEP Unique Admin includes PAC, I&amp;R, and Health, which are sections that are not applicable to the CMC Grant. </a:t>
            </a:r>
          </a:p>
          <a:p>
            <a:pPr eaLnBrk="1" hangingPunct="1">
              <a:spcBef>
                <a:spcPct val="0"/>
              </a:spcBef>
              <a:defRPr/>
            </a:pPr>
            <a:endParaRPr lang="en-US" altLang="en-US" dirty="0">
              <a:latin typeface="Arial" panose="020B0604020202020204" pitchFamily="34" charset="0"/>
              <a:cs typeface="Arial" panose="020B0604020202020204" pitchFamily="34" charset="0"/>
            </a:endParaRPr>
          </a:p>
          <a:p>
            <a:pPr defTabSz="912013">
              <a:defRPr/>
            </a:pPr>
            <a:r>
              <a:rPr lang="en-US" b="1" dirty="0">
                <a:latin typeface="Arial" panose="020B0604020202020204" pitchFamily="34" charset="0"/>
                <a:cs typeface="Arial" panose="020B0604020202020204" pitchFamily="34" charset="0"/>
              </a:rPr>
              <a:t>[Click to advance slide]</a:t>
            </a:r>
          </a:p>
          <a:p>
            <a:pPr>
              <a:defRPr/>
            </a:pPr>
            <a:endParaRPr lang="en-US" dirty="0"/>
          </a:p>
        </p:txBody>
      </p:sp>
      <p:sp>
        <p:nvSpPr>
          <p:cNvPr id="4" name="Slide Number Placeholder 3"/>
          <p:cNvSpPr>
            <a:spLocks noGrp="1"/>
          </p:cNvSpPr>
          <p:nvPr>
            <p:ph type="sldNum" sz="quarter" idx="5"/>
          </p:nvPr>
        </p:nvSpPr>
        <p:spPr/>
        <p:txBody>
          <a:bodyPr/>
          <a:lstStyle/>
          <a:p>
            <a:pPr>
              <a:defRPr/>
            </a:pPr>
            <a:fld id="{D7365DC2-BBBF-4B38-B317-34B28FC8B011}" type="slidenum">
              <a:rPr lang="en-US" smtClean="0"/>
              <a:pPr>
                <a:defRPr/>
              </a:pPr>
              <a:t>81</a:t>
            </a:fld>
            <a:endParaRPr lang="en-US" dirty="0"/>
          </a:p>
        </p:txBody>
      </p:sp>
    </p:spTree>
    <p:extLst>
      <p:ext uri="{BB962C8B-B14F-4D97-AF65-F5344CB8AC3E}">
        <p14:creationId xmlns:p14="http://schemas.microsoft.com/office/powerpoint/2010/main" val="9478571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xfrm>
            <a:off x="1162050" y="222250"/>
            <a:ext cx="4635500" cy="3476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xfrm>
            <a:off x="215120" y="3874552"/>
            <a:ext cx="6529457" cy="52284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7640">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dirty="0">
                <a:latin typeface="Arial" panose="020B0604020202020204" pitchFamily="34" charset="0"/>
                <a:cs typeface="Arial" panose="020B0604020202020204" pitchFamily="34" charset="0"/>
              </a:rPr>
              <a:t>Let’s review some examples</a:t>
            </a:r>
            <a:r>
              <a:rPr lang="en-US" baseline="0" dirty="0">
                <a:latin typeface="Arial" panose="020B0604020202020204" pitchFamily="34" charset="0"/>
                <a:cs typeface="Arial" panose="020B0604020202020204" pitchFamily="34" charset="0"/>
              </a:rPr>
              <a:t> of scored sections of the application. </a:t>
            </a:r>
          </a:p>
          <a:p>
            <a:pPr eaLnBrk="1" hangingPunct="1">
              <a:spcBef>
                <a:spcPct val="0"/>
              </a:spcBef>
            </a:pPr>
            <a:endParaRPr lang="en-US" dirty="0"/>
          </a:p>
          <a:p>
            <a:pPr defTabSz="907640">
              <a:defRPr/>
            </a:pPr>
            <a:r>
              <a:rPr lang="en-US" b="1" dirty="0">
                <a:latin typeface="Arial" panose="020B0604020202020204" pitchFamily="34" charset="0"/>
                <a:cs typeface="Arial" panose="020B0604020202020204" pitchFamily="34" charset="0"/>
              </a:rPr>
              <a:t>[Click to advance slide]</a:t>
            </a:r>
          </a:p>
          <a:p>
            <a:pPr eaLnBrk="1" hangingPunct="1">
              <a:spcBef>
                <a:spcPct val="0"/>
              </a:spcBef>
            </a:pPr>
            <a:endParaRPr lang="en-US" altLang="en-US" b="1" dirty="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9428" indent="-283421">
              <a:defRPr>
                <a:solidFill>
                  <a:schemeClr val="tx1"/>
                </a:solidFill>
                <a:latin typeface="Calibri" panose="020F0502020204030204" pitchFamily="34" charset="0"/>
              </a:defRPr>
            </a:lvl2pPr>
            <a:lvl3pPr marL="1138434" indent="-226420">
              <a:defRPr>
                <a:solidFill>
                  <a:schemeClr val="tx1"/>
                </a:solidFill>
                <a:latin typeface="Calibri" panose="020F0502020204030204" pitchFamily="34" charset="0"/>
              </a:defRPr>
            </a:lvl3pPr>
            <a:lvl4pPr marL="1594440" indent="-226420">
              <a:defRPr>
                <a:solidFill>
                  <a:schemeClr val="tx1"/>
                </a:solidFill>
                <a:latin typeface="Calibri" panose="020F0502020204030204" pitchFamily="34" charset="0"/>
              </a:defRPr>
            </a:lvl4pPr>
            <a:lvl5pPr marL="2048862" indent="-226420">
              <a:defRPr>
                <a:solidFill>
                  <a:schemeClr val="tx1"/>
                </a:solidFill>
                <a:latin typeface="Calibri" panose="020F0502020204030204" pitchFamily="34" charset="0"/>
              </a:defRPr>
            </a:lvl5pPr>
            <a:lvl6pPr marL="2504869" indent="-226420" eaLnBrk="0" fontAlgn="base" hangingPunct="0">
              <a:spcBef>
                <a:spcPct val="0"/>
              </a:spcBef>
              <a:spcAft>
                <a:spcPct val="0"/>
              </a:spcAft>
              <a:defRPr>
                <a:solidFill>
                  <a:schemeClr val="tx1"/>
                </a:solidFill>
                <a:latin typeface="Calibri" panose="020F0502020204030204" pitchFamily="34" charset="0"/>
              </a:defRPr>
            </a:lvl6pPr>
            <a:lvl7pPr marL="2960875" indent="-226420" eaLnBrk="0" fontAlgn="base" hangingPunct="0">
              <a:spcBef>
                <a:spcPct val="0"/>
              </a:spcBef>
              <a:spcAft>
                <a:spcPct val="0"/>
              </a:spcAft>
              <a:defRPr>
                <a:solidFill>
                  <a:schemeClr val="tx1"/>
                </a:solidFill>
                <a:latin typeface="Calibri" panose="020F0502020204030204" pitchFamily="34" charset="0"/>
              </a:defRPr>
            </a:lvl7pPr>
            <a:lvl8pPr marL="3416882" indent="-226420" eaLnBrk="0" fontAlgn="base" hangingPunct="0">
              <a:spcBef>
                <a:spcPct val="0"/>
              </a:spcBef>
              <a:spcAft>
                <a:spcPct val="0"/>
              </a:spcAft>
              <a:defRPr>
                <a:solidFill>
                  <a:schemeClr val="tx1"/>
                </a:solidFill>
                <a:latin typeface="Calibri" panose="020F0502020204030204" pitchFamily="34" charset="0"/>
              </a:defRPr>
            </a:lvl8pPr>
            <a:lvl9pPr marL="3872890" indent="-226420" eaLnBrk="0" fontAlgn="base" hangingPunct="0">
              <a:spcBef>
                <a:spcPct val="0"/>
              </a:spcBef>
              <a:spcAft>
                <a:spcPct val="0"/>
              </a:spcAft>
              <a:defRPr>
                <a:solidFill>
                  <a:schemeClr val="tx1"/>
                </a:solidFill>
                <a:latin typeface="Calibri" panose="020F0502020204030204" pitchFamily="34" charset="0"/>
              </a:defRPr>
            </a:lvl9pPr>
          </a:lstStyle>
          <a:p>
            <a:pPr defTabSz="912013" eaLnBrk="0" fontAlgn="base" hangingPunct="0">
              <a:spcBef>
                <a:spcPct val="0"/>
              </a:spcBef>
              <a:spcAft>
                <a:spcPct val="0"/>
              </a:spcAft>
            </a:pPr>
            <a:fld id="{2FE03C50-9022-40C9-86DE-4F2F655C177F}" type="slidenum">
              <a:rPr lang="en-US" altLang="en-US" smtClean="0">
                <a:solidFill>
                  <a:srgbClr val="000054"/>
                </a:solidFill>
                <a:latin typeface="Arial" panose="020B0604020202020204" pitchFamily="34" charset="0"/>
              </a:rPr>
              <a:pPr defTabSz="912013" eaLnBrk="0" fontAlgn="base" hangingPunct="0">
                <a:spcBef>
                  <a:spcPct val="0"/>
                </a:spcBef>
                <a:spcAft>
                  <a:spcPct val="0"/>
                </a:spcAft>
              </a:pPr>
              <a:t>82</a:t>
            </a:fld>
            <a:endParaRPr lang="en-US" altLang="en-US" dirty="0">
              <a:solidFill>
                <a:srgbClr val="000054"/>
              </a:solidFill>
              <a:latin typeface="Arial" panose="020B0604020202020204" pitchFamily="34" charset="0"/>
            </a:endParaRPr>
          </a:p>
        </p:txBody>
      </p:sp>
    </p:spTree>
    <p:extLst>
      <p:ext uri="{BB962C8B-B14F-4D97-AF65-F5344CB8AC3E}">
        <p14:creationId xmlns:p14="http://schemas.microsoft.com/office/powerpoint/2010/main" val="27204498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cs typeface="Arial" panose="020B0604020202020204" pitchFamily="34" charset="0"/>
              </a:rPr>
              <a:t>Review Example</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We are using a mock service</a:t>
            </a:r>
            <a:r>
              <a:rPr lang="en-US" altLang="en-US" baseline="0" dirty="0">
                <a:latin typeface="Arial" panose="020B0604020202020204" pitchFamily="34" charset="0"/>
                <a:cs typeface="Arial" panose="020B0604020202020204" pitchFamily="34" charset="0"/>
              </a:rPr>
              <a:t> in </a:t>
            </a:r>
            <a:r>
              <a:rPr lang="en-US" altLang="en-US" dirty="0">
                <a:latin typeface="Arial" panose="020B0604020202020204" pitchFamily="34" charset="0"/>
                <a:cs typeface="Arial" panose="020B0604020202020204" pitchFamily="34" charset="0"/>
              </a:rPr>
              <a:t>Section 5 as an example of what a Review screen looks like. Here you will see</a:t>
            </a:r>
            <a:r>
              <a:rPr lang="en-US" altLang="en-US" baseline="0" dirty="0">
                <a:latin typeface="Arial" panose="020B0604020202020204" pitchFamily="34" charset="0"/>
                <a:cs typeface="Arial" panose="020B0604020202020204" pitchFamily="34" charset="0"/>
              </a:rPr>
              <a:t> that the “service allowable description” was marked incomplete as shown by the red highlight.</a:t>
            </a:r>
          </a:p>
          <a:p>
            <a:endParaRPr lang="en-US" altLang="en-US" baseline="0" dirty="0">
              <a:latin typeface="Arial" panose="020B0604020202020204" pitchFamily="34" charset="0"/>
              <a:cs typeface="Arial" panose="020B0604020202020204" pitchFamily="34" charset="0"/>
            </a:endParaRPr>
          </a:p>
          <a:p>
            <a:r>
              <a:rPr lang="en-US" altLang="en-US" baseline="0" dirty="0">
                <a:latin typeface="Arial" panose="020B0604020202020204" pitchFamily="34" charset="0"/>
                <a:cs typeface="Arial" panose="020B0604020202020204" pitchFamily="34" charset="0"/>
              </a:rPr>
              <a:t>Below you will see the “need” section marked as either adequate or comprehensive as indicated by the green highlight.</a:t>
            </a:r>
          </a:p>
          <a:p>
            <a:endParaRPr lang="en-US" altLang="en-US" baseline="0" dirty="0">
              <a:latin typeface="Arial" panose="020B0604020202020204" pitchFamily="34" charset="0"/>
              <a:cs typeface="Arial" panose="020B0604020202020204" pitchFamily="34" charset="0"/>
            </a:endParaRPr>
          </a:p>
          <a:p>
            <a:pPr defTabSz="912013"/>
            <a:r>
              <a:rPr lang="en-US" b="1" dirty="0">
                <a:latin typeface="Arial" panose="020B0604020202020204" pitchFamily="34" charset="0"/>
                <a:cs typeface="Arial" panose="020B0604020202020204" pitchFamily="34" charset="0"/>
              </a:rPr>
              <a:t>[Click to advance slide]</a:t>
            </a:r>
          </a:p>
          <a:p>
            <a:endParaRPr lang="en-US" altLang="en-US" dirty="0">
              <a:latin typeface="Arial" panose="020B0604020202020204" pitchFamily="34" charset="0"/>
              <a:cs typeface="Arial" panose="020B0604020202020204" pitchFamily="34"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0C46B3A4-9B76-4B93-A30A-BFCCCD56A1BD}" type="slidenum">
              <a:rPr lang="en-US" smtClean="0"/>
              <a:pPr>
                <a:defRPr/>
              </a:pPr>
              <a:t>83</a:t>
            </a:fld>
            <a:endParaRPr lang="en-US" dirty="0"/>
          </a:p>
        </p:txBody>
      </p:sp>
    </p:spTree>
    <p:extLst>
      <p:ext uri="{BB962C8B-B14F-4D97-AF65-F5344CB8AC3E}">
        <p14:creationId xmlns:p14="http://schemas.microsoft.com/office/powerpoint/2010/main" val="34697390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013"/>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2013"/>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cs typeface="Arial" panose="020B0604020202020204" pitchFamily="34" charset="0"/>
              </a:rPr>
              <a:t>In this screenshot you will see that only one area has been scored (the section highlighted in green). All other areas have not</a:t>
            </a:r>
            <a:r>
              <a:rPr lang="en-US" altLang="en-US" baseline="0" dirty="0">
                <a:latin typeface="Arial" panose="020B0604020202020204" pitchFamily="34" charset="0"/>
                <a:cs typeface="Arial" panose="020B0604020202020204" pitchFamily="34" charset="0"/>
              </a:rPr>
              <a:t> been scored as indicated by the pale yellow highlight. </a:t>
            </a:r>
          </a:p>
          <a:p>
            <a:endParaRPr lang="en-US" altLang="en-US" dirty="0">
              <a:latin typeface="Arial" panose="020B0604020202020204" pitchFamily="34" charset="0"/>
              <a:cs typeface="Arial" panose="020B0604020202020204" pitchFamily="34" charset="0"/>
            </a:endParaRPr>
          </a:p>
          <a:p>
            <a:pPr defTabSz="912013"/>
            <a:r>
              <a:rPr lang="en-US" b="1" dirty="0">
                <a:latin typeface="Arial" panose="020B0604020202020204" pitchFamily="34" charset="0"/>
                <a:cs typeface="Arial" panose="020B0604020202020204" pitchFamily="34" charset="0"/>
              </a:rPr>
              <a:t>[Click to advance slide]</a:t>
            </a:r>
          </a:p>
          <a:p>
            <a:endParaRPr lang="en-US" altLang="en-US" dirty="0"/>
          </a:p>
        </p:txBody>
      </p:sp>
      <p:sp>
        <p:nvSpPr>
          <p:cNvPr id="4" name="Slide Number Placeholder 3"/>
          <p:cNvSpPr>
            <a:spLocks noGrp="1"/>
          </p:cNvSpPr>
          <p:nvPr>
            <p:ph type="sldNum" sz="quarter" idx="5"/>
          </p:nvPr>
        </p:nvSpPr>
        <p:spPr/>
        <p:txBody>
          <a:bodyPr/>
          <a:lstStyle/>
          <a:p>
            <a:pPr>
              <a:defRPr/>
            </a:pPr>
            <a:fld id="{C272647C-E46E-4C3B-884E-194AA58ACFC6}" type="slidenum">
              <a:rPr lang="en-US" smtClean="0"/>
              <a:pPr>
                <a:defRPr/>
              </a:pPr>
              <a:t>84</a:t>
            </a:fld>
            <a:endParaRPr lang="en-US" dirty="0"/>
          </a:p>
        </p:txBody>
      </p:sp>
    </p:spTree>
    <p:extLst>
      <p:ext uri="{BB962C8B-B14F-4D97-AF65-F5344CB8AC3E}">
        <p14:creationId xmlns:p14="http://schemas.microsoft.com/office/powerpoint/2010/main" val="25750688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7640">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[Read</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Slide</a:t>
            </a:r>
            <a:r>
              <a:rPr lang="en-US" altLang="en-US" b="1"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spcBef>
                <a:spcPct val="0"/>
              </a:spcBef>
            </a:pPr>
            <a:endParaRPr lang="en-US" dirty="0">
              <a:latin typeface="Arial" panose="020B0604020202020204" pitchFamily="34" charset="0"/>
              <a:cs typeface="Arial" panose="020B0604020202020204" pitchFamily="34" charset="0"/>
            </a:endParaRPr>
          </a:p>
          <a:p>
            <a:pPr defTabSz="907640">
              <a:spcBef>
                <a:spcPct val="0"/>
              </a:spcBef>
              <a:defRPr/>
            </a:pPr>
            <a:r>
              <a:rPr lang="en-US" b="1" dirty="0">
                <a:latin typeface="Arial" panose="020B0604020202020204" pitchFamily="34" charset="0"/>
                <a:cs typeface="Arial" panose="020B0604020202020204" pitchFamily="34" charset="0"/>
              </a:rPr>
              <a:t>[Click to advance slide]</a:t>
            </a:r>
          </a:p>
          <a:p>
            <a:endParaRPr lang="en-US" altLang="en-US" dirty="0"/>
          </a:p>
        </p:txBody>
      </p:sp>
      <p:sp>
        <p:nvSpPr>
          <p:cNvPr id="4" name="Slide Number Placeholder 3"/>
          <p:cNvSpPr>
            <a:spLocks noGrp="1"/>
          </p:cNvSpPr>
          <p:nvPr>
            <p:ph type="sldNum" sz="quarter" idx="5"/>
          </p:nvPr>
        </p:nvSpPr>
        <p:spPr/>
        <p:txBody>
          <a:bodyPr/>
          <a:lstStyle/>
          <a:p>
            <a:pPr>
              <a:defRPr/>
            </a:pPr>
            <a:fld id="{6C357194-7ADB-4B38-A1C4-0C9B143B7097}" type="slidenum">
              <a:rPr lang="en-US" smtClean="0"/>
              <a:pPr>
                <a:defRPr/>
              </a:pPr>
              <a:t>85</a:t>
            </a:fld>
            <a:endParaRPr lang="en-US" dirty="0"/>
          </a:p>
        </p:txBody>
      </p:sp>
    </p:spTree>
    <p:extLst>
      <p:ext uri="{BB962C8B-B14F-4D97-AF65-F5344CB8AC3E}">
        <p14:creationId xmlns:p14="http://schemas.microsoft.com/office/powerpoint/2010/main" val="42942428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7640">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[Read</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Slide</a:t>
            </a:r>
            <a:r>
              <a:rPr lang="en-US" altLang="en-US" b="1"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spcBef>
                <a:spcPct val="0"/>
              </a:spcBef>
            </a:pPr>
            <a:endParaRPr lang="en-US" dirty="0">
              <a:latin typeface="Arial" panose="020B0604020202020204" pitchFamily="34" charset="0"/>
              <a:cs typeface="Arial" panose="020B0604020202020204" pitchFamily="34" charset="0"/>
            </a:endParaRPr>
          </a:p>
          <a:p>
            <a:pPr defTabSz="907640">
              <a:spcBef>
                <a:spcPct val="0"/>
              </a:spcBef>
              <a:defRPr/>
            </a:pPr>
            <a:r>
              <a:rPr lang="en-US" b="1" dirty="0">
                <a:latin typeface="Arial" panose="020B0604020202020204" pitchFamily="34" charset="0"/>
                <a:cs typeface="Arial" panose="020B0604020202020204" pitchFamily="34" charset="0"/>
              </a:rPr>
              <a:t>[Click to advance slide]</a:t>
            </a:r>
          </a:p>
          <a:p>
            <a:endParaRPr lang="en-US" altLang="en-US" dirty="0"/>
          </a:p>
        </p:txBody>
      </p:sp>
      <p:sp>
        <p:nvSpPr>
          <p:cNvPr id="4" name="Slide Number Placeholder 3"/>
          <p:cNvSpPr>
            <a:spLocks noGrp="1"/>
          </p:cNvSpPr>
          <p:nvPr>
            <p:ph type="sldNum" sz="quarter" idx="5"/>
          </p:nvPr>
        </p:nvSpPr>
        <p:spPr/>
        <p:txBody>
          <a:bodyPr/>
          <a:lstStyle/>
          <a:p>
            <a:pPr>
              <a:defRPr/>
            </a:pPr>
            <a:fld id="{6C357194-7ADB-4B38-A1C4-0C9B143B7097}" type="slidenum">
              <a:rPr lang="en-US" smtClean="0"/>
              <a:pPr>
                <a:defRPr/>
              </a:pPr>
              <a:t>86</a:t>
            </a:fld>
            <a:endParaRPr lang="en-US" dirty="0"/>
          </a:p>
        </p:txBody>
      </p:sp>
    </p:spTree>
    <p:extLst>
      <p:ext uri="{BB962C8B-B14F-4D97-AF65-F5344CB8AC3E}">
        <p14:creationId xmlns:p14="http://schemas.microsoft.com/office/powerpoint/2010/main" val="41610450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7640">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[Read</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Slide</a:t>
            </a:r>
            <a:r>
              <a:rPr lang="en-US" altLang="en-US" b="1"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spcBef>
                <a:spcPct val="0"/>
              </a:spcBef>
            </a:pPr>
            <a:endParaRPr lang="en-US" dirty="0">
              <a:latin typeface="Arial" panose="020B0604020202020204" pitchFamily="34" charset="0"/>
              <a:cs typeface="Arial" panose="020B0604020202020204" pitchFamily="34" charset="0"/>
            </a:endParaRPr>
          </a:p>
          <a:p>
            <a:pPr defTabSz="907640">
              <a:spcBef>
                <a:spcPct val="0"/>
              </a:spcBef>
              <a:defRPr/>
            </a:pPr>
            <a:r>
              <a:rPr lang="en-US" b="1" dirty="0">
                <a:latin typeface="Arial" panose="020B0604020202020204" pitchFamily="34" charset="0"/>
                <a:cs typeface="Arial" panose="020B0604020202020204" pitchFamily="34" charset="0"/>
              </a:rPr>
              <a:t>[Click to advance slide]</a:t>
            </a:r>
          </a:p>
          <a:p>
            <a:endParaRPr lang="en-US" altLang="en-US" dirty="0"/>
          </a:p>
        </p:txBody>
      </p:sp>
      <p:sp>
        <p:nvSpPr>
          <p:cNvPr id="4" name="Slide Number Placeholder 3"/>
          <p:cNvSpPr>
            <a:spLocks noGrp="1"/>
          </p:cNvSpPr>
          <p:nvPr>
            <p:ph type="sldNum" sz="quarter" idx="5"/>
          </p:nvPr>
        </p:nvSpPr>
        <p:spPr/>
        <p:txBody>
          <a:bodyPr/>
          <a:lstStyle/>
          <a:p>
            <a:pPr>
              <a:defRPr/>
            </a:pPr>
            <a:fld id="{6C357194-7ADB-4B38-A1C4-0C9B143B7097}" type="slidenum">
              <a:rPr lang="en-US" smtClean="0"/>
              <a:pPr>
                <a:defRPr/>
              </a:pPr>
              <a:t>87</a:t>
            </a:fld>
            <a:endParaRPr lang="en-US" dirty="0"/>
          </a:p>
        </p:txBody>
      </p:sp>
    </p:spTree>
    <p:extLst>
      <p:ext uri="{BB962C8B-B14F-4D97-AF65-F5344CB8AC3E}">
        <p14:creationId xmlns:p14="http://schemas.microsoft.com/office/powerpoint/2010/main" val="35490991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7640">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[Read</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Slide</a:t>
            </a:r>
            <a:r>
              <a:rPr lang="en-US" altLang="en-US" b="1"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spcBef>
                <a:spcPct val="0"/>
              </a:spcBef>
            </a:pPr>
            <a:endParaRPr lang="en-US" dirty="0">
              <a:latin typeface="Arial" panose="020B0604020202020204" pitchFamily="34" charset="0"/>
              <a:cs typeface="Arial" panose="020B0604020202020204" pitchFamily="34" charset="0"/>
            </a:endParaRPr>
          </a:p>
          <a:p>
            <a:pPr defTabSz="907640">
              <a:spcBef>
                <a:spcPct val="0"/>
              </a:spcBef>
              <a:defRPr/>
            </a:pPr>
            <a:r>
              <a:rPr lang="en-US" b="1" dirty="0">
                <a:latin typeface="Arial" panose="020B0604020202020204" pitchFamily="34" charset="0"/>
                <a:cs typeface="Arial" panose="020B0604020202020204" pitchFamily="34" charset="0"/>
              </a:rPr>
              <a:t>[Click to advance slide]</a:t>
            </a:r>
          </a:p>
          <a:p>
            <a:endParaRPr lang="en-US" altLang="en-US" dirty="0"/>
          </a:p>
        </p:txBody>
      </p:sp>
      <p:sp>
        <p:nvSpPr>
          <p:cNvPr id="4" name="Slide Number Placeholder 3"/>
          <p:cNvSpPr>
            <a:spLocks noGrp="1"/>
          </p:cNvSpPr>
          <p:nvPr>
            <p:ph type="sldNum" sz="quarter" idx="5"/>
          </p:nvPr>
        </p:nvSpPr>
        <p:spPr/>
        <p:txBody>
          <a:bodyPr/>
          <a:lstStyle/>
          <a:p>
            <a:pPr>
              <a:defRPr/>
            </a:pPr>
            <a:fld id="{6C357194-7ADB-4B38-A1C4-0C9B143B7097}" type="slidenum">
              <a:rPr lang="en-US" smtClean="0"/>
              <a:pPr>
                <a:defRPr/>
              </a:pPr>
              <a:t>88</a:t>
            </a:fld>
            <a:endParaRPr lang="en-US" dirty="0"/>
          </a:p>
        </p:txBody>
      </p:sp>
    </p:spTree>
    <p:extLst>
      <p:ext uri="{BB962C8B-B14F-4D97-AF65-F5344CB8AC3E}">
        <p14:creationId xmlns:p14="http://schemas.microsoft.com/office/powerpoint/2010/main" val="10142636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40">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07640">
              <a:spcBef>
                <a:spcPct val="0"/>
              </a:spcBef>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dirty="0">
                <a:latin typeface="Arial" panose="020B0604020202020204" pitchFamily="34" charset="0"/>
                <a:cs typeface="Arial" panose="020B0604020202020204" pitchFamily="34" charset="0"/>
              </a:rPr>
              <a:t>However, before resubmitting the application. There is a communication</a:t>
            </a:r>
            <a:r>
              <a:rPr lang="en-US" baseline="0" dirty="0">
                <a:latin typeface="Arial" panose="020B0604020202020204" pitchFamily="34" charset="0"/>
                <a:cs typeface="Arial" panose="020B0604020202020204" pitchFamily="34" charset="0"/>
              </a:rPr>
              <a:t> capability which allows CMC Central Office users and CDE reviewers </a:t>
            </a:r>
            <a:r>
              <a:rPr lang="en-US" dirty="0">
                <a:latin typeface="Arial" panose="020B0604020202020204" pitchFamily="34" charset="0"/>
                <a:cs typeface="Arial" panose="020B0604020202020204" pitchFamily="34" charset="0"/>
              </a:rPr>
              <a:t>to add comments.</a:t>
            </a:r>
            <a:r>
              <a:rPr lang="en-US"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eaLnBrk="1" hangingPunct="1">
              <a:spcBef>
                <a:spcPct val="0"/>
              </a:spcBef>
            </a:pPr>
            <a:endParaRPr lang="en-US" dirty="0">
              <a:latin typeface="Arial" panose="020B0604020202020204" pitchFamily="34" charset="0"/>
              <a:cs typeface="Arial" panose="020B0604020202020204" pitchFamily="34" charset="0"/>
            </a:endParaRPr>
          </a:p>
          <a:p>
            <a:pPr eaLnBrk="1" hangingPunct="1">
              <a:spcBef>
                <a:spcPct val="0"/>
              </a:spcBef>
            </a:pPr>
            <a:r>
              <a:rPr lang="en-US" dirty="0">
                <a:latin typeface="Arial" panose="020B0604020202020204" pitchFamily="34" charset="0"/>
                <a:cs typeface="Arial" panose="020B0604020202020204" pitchFamily="34" charset="0"/>
              </a:rPr>
              <a:t>This capability will allow the CDE reviewer to make additional comments on those areas that might need further details. </a:t>
            </a:r>
          </a:p>
          <a:p>
            <a:pPr eaLnBrk="1" hangingPunct="1">
              <a:spcBef>
                <a:spcPct val="0"/>
              </a:spcBef>
            </a:pPr>
            <a:endParaRPr lang="en-US" dirty="0">
              <a:latin typeface="Arial" panose="020B0604020202020204" pitchFamily="34" charset="0"/>
              <a:cs typeface="Arial" panose="020B0604020202020204" pitchFamily="34" charset="0"/>
            </a:endParaRPr>
          </a:p>
          <a:p>
            <a:pPr eaLnBrk="1" hangingPunct="1">
              <a:spcBef>
                <a:spcPct val="0"/>
              </a:spcBef>
            </a:pPr>
            <a:r>
              <a:rPr lang="en-US" dirty="0">
                <a:latin typeface="Arial" panose="020B0604020202020204" pitchFamily="34" charset="0"/>
                <a:cs typeface="Arial" panose="020B0604020202020204" pitchFamily="34" charset="0"/>
              </a:rPr>
              <a:t>This process is intended to reduce the number of times the application gets disapproved. </a:t>
            </a:r>
          </a:p>
          <a:p>
            <a:pPr eaLnBrk="1" hangingPunct="1">
              <a:spcBef>
                <a:spcPct val="0"/>
              </a:spcBef>
            </a:pPr>
            <a:endParaRPr lang="en-US" dirty="0">
              <a:latin typeface="Arial" panose="020B0604020202020204" pitchFamily="34" charset="0"/>
              <a:cs typeface="Arial" panose="020B0604020202020204" pitchFamily="34" charset="0"/>
            </a:endParaRPr>
          </a:p>
          <a:p>
            <a:pPr eaLnBrk="1" hangingPunct="1">
              <a:spcBef>
                <a:spcPct val="0"/>
              </a:spcBef>
            </a:pPr>
            <a:r>
              <a:rPr lang="en-US" dirty="0">
                <a:latin typeface="Arial" panose="020B0604020202020204" pitchFamily="34" charset="0"/>
                <a:cs typeface="Arial" panose="020B0604020202020204" pitchFamily="34" charset="0"/>
              </a:rPr>
              <a:t>In Step 1 on how to create a comment box, select the Comments tab under the specific section you want to provide further feedback on. A pop up box will appear.</a:t>
            </a:r>
          </a:p>
          <a:p>
            <a:pPr eaLnBrk="1" hangingPunct="1">
              <a:spcBef>
                <a:spcPct val="0"/>
              </a:spcBef>
            </a:pPr>
            <a:endParaRPr lang="en-US" dirty="0">
              <a:latin typeface="Arial" panose="020B0604020202020204" pitchFamily="34" charset="0"/>
              <a:cs typeface="Arial" panose="020B0604020202020204" pitchFamily="34" charset="0"/>
            </a:endParaRPr>
          </a:p>
          <a:p>
            <a:pPr defTabSz="909824">
              <a:spcBef>
                <a:spcPct val="0"/>
              </a:spcBef>
              <a:defRPr/>
            </a:pPr>
            <a:r>
              <a:rPr lang="en-US" dirty="0">
                <a:latin typeface="Arial" panose="020B0604020202020204" pitchFamily="34" charset="0"/>
                <a:cs typeface="Arial" panose="020B0604020202020204" pitchFamily="34" charset="0"/>
              </a:rPr>
              <a:t>All comments are </a:t>
            </a:r>
            <a:r>
              <a:rPr lang="en-US" b="1" dirty="0">
                <a:latin typeface="Arial" panose="020B0604020202020204" pitchFamily="34" charset="0"/>
                <a:cs typeface="Arial" panose="020B0604020202020204" pitchFamily="34" charset="0"/>
              </a:rPr>
              <a:t>saved</a:t>
            </a:r>
            <a:r>
              <a:rPr lang="en-US" dirty="0">
                <a:latin typeface="Arial" panose="020B0604020202020204" pitchFamily="34" charset="0"/>
                <a:cs typeface="Arial" panose="020B0604020202020204" pitchFamily="34" charset="0"/>
              </a:rPr>
              <a:t> and</a:t>
            </a:r>
            <a:r>
              <a:rPr lang="en-US" baseline="0" dirty="0">
                <a:latin typeface="Arial" panose="020B0604020202020204" pitchFamily="34" charset="0"/>
                <a:cs typeface="Arial" panose="020B0604020202020204" pitchFamily="34" charset="0"/>
              </a:rPr>
              <a:t> logged </a:t>
            </a:r>
            <a:r>
              <a:rPr lang="en-US" dirty="0">
                <a:latin typeface="Arial" panose="020B0604020202020204" pitchFamily="34" charset="0"/>
                <a:cs typeface="Arial" panose="020B0604020202020204" pitchFamily="34" charset="0"/>
              </a:rPr>
              <a:t>under the </a:t>
            </a:r>
            <a:r>
              <a:rPr lang="en-US" b="1" dirty="0">
                <a:latin typeface="Arial" panose="020B0604020202020204" pitchFamily="34" charset="0"/>
                <a:cs typeface="Arial" panose="020B0604020202020204" pitchFamily="34" charset="0"/>
              </a:rPr>
              <a:t>“Show All Comments” </a:t>
            </a:r>
            <a:r>
              <a:rPr lang="en-US" dirty="0">
                <a:latin typeface="Arial" panose="020B0604020202020204" pitchFamily="34" charset="0"/>
                <a:cs typeface="Arial" panose="020B0604020202020204" pitchFamily="34" charset="0"/>
              </a:rPr>
              <a:t>tab. </a:t>
            </a:r>
          </a:p>
          <a:p>
            <a:pPr defTabSz="909824">
              <a:spcBef>
                <a:spcPct val="0"/>
              </a:spcBef>
              <a:defRPr/>
            </a:pPr>
            <a:endParaRPr lang="en-US" dirty="0">
              <a:latin typeface="Arial" panose="020B0604020202020204" pitchFamily="34" charset="0"/>
              <a:cs typeface="Arial" panose="020B0604020202020204" pitchFamily="34" charset="0"/>
            </a:endParaRPr>
          </a:p>
          <a:p>
            <a:pPr defTabSz="909824">
              <a:spcBef>
                <a:spcPct val="0"/>
              </a:spcBef>
              <a:defRPr/>
            </a:pPr>
            <a:r>
              <a:rPr lang="en-US" dirty="0">
                <a:latin typeface="Arial" panose="020B0604020202020204" pitchFamily="34" charset="0"/>
                <a:cs typeface="Arial" panose="020B0604020202020204" pitchFamily="34" charset="0"/>
              </a:rPr>
              <a:t>The CDE will not review comments prior</a:t>
            </a:r>
            <a:r>
              <a:rPr lang="en-US" baseline="0" dirty="0">
                <a:latin typeface="Arial" panose="020B0604020202020204" pitchFamily="34" charset="0"/>
                <a:cs typeface="Arial" panose="020B0604020202020204" pitchFamily="34" charset="0"/>
              </a:rPr>
              <a:t> to the initial submission. Once the application is submitted, the CDE will review 1–2 comments per section. Numerous comments may not be reviewed. </a:t>
            </a:r>
          </a:p>
          <a:p>
            <a:pPr eaLnBrk="1" hangingPunct="1">
              <a:spcBef>
                <a:spcPct val="0"/>
              </a:spcBef>
            </a:pPr>
            <a:endParaRPr lang="en-US" dirty="0">
              <a:latin typeface="Arial" panose="020B0604020202020204" pitchFamily="34" charset="0"/>
              <a:cs typeface="Arial" panose="020B0604020202020204" pitchFamily="34" charset="0"/>
            </a:endParaRPr>
          </a:p>
          <a:p>
            <a:pPr defTabSz="907640">
              <a:spcBef>
                <a:spcPct val="0"/>
              </a:spcBef>
              <a:defRPr/>
            </a:pPr>
            <a:r>
              <a:rPr lang="en-US" b="1" dirty="0">
                <a:latin typeface="Arial" panose="020B0604020202020204" pitchFamily="34" charset="0"/>
                <a:cs typeface="Arial" panose="020B0604020202020204" pitchFamily="34" charset="0"/>
              </a:rPr>
              <a:t>[Click to advance slide]</a:t>
            </a:r>
          </a:p>
        </p:txBody>
      </p:sp>
      <p:sp>
        <p:nvSpPr>
          <p:cNvPr id="4" name="Slide Number Placeholder 3"/>
          <p:cNvSpPr>
            <a:spLocks noGrp="1"/>
          </p:cNvSpPr>
          <p:nvPr>
            <p:ph type="sldNum" sz="quarter" idx="10"/>
          </p:nvPr>
        </p:nvSpPr>
        <p:spPr/>
        <p:txBody>
          <a:bodyPr/>
          <a:lstStyle/>
          <a:p>
            <a:fld id="{AF40EA8C-67FD-4F2F-80C0-C86BC7A15FF6}" type="slidenum">
              <a:rPr lang="en-US" smtClean="0"/>
              <a:t>89</a:t>
            </a:fld>
            <a:endParaRPr lang="en-US" dirty="0"/>
          </a:p>
        </p:txBody>
      </p:sp>
    </p:spTree>
    <p:extLst>
      <p:ext uri="{BB962C8B-B14F-4D97-AF65-F5344CB8AC3E}">
        <p14:creationId xmlns:p14="http://schemas.microsoft.com/office/powerpoint/2010/main" val="368886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820">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11820">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This webinar’s focus</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is to provide step-by-step</a:t>
            </a:r>
            <a:r>
              <a:rPr lang="en-US" altLang="en-US" baseline="0" dirty="0">
                <a:latin typeface="Arial" panose="020B0604020202020204" pitchFamily="34" charset="0"/>
                <a:cs typeface="Arial" panose="020B0604020202020204" pitchFamily="34" charset="0"/>
              </a:rPr>
              <a:t> guidance on how to complete the Grant Application. </a:t>
            </a:r>
            <a:r>
              <a:rPr lang="en-US" altLang="en-US" dirty="0">
                <a:latin typeface="Arial" panose="020B0604020202020204" pitchFamily="34" charset="0"/>
                <a:cs typeface="Arial" panose="020B0604020202020204" pitchFamily="34" charset="0"/>
              </a:rPr>
              <a:t> As previously mentioned, some</a:t>
            </a:r>
            <a:r>
              <a:rPr lang="en-US" altLang="en-US" baseline="0" dirty="0">
                <a:latin typeface="Arial" panose="020B0604020202020204" pitchFamily="34" charset="0"/>
                <a:cs typeface="Arial" panose="020B0604020202020204" pitchFamily="34" charset="0"/>
              </a:rPr>
              <a:t> of the steps delineated here will not pertain to the CMC Grant, as the online system is also used with MEP Regional Subgrantees, DFDSAs, DSAs, and MOUs. </a:t>
            </a: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a:p>
            <a:pPr marL="398922" indent="-398922">
              <a:spcBef>
                <a:spcPct val="0"/>
              </a:spcBef>
              <a:buAutoNum type="romanUcPeriod"/>
            </a:pPr>
            <a:r>
              <a:rPr lang="en-US" altLang="en-US" dirty="0">
                <a:latin typeface="Arial" panose="020B0604020202020204" pitchFamily="34" charset="0"/>
                <a:cs typeface="Arial" panose="020B0604020202020204" pitchFamily="34" charset="0"/>
              </a:rPr>
              <a:t>We will start with how</a:t>
            </a:r>
            <a:r>
              <a:rPr lang="en-US" altLang="en-US" baseline="0" dirty="0">
                <a:latin typeface="Arial" panose="020B0604020202020204" pitchFamily="34" charset="0"/>
                <a:cs typeface="Arial" panose="020B0604020202020204" pitchFamily="34" charset="0"/>
              </a:rPr>
              <a:t> to “Access the System”. </a:t>
            </a:r>
          </a:p>
          <a:p>
            <a:pPr marL="398922" indent="-398922">
              <a:spcBef>
                <a:spcPct val="0"/>
              </a:spcBef>
              <a:buAutoNum type="romanUcPeriod"/>
            </a:pPr>
            <a:r>
              <a:rPr lang="en-US" altLang="en-US" baseline="0" dirty="0">
                <a:latin typeface="Arial" panose="020B0604020202020204" pitchFamily="34" charset="0"/>
                <a:cs typeface="Arial" panose="020B0604020202020204" pitchFamily="34" charset="0"/>
              </a:rPr>
              <a:t>Then “Completing a Plan.”</a:t>
            </a:r>
          </a:p>
          <a:p>
            <a:pPr marL="398922" indent="-398922">
              <a:spcBef>
                <a:spcPct val="0"/>
              </a:spcBef>
              <a:buAutoNum type="romanUcPeriod"/>
            </a:pPr>
            <a:r>
              <a:rPr lang="en-US" altLang="en-US" baseline="0" dirty="0">
                <a:latin typeface="Arial" panose="020B0604020202020204" pitchFamily="34" charset="0"/>
                <a:cs typeface="Arial" panose="020B0604020202020204" pitchFamily="34" charset="0"/>
              </a:rPr>
              <a:t>“Submitting a Plan.”</a:t>
            </a:r>
          </a:p>
          <a:p>
            <a:pPr marL="398922" indent="-398922">
              <a:spcBef>
                <a:spcPct val="0"/>
              </a:spcBef>
              <a:buAutoNum type="romanUcPeriod"/>
            </a:pPr>
            <a:r>
              <a:rPr lang="en-US" altLang="en-US" baseline="0" dirty="0">
                <a:latin typeface="Arial" panose="020B0604020202020204" pitchFamily="34" charset="0"/>
                <a:cs typeface="Arial" panose="020B0604020202020204" pitchFamily="34" charset="0"/>
              </a:rPr>
              <a:t>“Navigating a Plan.”</a:t>
            </a:r>
          </a:p>
          <a:p>
            <a:pPr marL="398922" indent="-398922">
              <a:spcBef>
                <a:spcPct val="0"/>
              </a:spcBef>
              <a:buAutoNum type="romanUcPeriod"/>
            </a:pPr>
            <a:r>
              <a:rPr lang="en-US" altLang="en-US" baseline="0" dirty="0">
                <a:latin typeface="Arial" panose="020B0604020202020204" pitchFamily="34" charset="0"/>
                <a:cs typeface="Arial" panose="020B0604020202020204" pitchFamily="34" charset="0"/>
              </a:rPr>
              <a:t>“Examples of Scored Sections.”</a:t>
            </a:r>
          </a:p>
          <a:p>
            <a:pPr marL="398922" indent="-398922">
              <a:spcBef>
                <a:spcPct val="0"/>
              </a:spcBef>
              <a:buAutoNum type="romanUcPeriod"/>
            </a:pPr>
            <a:r>
              <a:rPr lang="en-US" altLang="en-US" baseline="0" dirty="0">
                <a:latin typeface="Arial" panose="020B0604020202020204" pitchFamily="34" charset="0"/>
                <a:cs typeface="Arial" panose="020B0604020202020204" pitchFamily="34" charset="0"/>
              </a:rPr>
              <a:t>“Actions Taken After a Plan is Disapproved.” </a:t>
            </a:r>
          </a:p>
          <a:p>
            <a:pPr>
              <a:spcBef>
                <a:spcPct val="0"/>
              </a:spcBef>
            </a:pPr>
            <a:endParaRPr lang="en-US" altLang="en-US" baseline="0" dirty="0">
              <a:latin typeface="Arial" panose="020B0604020202020204" pitchFamily="34" charset="0"/>
              <a:cs typeface="Arial" panose="020B0604020202020204" pitchFamily="34" charset="0"/>
            </a:endParaRPr>
          </a:p>
          <a:p>
            <a:pPr defTabSz="911820">
              <a:spcBef>
                <a:spcPct val="0"/>
              </a:spcBef>
              <a:defRPr/>
            </a:pPr>
            <a:r>
              <a:rPr lang="en-US" b="1" dirty="0">
                <a:latin typeface="Arial" panose="020B0604020202020204" pitchFamily="34" charset="0"/>
                <a:cs typeface="Arial" panose="020B0604020202020204" pitchFamily="34" charset="0"/>
              </a:rPr>
              <a:t>[Click to advance slide]</a:t>
            </a:r>
          </a:p>
          <a:p>
            <a:pPr eaLnBrk="1" hangingPunct="1">
              <a:spcBef>
                <a:spcPct val="0"/>
              </a:spcBef>
            </a:pPr>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9</a:t>
            </a:fld>
            <a:endParaRPr lang="en-US"/>
          </a:p>
        </p:txBody>
      </p:sp>
    </p:spTree>
    <p:extLst>
      <p:ext uri="{BB962C8B-B14F-4D97-AF65-F5344CB8AC3E}">
        <p14:creationId xmlns:p14="http://schemas.microsoft.com/office/powerpoint/2010/main" val="3633512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40">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07640">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07640">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We appreciate receiving the CMC grant application by August 23, 2020. However, sooner is appreciated.</a:t>
            </a:r>
          </a:p>
          <a:p>
            <a:pPr defTabSz="907640">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07640">
              <a:defRPr/>
            </a:pPr>
            <a:r>
              <a:rPr lang="en-US" b="1" dirty="0">
                <a:latin typeface="Arial" panose="020B0604020202020204" pitchFamily="34" charset="0"/>
                <a:cs typeface="Arial" panose="020B0604020202020204" pitchFamily="34" charset="0"/>
              </a:rPr>
              <a:t>[Click to advance slide]</a:t>
            </a:r>
          </a:p>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90</a:t>
            </a:fld>
            <a:endParaRPr lang="en-US" dirty="0"/>
          </a:p>
        </p:txBody>
      </p:sp>
    </p:spTree>
    <p:extLst>
      <p:ext uri="{BB962C8B-B14F-4D97-AF65-F5344CB8AC3E}">
        <p14:creationId xmlns:p14="http://schemas.microsoft.com/office/powerpoint/2010/main" val="104441811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40">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07640">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07640">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If you have any further online system questions, please see the contact information for LACOE’s Help Desk. Some sample reasons to contact LACOE are the following:</a:t>
            </a:r>
          </a:p>
          <a:p>
            <a:pPr marL="171450" indent="-171450" defTabSz="907640">
              <a:buFont typeface="Arial" panose="020B0604020202020204" pitchFamily="34" charset="0"/>
              <a:buChar char="•"/>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Online application webpage won’t load. </a:t>
            </a:r>
          </a:p>
          <a:p>
            <a:pPr marL="171450" indent="-171450" defTabSz="907640">
              <a:buFont typeface="Arial" panose="020B0604020202020204" pitchFamily="34" charset="0"/>
              <a:buChar char="•"/>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Online application system password reset not working. </a:t>
            </a:r>
          </a:p>
          <a:p>
            <a:pPr marL="171450" indent="-171450" defTabSz="907640">
              <a:buFont typeface="Arial" panose="020B0604020202020204" pitchFamily="34" charset="0"/>
              <a:buChar char="•"/>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Glitch in a particular section of the online application. </a:t>
            </a:r>
          </a:p>
          <a:p>
            <a:pPr defTabSz="907640">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07640">
              <a:defRPr/>
            </a:pPr>
            <a:r>
              <a:rPr lang="en-US" b="1" dirty="0">
                <a:latin typeface="Arial" panose="020B0604020202020204" pitchFamily="34" charset="0"/>
                <a:cs typeface="Arial" panose="020B0604020202020204" pitchFamily="34" charset="0"/>
              </a:rPr>
              <a:t>[Click to advance slide]</a:t>
            </a:r>
          </a:p>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91</a:t>
            </a:fld>
            <a:endParaRPr lang="en-US" dirty="0"/>
          </a:p>
        </p:txBody>
      </p:sp>
    </p:spTree>
    <p:extLst>
      <p:ext uri="{BB962C8B-B14F-4D97-AF65-F5344CB8AC3E}">
        <p14:creationId xmlns:p14="http://schemas.microsoft.com/office/powerpoint/2010/main" val="13922601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40">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07640">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07640">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If you have any further programmatic questions, please do not hesitate to contact me. For any budget related questions, please contact, Prakash Chand, at the information listed above.  </a:t>
            </a:r>
          </a:p>
          <a:p>
            <a:pPr defTabSz="907640">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07640">
              <a:defRPr/>
            </a:pPr>
            <a:r>
              <a:rPr lang="en-US" b="1" dirty="0">
                <a:latin typeface="Arial" panose="020B0604020202020204" pitchFamily="34" charset="0"/>
                <a:cs typeface="Arial" panose="020B0604020202020204" pitchFamily="34" charset="0"/>
              </a:rPr>
              <a:t>[Click to advance slide]</a:t>
            </a:r>
          </a:p>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92</a:t>
            </a:fld>
            <a:endParaRPr lang="en-US" dirty="0"/>
          </a:p>
        </p:txBody>
      </p:sp>
    </p:spTree>
    <p:extLst>
      <p:ext uri="{BB962C8B-B14F-4D97-AF65-F5344CB8AC3E}">
        <p14:creationId xmlns:p14="http://schemas.microsoft.com/office/powerpoint/2010/main" val="10974717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40">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defTabSz="907640">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07640">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Here</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a screenshot of where you can find various resources such as: the last three webinar recordings, presentations, and rubric. As a reminder, these webinar recordings are focused on RA/DFDSAs. </a:t>
            </a: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pPr defTabSz="907640">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defTabSz="907640">
              <a:defRPr/>
            </a:pPr>
            <a:r>
              <a:rPr lang="en-US" b="1" dirty="0">
                <a:latin typeface="Arial" panose="020B0604020202020204" pitchFamily="34" charset="0"/>
                <a:cs typeface="Arial" panose="020B0604020202020204" pitchFamily="34" charset="0"/>
              </a:rPr>
              <a:t>[Click to advance slide]</a:t>
            </a:r>
          </a:p>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93</a:t>
            </a:fld>
            <a:endParaRPr lang="en-US" dirty="0"/>
          </a:p>
        </p:txBody>
      </p:sp>
    </p:spTree>
    <p:extLst>
      <p:ext uri="{BB962C8B-B14F-4D97-AF65-F5344CB8AC3E}">
        <p14:creationId xmlns:p14="http://schemas.microsoft.com/office/powerpoint/2010/main" val="214907823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7640">
              <a:spcBef>
                <a:spcPct val="0"/>
              </a:spcBef>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[Say the following:]</a:t>
            </a: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0" dirty="0">
                <a:latin typeface="Arial" panose="020B0604020202020204" pitchFamily="34" charset="0"/>
                <a:ea typeface="ＭＳ Ｐゴシック" panose="020B0600070205080204" pitchFamily="34" charset="-128"/>
                <a:cs typeface="Arial" panose="020B0604020202020204" pitchFamily="34" charset="0"/>
              </a:rPr>
              <a:t>This concludes </a:t>
            </a:r>
            <a:r>
              <a:rPr lang="en-US" altLang="en-US" dirty="0">
                <a:latin typeface="Arial" panose="020B0604020202020204" pitchFamily="34" charset="0"/>
                <a:cs typeface="Arial" panose="020B0604020202020204" pitchFamily="34" charset="0"/>
              </a:rPr>
              <a:t>our webinar on the Online Grant Application System for the CMC Grant.</a:t>
            </a:r>
            <a:r>
              <a:rPr lang="en-US" altLang="en-US" baseline="0" dirty="0">
                <a:latin typeface="Arial" panose="020B0604020202020204" pitchFamily="34" charset="0"/>
                <a:cs typeface="Arial" panose="020B0604020202020204" pitchFamily="34" charset="0"/>
              </a:rPr>
              <a:t>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At this point we can take any questions. Please raise your hand so that I may unmute you. </a:t>
            </a:r>
          </a:p>
          <a:p>
            <a:pPr defTabSz="904394">
              <a:spcBef>
                <a:spcPct val="0"/>
              </a:spcBef>
            </a:pPr>
            <a:endParaRPr lang="en-US" dirty="0"/>
          </a:p>
          <a:p>
            <a:pPr defTabSz="904394">
              <a:spcBef>
                <a:spcPct val="0"/>
              </a:spcBef>
              <a:defRPr/>
            </a:pPr>
            <a:r>
              <a:rPr lang="en-US" b="1" dirty="0">
                <a:latin typeface="Arial" panose="020B0604020202020204" pitchFamily="34" charset="0"/>
                <a:cs typeface="Arial" panose="020B0604020202020204" pitchFamily="34" charset="0"/>
              </a:rPr>
              <a:t>[Click to advance slide]</a:t>
            </a:r>
          </a:p>
          <a:p>
            <a:pPr eaLnBrk="1" hangingPunct="1">
              <a:spcBef>
                <a:spcPct val="0"/>
              </a:spcBef>
            </a:pPr>
            <a:endParaRPr lang="en-US" altLang="en-US" b="1"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F22246-8A06-4C76-BA6C-432E7E6CB0B4}" type="slidenum">
              <a:rPr lang="en-US" altLang="en-US" smtClean="0"/>
              <a:pPr fontAlgn="base">
                <a:spcBef>
                  <a:spcPct val="0"/>
                </a:spcBef>
                <a:spcAft>
                  <a:spcPct val="0"/>
                </a:spcAft>
              </a:pPr>
              <a:t>94</a:t>
            </a:fld>
            <a:endParaRPr lang="en-US" altLang="en-US"/>
          </a:p>
        </p:txBody>
      </p:sp>
    </p:spTree>
    <p:extLst>
      <p:ext uri="{BB962C8B-B14F-4D97-AF65-F5344CB8AC3E}">
        <p14:creationId xmlns:p14="http://schemas.microsoft.com/office/powerpoint/2010/main" val="38659991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our webinar. Thank you for your active participation and I look forward to speaking with everyone soon. </a:t>
            </a:r>
          </a:p>
        </p:txBody>
      </p:sp>
      <p:sp>
        <p:nvSpPr>
          <p:cNvPr id="4" name="Slide Number Placeholder 3"/>
          <p:cNvSpPr>
            <a:spLocks noGrp="1"/>
          </p:cNvSpPr>
          <p:nvPr>
            <p:ph type="sldNum" sz="quarter" idx="10"/>
          </p:nvPr>
        </p:nvSpPr>
        <p:spPr/>
        <p:txBody>
          <a:bodyPr/>
          <a:lstStyle/>
          <a:p>
            <a:fld id="{AF40EA8C-67FD-4F2F-80C0-C86BC7A15FF6}" type="slidenum">
              <a:rPr lang="en-US" smtClean="0"/>
              <a:t>95</a:t>
            </a:fld>
            <a:endParaRPr lang="en-US"/>
          </a:p>
        </p:txBody>
      </p:sp>
    </p:spTree>
    <p:extLst>
      <p:ext uri="{BB962C8B-B14F-4D97-AF65-F5344CB8AC3E}">
        <p14:creationId xmlns:p14="http://schemas.microsoft.com/office/powerpoint/2010/main" val="212000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r>
              <a:rPr lang="en-US"/>
              <a:t>ACS WASC ©2014</a:t>
            </a:r>
            <a:endParaRPr lang="en-US" dirty="0"/>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473F9FFE-5E7D-4D98-A16A-118AA46E9A69}" type="slidenum">
              <a:rPr lang="en-US"/>
              <a:pPr>
                <a:defRPr/>
              </a:pPr>
              <a:t>‹#›</a:t>
            </a:fld>
            <a:endParaRPr lang="en-US" dirty="0"/>
          </a:p>
        </p:txBody>
      </p:sp>
    </p:spTree>
    <p:extLst>
      <p:ext uri="{BB962C8B-B14F-4D97-AF65-F5344CB8AC3E}">
        <p14:creationId xmlns:p14="http://schemas.microsoft.com/office/powerpoint/2010/main" val="295614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r>
              <a:rPr lang="en-US"/>
              <a:t>ACS WASC ©2014</a:t>
            </a:r>
            <a:endParaRPr lang="en-US" dirty="0"/>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184043A8-F2C5-4E15-892C-F9E5BB424204}" type="slidenum">
              <a:rPr lang="en-US"/>
              <a:pPr>
                <a:defRPr/>
              </a:pPr>
              <a:t>‹#›</a:t>
            </a:fld>
            <a:endParaRPr lang="en-US" dirty="0"/>
          </a:p>
        </p:txBody>
      </p:sp>
    </p:spTree>
    <p:extLst>
      <p:ext uri="{BB962C8B-B14F-4D97-AF65-F5344CB8AC3E}">
        <p14:creationId xmlns:p14="http://schemas.microsoft.com/office/powerpoint/2010/main" val="89829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r>
              <a:rPr lang="en-US"/>
              <a:t>ACS WASC ©2014</a:t>
            </a:r>
            <a:endParaRPr lang="en-US" dirty="0"/>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295FCEC3-4EB0-48D5-9A04-677D523EDD9C}" type="slidenum">
              <a:rPr lang="en-US"/>
              <a:pPr>
                <a:defRPr/>
              </a:pPr>
              <a:t>‹#›</a:t>
            </a:fld>
            <a:endParaRPr lang="en-US" dirty="0"/>
          </a:p>
        </p:txBody>
      </p:sp>
    </p:spTree>
    <p:extLst>
      <p:ext uri="{BB962C8B-B14F-4D97-AF65-F5344CB8AC3E}">
        <p14:creationId xmlns:p14="http://schemas.microsoft.com/office/powerpoint/2010/main" val="1904771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11">
            <a:extLst/>
          </p:cNvPr>
          <p:cNvSpPr>
            <a:spLocks noChangeArrowheads="1"/>
          </p:cNvSpPr>
          <p:nvPr userDrawn="1"/>
        </p:nvSpPr>
        <p:spPr bwMode="auto">
          <a:xfrm>
            <a:off x="0" y="-76200"/>
            <a:ext cx="9144000" cy="1447800"/>
          </a:xfrm>
          <a:prstGeom prst="rect">
            <a:avLst/>
          </a:prstGeom>
          <a:gradFill rotWithShape="1">
            <a:gsLst>
              <a:gs pos="0">
                <a:srgbClr val="FFFFCC"/>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defRPr/>
            </a:pPr>
            <a:endParaRPr lang="en-US" altLang="en-US">
              <a:solidFill>
                <a:srgbClr val="000000"/>
              </a:solidFill>
            </a:endParaRPr>
          </a:p>
        </p:txBody>
      </p:sp>
      <p:sp>
        <p:nvSpPr>
          <p:cNvPr id="4" name="Rectangle 12">
            <a:extLst/>
          </p:cNvPr>
          <p:cNvSpPr>
            <a:spLocks noChangeArrowheads="1"/>
          </p:cNvSpPr>
          <p:nvPr userDrawn="1"/>
        </p:nvSpPr>
        <p:spPr bwMode="auto">
          <a:xfrm>
            <a:off x="0" y="1252538"/>
            <a:ext cx="9144000" cy="1190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defRPr/>
            </a:pPr>
            <a:endParaRPr lang="en-US" altLang="en-US">
              <a:solidFill>
                <a:srgbClr val="000000"/>
              </a:solidFill>
            </a:endParaRPr>
          </a:p>
        </p:txBody>
      </p:sp>
      <p:pic>
        <p:nvPicPr>
          <p:cNvPr id="5" name="Picture 8"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825" y="-127000"/>
            <a:ext cx="143033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31"/>
            <a:ext cx="7772400" cy="1470025"/>
          </a:xfrm>
        </p:spPr>
        <p:txBody>
          <a:bodyPr>
            <a:normAutofit/>
          </a:bodyPr>
          <a:lstStyle>
            <a:lvl1pPr>
              <a:defRPr sz="3600">
                <a:solidFill>
                  <a:srgbClr val="0033CC"/>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059776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7">
            <a:extLst/>
          </p:cNvPr>
          <p:cNvSpPr txBox="1">
            <a:spLocks/>
          </p:cNvSpPr>
          <p:nvPr userDrawn="1"/>
        </p:nvSpPr>
        <p:spPr bwMode="auto">
          <a:xfrm>
            <a:off x="5791200" y="6477000"/>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defTabSz="914400" eaLnBrk="1" hangingPunct="1">
              <a:defRPr/>
            </a:pPr>
            <a:r>
              <a:rPr lang="en-US" altLang="en-US" sz="800">
                <a:solidFill>
                  <a:srgbClr val="0033CC"/>
                </a:solidFill>
                <a:latin typeface="Arial" panose="020B0604020202020204" pitchFamily="34" charset="0"/>
                <a:cs typeface="Arial" panose="020B0604020202020204" pitchFamily="34" charset="0"/>
              </a:rPr>
              <a:t>© ACS WASC</a:t>
            </a:r>
            <a:br>
              <a:rPr lang="en-US" altLang="en-US" sz="800">
                <a:solidFill>
                  <a:srgbClr val="0033CC"/>
                </a:solidFill>
                <a:latin typeface="Arial" panose="020B0604020202020204" pitchFamily="34" charset="0"/>
                <a:cs typeface="Arial" panose="020B0604020202020204" pitchFamily="34" charset="0"/>
              </a:rPr>
            </a:br>
            <a:fld id="{38B01C9A-1968-4000-A38D-BB885C753C12}" type="slidenum">
              <a:rPr lang="en-US" altLang="en-US" sz="800" smtClean="0">
                <a:solidFill>
                  <a:srgbClr val="0033CC"/>
                </a:solidFill>
                <a:latin typeface="Arial" panose="020B0604020202020204" pitchFamily="34" charset="0"/>
                <a:cs typeface="Arial" panose="020B0604020202020204" pitchFamily="34" charset="0"/>
              </a:rPr>
              <a:pPr algn="r" defTabSz="914400" eaLnBrk="1" hangingPunct="1">
                <a:defRPr/>
              </a:pPr>
              <a:t>‹#›</a:t>
            </a:fld>
            <a:endParaRPr lang="en-US" altLang="en-US" sz="800">
              <a:solidFill>
                <a:srgbClr val="0033C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724400"/>
          </a:xfrm>
        </p:spPr>
        <p:txBody>
          <a:bodyPr/>
          <a:lstStyle>
            <a:lvl1pPr>
              <a:defRPr sz="2400" b="1">
                <a:solidFill>
                  <a:srgbClr val="003399"/>
                </a:solidFill>
                <a:latin typeface="+mj-lt"/>
                <a:cs typeface="Arial" pitchFamily="34" charset="0"/>
              </a:defRPr>
            </a:lvl1pPr>
            <a:lvl2pPr>
              <a:defRPr sz="2400" b="1">
                <a:solidFill>
                  <a:srgbClr val="003399"/>
                </a:solidFill>
                <a:latin typeface="+mj-lt"/>
                <a:cs typeface="Arial" pitchFamily="34" charset="0"/>
              </a:defRPr>
            </a:lvl2pPr>
            <a:lvl3pPr>
              <a:defRPr sz="2400" b="1">
                <a:solidFill>
                  <a:srgbClr val="003399"/>
                </a:solidFill>
                <a:latin typeface="+mj-lt"/>
                <a:cs typeface="Arial" pitchFamily="34" charset="0"/>
              </a:defRPr>
            </a:lvl3pPr>
            <a:lvl4pPr>
              <a:defRPr sz="2400" b="1">
                <a:solidFill>
                  <a:srgbClr val="003399"/>
                </a:solidFill>
                <a:latin typeface="+mj-lt"/>
                <a:cs typeface="Arial" pitchFamily="34" charset="0"/>
              </a:defRPr>
            </a:lvl4pPr>
            <a:lvl5pPr>
              <a:defRPr sz="2400" b="1">
                <a:solidFill>
                  <a:srgbClr val="003399"/>
                </a:solidFill>
                <a:latin typeface="+mj-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143000" y="122238"/>
            <a:ext cx="7467600" cy="944562"/>
          </a:xfrm>
        </p:spPr>
        <p:txBody>
          <a:bodyPr>
            <a:normAutofit/>
          </a:bodyPr>
          <a:lstStyle>
            <a:lvl1pPr algn="l">
              <a:defRPr sz="2800" b="1" baseline="0">
                <a:solidFill>
                  <a:srgbClr val="CC1A51"/>
                </a:solidFill>
                <a:latin typeface="+mj-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697311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defTabSz="457200">
              <a:defRPr/>
            </a:lvl1pPr>
          </a:lstStyle>
          <a:p>
            <a:pPr>
              <a:defRPr/>
            </a:pPr>
            <a:r>
              <a:rPr lang="en-US"/>
              <a:t>ACS WASC ©2014</a:t>
            </a:r>
            <a:endParaRPr lang="en-US" dirty="0"/>
          </a:p>
        </p:txBody>
      </p:sp>
      <p:sp>
        <p:nvSpPr>
          <p:cNvPr id="5" name="Footer Placeholder 4">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defTabSz="457200">
              <a:defRPr/>
            </a:lvl1pPr>
          </a:lstStyle>
          <a:p>
            <a:pPr>
              <a:defRPr/>
            </a:pPr>
            <a:fld id="{6B961B52-6F5B-4D81-85DD-9F5111762BBA}" type="slidenum">
              <a:rPr lang="en-US"/>
              <a:pPr>
                <a:defRPr/>
              </a:pPr>
              <a:t>‹#›</a:t>
            </a:fld>
            <a:endParaRPr lang="en-US" dirty="0"/>
          </a:p>
        </p:txBody>
      </p:sp>
    </p:spTree>
    <p:extLst>
      <p:ext uri="{BB962C8B-B14F-4D97-AF65-F5344CB8AC3E}">
        <p14:creationId xmlns:p14="http://schemas.microsoft.com/office/powerpoint/2010/main" val="1988116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defTabSz="457200">
              <a:defRPr/>
            </a:lvl1pPr>
          </a:lstStyle>
          <a:p>
            <a:pPr>
              <a:defRPr/>
            </a:pPr>
            <a:r>
              <a:rPr lang="en-US"/>
              <a:t>ACS WASC ©2014</a:t>
            </a:r>
            <a:endParaRPr lang="en-US" dirty="0"/>
          </a:p>
        </p:txBody>
      </p:sp>
      <p:sp>
        <p:nvSpPr>
          <p:cNvPr id="6" name="Footer Placeholder 4">
            <a:extLst/>
          </p:cNvPr>
          <p:cNvSpPr>
            <a:spLocks noGrp="1"/>
          </p:cNvSpPr>
          <p:nvPr>
            <p:ph type="ftr" sz="quarter" idx="11"/>
          </p:nvPr>
        </p:nvSpPr>
        <p:spPr/>
        <p:txBody>
          <a:bodyPr/>
          <a:lstStyle>
            <a:lvl1pPr defTabSz="457200">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defTabSz="457200">
              <a:defRPr/>
            </a:lvl1pPr>
          </a:lstStyle>
          <a:p>
            <a:pPr>
              <a:defRPr/>
            </a:pPr>
            <a:fld id="{32C1815B-5E4A-4EFB-A78A-B0F5FF85A12A}" type="slidenum">
              <a:rPr lang="en-US"/>
              <a:pPr>
                <a:defRPr/>
              </a:pPr>
              <a:t>‹#›</a:t>
            </a:fld>
            <a:endParaRPr lang="en-US" dirty="0"/>
          </a:p>
        </p:txBody>
      </p:sp>
    </p:spTree>
    <p:extLst>
      <p:ext uri="{BB962C8B-B14F-4D97-AF65-F5344CB8AC3E}">
        <p14:creationId xmlns:p14="http://schemas.microsoft.com/office/powerpoint/2010/main" val="2384991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defTabSz="457200">
              <a:defRPr/>
            </a:lvl1pPr>
          </a:lstStyle>
          <a:p>
            <a:pPr>
              <a:defRPr/>
            </a:pPr>
            <a:r>
              <a:rPr lang="en-US"/>
              <a:t>ACS WASC ©2014</a:t>
            </a:r>
            <a:endParaRPr lang="en-US" dirty="0"/>
          </a:p>
        </p:txBody>
      </p:sp>
      <p:sp>
        <p:nvSpPr>
          <p:cNvPr id="8" name="Footer Placeholder 4">
            <a:extLst/>
          </p:cNvPr>
          <p:cNvSpPr>
            <a:spLocks noGrp="1"/>
          </p:cNvSpPr>
          <p:nvPr>
            <p:ph type="ftr" sz="quarter" idx="11"/>
          </p:nvPr>
        </p:nvSpPr>
        <p:spPr/>
        <p:txBody>
          <a:bodyPr/>
          <a:lstStyle>
            <a:lvl1pPr defTabSz="457200">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defTabSz="457200">
              <a:defRPr/>
            </a:lvl1pPr>
          </a:lstStyle>
          <a:p>
            <a:pPr>
              <a:defRPr/>
            </a:pPr>
            <a:fld id="{CD377D43-5932-4D17-B719-8BECA8AEC09E}" type="slidenum">
              <a:rPr lang="en-US"/>
              <a:pPr>
                <a:defRPr/>
              </a:pPr>
              <a:t>‹#›</a:t>
            </a:fld>
            <a:endParaRPr lang="en-US" dirty="0"/>
          </a:p>
        </p:txBody>
      </p:sp>
    </p:spTree>
    <p:extLst>
      <p:ext uri="{BB962C8B-B14F-4D97-AF65-F5344CB8AC3E}">
        <p14:creationId xmlns:p14="http://schemas.microsoft.com/office/powerpoint/2010/main" val="1655337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defTabSz="457200">
              <a:defRPr/>
            </a:lvl1pPr>
          </a:lstStyle>
          <a:p>
            <a:pPr>
              <a:defRPr/>
            </a:pPr>
            <a:r>
              <a:rPr lang="en-US"/>
              <a:t>ACS WASC ©2014</a:t>
            </a:r>
            <a:endParaRPr lang="en-US" dirty="0"/>
          </a:p>
        </p:txBody>
      </p:sp>
      <p:sp>
        <p:nvSpPr>
          <p:cNvPr id="4" name="Footer Placeholder 4">
            <a:extLst/>
          </p:cNvPr>
          <p:cNvSpPr>
            <a:spLocks noGrp="1"/>
          </p:cNvSpPr>
          <p:nvPr>
            <p:ph type="ftr" sz="quarter" idx="11"/>
          </p:nvPr>
        </p:nvSpPr>
        <p:spPr/>
        <p:txBody>
          <a:bodyPr/>
          <a:lstStyle>
            <a:lvl1pPr defTabSz="457200">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defTabSz="457200">
              <a:defRPr/>
            </a:lvl1pPr>
          </a:lstStyle>
          <a:p>
            <a:pPr>
              <a:defRPr/>
            </a:pPr>
            <a:fld id="{DC5CF475-DE67-44C6-9C03-F61741495F08}" type="slidenum">
              <a:rPr lang="en-US"/>
              <a:pPr>
                <a:defRPr/>
              </a:pPr>
              <a:t>‹#›</a:t>
            </a:fld>
            <a:endParaRPr lang="en-US" dirty="0"/>
          </a:p>
        </p:txBody>
      </p:sp>
    </p:spTree>
    <p:extLst>
      <p:ext uri="{BB962C8B-B14F-4D97-AF65-F5344CB8AC3E}">
        <p14:creationId xmlns:p14="http://schemas.microsoft.com/office/powerpoint/2010/main" val="2780737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4">
            <a:extLst/>
          </p:cNvPr>
          <p:cNvSpPr txBox="1"/>
          <p:nvPr userDrawn="1"/>
        </p:nvSpPr>
        <p:spPr>
          <a:xfrm>
            <a:off x="990600" y="6324600"/>
            <a:ext cx="7239000" cy="276225"/>
          </a:xfrm>
          <a:prstGeom prst="rect">
            <a:avLst/>
          </a:prstGeom>
          <a:noFill/>
        </p:spPr>
        <p:txBody>
          <a:bodyPr>
            <a:spAutoFit/>
          </a:bodyPr>
          <a:lstStyle/>
          <a:p>
            <a:pPr algn="r" defTabSz="914400" eaLnBrk="1" hangingPunct="1">
              <a:defRPr/>
            </a:pPr>
            <a:r>
              <a:rPr lang="en-US" sz="1200" spc="100" dirty="0">
                <a:solidFill>
                  <a:srgbClr val="0033CC"/>
                </a:solidFill>
                <a:latin typeface="Arial" charset="0"/>
              </a:rPr>
              <a:t>Accrediting Commission for Schools, WASC:   A Focus on Learning</a:t>
            </a:r>
          </a:p>
        </p:txBody>
      </p:sp>
      <p:pic>
        <p:nvPicPr>
          <p:cNvPr id="3" name="Picture 6" descr="WASC  Logo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7">
            <a:extLst/>
          </p:cNvPr>
          <p:cNvSpPr txBox="1">
            <a:spLocks/>
          </p:cNvSpPr>
          <p:nvPr userDrawn="1"/>
        </p:nvSpPr>
        <p:spPr bwMode="auto">
          <a:xfrm>
            <a:off x="1524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defRPr/>
            </a:pPr>
            <a:r>
              <a:rPr lang="en-US" altLang="en-US" sz="1100">
                <a:solidFill>
                  <a:srgbClr val="0033CC"/>
                </a:solidFill>
                <a:latin typeface="Arial" panose="020B0604020202020204" pitchFamily="34" charset="0"/>
                <a:cs typeface="Arial" panose="020B0604020202020204" pitchFamily="34" charset="0"/>
              </a:rPr>
              <a:t>© ACS WASC</a:t>
            </a:r>
            <a:br>
              <a:rPr lang="en-US" altLang="en-US" sz="1100">
                <a:solidFill>
                  <a:srgbClr val="0033CC"/>
                </a:solidFill>
                <a:latin typeface="Arial" panose="020B0604020202020204" pitchFamily="34" charset="0"/>
                <a:cs typeface="Arial" panose="020B0604020202020204" pitchFamily="34" charset="0"/>
              </a:rPr>
            </a:br>
            <a:fld id="{0ABFDA3D-1320-4364-A74F-B2622D1E37FF}" type="slidenum">
              <a:rPr lang="en-US" altLang="en-US" sz="1100" smtClean="0">
                <a:solidFill>
                  <a:srgbClr val="0033CC"/>
                </a:solidFill>
                <a:latin typeface="Arial" panose="020B0604020202020204" pitchFamily="34" charset="0"/>
                <a:cs typeface="Arial" panose="020B0604020202020204" pitchFamily="34" charset="0"/>
              </a:rPr>
              <a:pPr defTabSz="914400" eaLnBrk="1" hangingPunct="1">
                <a:defRPr/>
              </a:pPr>
              <a:t>‹#›</a:t>
            </a:fld>
            <a:endParaRPr lang="en-US" altLang="en-US" sz="1100">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90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defTabSz="457200">
              <a:defRPr/>
            </a:lvl1pPr>
          </a:lstStyle>
          <a:p>
            <a:pPr>
              <a:defRPr/>
            </a:pPr>
            <a:r>
              <a:rPr lang="en-US"/>
              <a:t>ACS WASC ©2014</a:t>
            </a:r>
            <a:endParaRPr lang="en-US" dirty="0"/>
          </a:p>
        </p:txBody>
      </p:sp>
      <p:sp>
        <p:nvSpPr>
          <p:cNvPr id="6" name="Footer Placeholder 4">
            <a:extLst/>
          </p:cNvPr>
          <p:cNvSpPr>
            <a:spLocks noGrp="1"/>
          </p:cNvSpPr>
          <p:nvPr>
            <p:ph type="ftr" sz="quarter" idx="11"/>
          </p:nvPr>
        </p:nvSpPr>
        <p:spPr/>
        <p:txBody>
          <a:bodyPr/>
          <a:lstStyle>
            <a:lvl1pPr defTabSz="457200">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defTabSz="457200">
              <a:defRPr/>
            </a:lvl1pPr>
          </a:lstStyle>
          <a:p>
            <a:pPr>
              <a:defRPr/>
            </a:pPr>
            <a:fld id="{BB9917CF-AC0E-4E92-9A0F-AE6C56FA598E}" type="slidenum">
              <a:rPr lang="en-US"/>
              <a:pPr>
                <a:defRPr/>
              </a:pPr>
              <a:t>‹#›</a:t>
            </a:fld>
            <a:endParaRPr lang="en-US" dirty="0"/>
          </a:p>
        </p:txBody>
      </p:sp>
    </p:spTree>
    <p:extLst>
      <p:ext uri="{BB962C8B-B14F-4D97-AF65-F5344CB8AC3E}">
        <p14:creationId xmlns:p14="http://schemas.microsoft.com/office/powerpoint/2010/main" val="141304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p:cNvPr>
          <p:cNvSpPr>
            <a:spLocks noGrp="1"/>
          </p:cNvSpPr>
          <p:nvPr>
            <p:ph type="dt" sz="half" idx="10"/>
          </p:nvPr>
        </p:nvSpPr>
        <p:spPr/>
        <p:txBody>
          <a:bodyPr/>
          <a:lstStyle>
            <a:lvl1pPr>
              <a:defRPr/>
            </a:lvl1pPr>
          </a:lstStyle>
          <a:p>
            <a:pPr>
              <a:defRPr/>
            </a:pPr>
            <a:r>
              <a:rPr lang="en-US"/>
              <a:t>ACS WASC ©2014</a:t>
            </a:r>
            <a:endParaRPr lang="en-US" dirty="0"/>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EF01606D-ECA5-44FF-9AEB-0224558C8ED9}" type="slidenum">
              <a:rPr lang="en-US"/>
              <a:pPr>
                <a:defRPr/>
              </a:pPr>
              <a:t>‹#›</a:t>
            </a:fld>
            <a:endParaRPr lang="en-US" dirty="0"/>
          </a:p>
        </p:txBody>
      </p:sp>
    </p:spTree>
    <p:extLst>
      <p:ext uri="{BB962C8B-B14F-4D97-AF65-F5344CB8AC3E}">
        <p14:creationId xmlns:p14="http://schemas.microsoft.com/office/powerpoint/2010/main" val="3970939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defTabSz="457200">
              <a:defRPr/>
            </a:lvl1pPr>
          </a:lstStyle>
          <a:p>
            <a:pPr>
              <a:defRPr/>
            </a:pPr>
            <a:r>
              <a:rPr lang="en-US"/>
              <a:t>ACS WASC ©2014</a:t>
            </a:r>
            <a:endParaRPr lang="en-US" dirty="0"/>
          </a:p>
        </p:txBody>
      </p:sp>
      <p:sp>
        <p:nvSpPr>
          <p:cNvPr id="6" name="Footer Placeholder 4">
            <a:extLst/>
          </p:cNvPr>
          <p:cNvSpPr>
            <a:spLocks noGrp="1"/>
          </p:cNvSpPr>
          <p:nvPr>
            <p:ph type="ftr" sz="quarter" idx="11"/>
          </p:nvPr>
        </p:nvSpPr>
        <p:spPr/>
        <p:txBody>
          <a:bodyPr/>
          <a:lstStyle>
            <a:lvl1pPr defTabSz="457200">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defTabSz="457200">
              <a:defRPr/>
            </a:lvl1pPr>
          </a:lstStyle>
          <a:p>
            <a:pPr>
              <a:defRPr/>
            </a:pPr>
            <a:fld id="{B2688865-4225-46B1-9068-E56C236D58B6}" type="slidenum">
              <a:rPr lang="en-US"/>
              <a:pPr>
                <a:defRPr/>
              </a:pPr>
              <a:t>‹#›</a:t>
            </a:fld>
            <a:endParaRPr lang="en-US" dirty="0"/>
          </a:p>
        </p:txBody>
      </p:sp>
    </p:spTree>
    <p:extLst>
      <p:ext uri="{BB962C8B-B14F-4D97-AF65-F5344CB8AC3E}">
        <p14:creationId xmlns:p14="http://schemas.microsoft.com/office/powerpoint/2010/main" val="2455471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defTabSz="457200">
              <a:defRPr/>
            </a:lvl1pPr>
          </a:lstStyle>
          <a:p>
            <a:pPr>
              <a:defRPr/>
            </a:pPr>
            <a:r>
              <a:rPr lang="en-US"/>
              <a:t>ACS WASC ©2014</a:t>
            </a:r>
            <a:endParaRPr lang="en-US" dirty="0"/>
          </a:p>
        </p:txBody>
      </p:sp>
      <p:sp>
        <p:nvSpPr>
          <p:cNvPr id="5" name="Footer Placeholder 4">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defTabSz="457200">
              <a:defRPr/>
            </a:lvl1pPr>
          </a:lstStyle>
          <a:p>
            <a:pPr>
              <a:defRPr/>
            </a:pPr>
            <a:fld id="{6FA41ACE-4EB2-4033-917B-4765661D5492}" type="slidenum">
              <a:rPr lang="en-US"/>
              <a:pPr>
                <a:defRPr/>
              </a:pPr>
              <a:t>‹#›</a:t>
            </a:fld>
            <a:endParaRPr lang="en-US" dirty="0"/>
          </a:p>
        </p:txBody>
      </p:sp>
    </p:spTree>
    <p:extLst>
      <p:ext uri="{BB962C8B-B14F-4D97-AF65-F5344CB8AC3E}">
        <p14:creationId xmlns:p14="http://schemas.microsoft.com/office/powerpoint/2010/main" val="663492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defTabSz="457200">
              <a:defRPr/>
            </a:lvl1pPr>
          </a:lstStyle>
          <a:p>
            <a:pPr>
              <a:defRPr/>
            </a:pPr>
            <a:r>
              <a:rPr lang="en-US"/>
              <a:t>ACS WASC ©2014</a:t>
            </a:r>
            <a:endParaRPr lang="en-US" dirty="0"/>
          </a:p>
        </p:txBody>
      </p:sp>
      <p:sp>
        <p:nvSpPr>
          <p:cNvPr id="5" name="Footer Placeholder 4">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defTabSz="457200">
              <a:defRPr/>
            </a:lvl1pPr>
          </a:lstStyle>
          <a:p>
            <a:pPr>
              <a:defRPr/>
            </a:pPr>
            <a:fld id="{36B80E49-E402-4D51-9391-860AC12472D3}" type="slidenum">
              <a:rPr lang="en-US"/>
              <a:pPr>
                <a:defRPr/>
              </a:pPr>
              <a:t>‹#›</a:t>
            </a:fld>
            <a:endParaRPr lang="en-US" dirty="0"/>
          </a:p>
        </p:txBody>
      </p:sp>
    </p:spTree>
    <p:extLst>
      <p:ext uri="{BB962C8B-B14F-4D97-AF65-F5344CB8AC3E}">
        <p14:creationId xmlns:p14="http://schemas.microsoft.com/office/powerpoint/2010/main" val="306536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r>
              <a:rPr lang="en-US"/>
              <a:t>ACS WASC ©2014</a:t>
            </a:r>
            <a:endParaRPr lang="en-US" dirty="0"/>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EE7358F6-9B67-499B-8352-26832BC8B732}" type="slidenum">
              <a:rPr lang="en-US"/>
              <a:pPr>
                <a:defRPr/>
              </a:pPr>
              <a:t>‹#›</a:t>
            </a:fld>
            <a:endParaRPr lang="en-US" dirty="0"/>
          </a:p>
        </p:txBody>
      </p:sp>
    </p:spTree>
    <p:extLst>
      <p:ext uri="{BB962C8B-B14F-4D97-AF65-F5344CB8AC3E}">
        <p14:creationId xmlns:p14="http://schemas.microsoft.com/office/powerpoint/2010/main" val="1567060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r>
              <a:rPr lang="en-US"/>
              <a:t>ACS WASC ©2014</a:t>
            </a:r>
            <a:endParaRPr lang="en-US" dirty="0"/>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71CF3D9A-7E51-4485-8D0C-34F8EB0BCE72}" type="slidenum">
              <a:rPr lang="en-US"/>
              <a:pPr>
                <a:defRPr/>
              </a:pPr>
              <a:t>‹#›</a:t>
            </a:fld>
            <a:endParaRPr lang="en-US" dirty="0"/>
          </a:p>
        </p:txBody>
      </p:sp>
    </p:spTree>
    <p:extLst>
      <p:ext uri="{BB962C8B-B14F-4D97-AF65-F5344CB8AC3E}">
        <p14:creationId xmlns:p14="http://schemas.microsoft.com/office/powerpoint/2010/main" val="182412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r>
              <a:rPr lang="en-US"/>
              <a:t>ACS WASC ©2014</a:t>
            </a:r>
            <a:endParaRPr lang="en-US" dirty="0"/>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0E3E7F64-7566-4CF9-A07B-7FE134BC9B58}" type="slidenum">
              <a:rPr lang="en-US"/>
              <a:pPr>
                <a:defRPr/>
              </a:pPr>
              <a:t>‹#›</a:t>
            </a:fld>
            <a:endParaRPr lang="en-US" dirty="0"/>
          </a:p>
        </p:txBody>
      </p:sp>
    </p:spTree>
    <p:extLst>
      <p:ext uri="{BB962C8B-B14F-4D97-AF65-F5344CB8AC3E}">
        <p14:creationId xmlns:p14="http://schemas.microsoft.com/office/powerpoint/2010/main" val="153343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425" y="155575"/>
            <a:ext cx="14636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p:cNvPr>
          <p:cNvSpPr>
            <a:spLocks noGrp="1"/>
          </p:cNvSpPr>
          <p:nvPr>
            <p:ph type="dt" sz="half" idx="10"/>
          </p:nvPr>
        </p:nvSpPr>
        <p:spPr/>
        <p:txBody>
          <a:bodyPr/>
          <a:lstStyle>
            <a:lvl1pPr>
              <a:defRPr/>
            </a:lvl1pPr>
          </a:lstStyle>
          <a:p>
            <a:pPr>
              <a:defRPr/>
            </a:pPr>
            <a:r>
              <a:rPr lang="en-US"/>
              <a:t>ACS WASC ©2014</a:t>
            </a:r>
            <a:endParaRPr lang="en-US" dirty="0"/>
          </a:p>
        </p:txBody>
      </p:sp>
      <p:sp>
        <p:nvSpPr>
          <p:cNvPr id="5" name="Footer Placeholder 3">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p:cNvPr>
          <p:cNvSpPr>
            <a:spLocks noGrp="1"/>
          </p:cNvSpPr>
          <p:nvPr>
            <p:ph type="sldNum" sz="quarter" idx="12"/>
          </p:nvPr>
        </p:nvSpPr>
        <p:spPr/>
        <p:txBody>
          <a:bodyPr/>
          <a:lstStyle>
            <a:lvl1pPr>
              <a:defRPr/>
            </a:lvl1pPr>
          </a:lstStyle>
          <a:p>
            <a:pPr>
              <a:defRPr/>
            </a:pPr>
            <a:fld id="{E69833BA-98ED-43B8-BD96-B1AD0C863009}" type="slidenum">
              <a:rPr lang="en-US"/>
              <a:pPr>
                <a:defRPr/>
              </a:pPr>
              <a:t>‹#›</a:t>
            </a:fld>
            <a:endParaRPr lang="en-US" dirty="0"/>
          </a:p>
        </p:txBody>
      </p:sp>
    </p:spTree>
    <p:extLst>
      <p:ext uri="{BB962C8B-B14F-4D97-AF65-F5344CB8AC3E}">
        <p14:creationId xmlns:p14="http://schemas.microsoft.com/office/powerpoint/2010/main" val="18519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425" y="155575"/>
            <a:ext cx="14636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p:cNvPr>
          <p:cNvSpPr>
            <a:spLocks noGrp="1"/>
          </p:cNvSpPr>
          <p:nvPr>
            <p:ph type="dt" sz="half" idx="10"/>
          </p:nvPr>
        </p:nvSpPr>
        <p:spPr/>
        <p:txBody>
          <a:bodyPr/>
          <a:lstStyle>
            <a:lvl1pPr>
              <a:defRPr/>
            </a:lvl1pPr>
          </a:lstStyle>
          <a:p>
            <a:pPr>
              <a:defRPr/>
            </a:pPr>
            <a:r>
              <a:rPr lang="en-US"/>
              <a:t>ACS WASC ©2014</a:t>
            </a:r>
            <a:endParaRPr lang="en-US" dirty="0"/>
          </a:p>
        </p:txBody>
      </p:sp>
      <p:sp>
        <p:nvSpPr>
          <p:cNvPr id="4" name="Footer Placeholder 2">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p:cNvPr>
          <p:cNvSpPr>
            <a:spLocks noGrp="1"/>
          </p:cNvSpPr>
          <p:nvPr>
            <p:ph type="sldNum" sz="quarter" idx="12"/>
          </p:nvPr>
        </p:nvSpPr>
        <p:spPr/>
        <p:txBody>
          <a:bodyPr/>
          <a:lstStyle>
            <a:lvl1pPr>
              <a:defRPr/>
            </a:lvl1pPr>
          </a:lstStyle>
          <a:p>
            <a:pPr>
              <a:defRPr/>
            </a:pPr>
            <a:fld id="{751F8256-9C6F-41C9-8458-3E5F6F1525E2}" type="slidenum">
              <a:rPr lang="en-US"/>
              <a:pPr>
                <a:defRPr/>
              </a:pPr>
              <a:t>‹#›</a:t>
            </a:fld>
            <a:endParaRPr lang="en-US" dirty="0"/>
          </a:p>
        </p:txBody>
      </p:sp>
    </p:spTree>
    <p:extLst>
      <p:ext uri="{BB962C8B-B14F-4D97-AF65-F5344CB8AC3E}">
        <p14:creationId xmlns:p14="http://schemas.microsoft.com/office/powerpoint/2010/main" val="25105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a:defRPr/>
            </a:lvl1pPr>
          </a:lstStyle>
          <a:p>
            <a:pPr>
              <a:defRPr/>
            </a:pPr>
            <a:r>
              <a:rPr lang="en-US"/>
              <a:t>ACS WASC ©2014</a:t>
            </a:r>
            <a:endParaRPr lang="en-US" dirty="0"/>
          </a:p>
        </p:txBody>
      </p:sp>
      <p:sp>
        <p:nvSpPr>
          <p:cNvPr id="6" name="Footer Placeholder 5">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481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r>
              <a:rPr lang="en-US"/>
              <a:t>ACS WASC ©2014</a:t>
            </a:r>
            <a:endParaRPr lang="en-US" dirty="0"/>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43B02364-72BF-4136-994E-527D6209811F}" type="slidenum">
              <a:rPr lang="en-US"/>
              <a:pPr>
                <a:defRPr/>
              </a:pPr>
              <a:t>‹#›</a:t>
            </a:fld>
            <a:endParaRPr lang="en-US" dirty="0"/>
          </a:p>
        </p:txBody>
      </p:sp>
    </p:spTree>
    <p:extLst>
      <p:ext uri="{BB962C8B-B14F-4D97-AF65-F5344CB8AC3E}">
        <p14:creationId xmlns:p14="http://schemas.microsoft.com/office/powerpoint/2010/main" val="2577574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n-US"/>
              <a:t>ACS WASC ©2014</a:t>
            </a:r>
            <a:endParaRPr lang="en-US" dirty="0"/>
          </a:p>
        </p:txBody>
      </p:sp>
      <p:sp>
        <p:nvSpPr>
          <p:cNvPr id="5" name="Footer Placeholder 4">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C3C2687-CC55-49BB-B526-F6F235B67F1B}" type="slidenum">
              <a:rPr lang="en-US"/>
              <a:pPr>
                <a:defRPr/>
              </a:pPr>
              <a:t>‹#›</a:t>
            </a:fld>
            <a:endParaRPr lang="en-US" dirty="0"/>
          </a:p>
        </p:txBody>
      </p:sp>
      <p:pic>
        <p:nvPicPr>
          <p:cNvPr id="1031"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425" y="155575"/>
            <a:ext cx="14636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4" r:id="rId6"/>
    <p:sldLayoutId id="2147484425" r:id="rId7"/>
    <p:sldLayoutId id="2147484426" r:id="rId8"/>
    <p:sldLayoutId id="2147484421" r:id="rId9"/>
    <p:sldLayoutId id="2147484422" r:id="rId10"/>
    <p:sldLayoutId id="214748442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endParaRPr lang="en-US" dirty="0"/>
          </a:p>
        </p:txBody>
      </p:sp>
      <p:sp>
        <p:nvSpPr>
          <p:cNvPr id="5" name="Footer Placeholder 4">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eaLnBrk="1" fontAlgn="auto" hangingPunct="1">
              <a:spcBef>
                <a:spcPts val="0"/>
              </a:spcBef>
              <a:spcAft>
                <a:spcPts val="0"/>
              </a:spcAft>
              <a:defRPr sz="1200">
                <a:solidFill>
                  <a:prstClr val="black">
                    <a:tint val="75000"/>
                  </a:prstClr>
                </a:solidFill>
                <a:latin typeface="+mn-lt"/>
              </a:defRPr>
            </a:lvl1pPr>
          </a:lstStyle>
          <a:p>
            <a:pPr>
              <a:defRPr/>
            </a:pPr>
            <a:fld id="{17FDE8AF-2932-4175-B475-478F115FB06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bing.com/images/search?view=detailV2&amp;ccid=kwhE5C43&amp;id=0AE943C83266CAE34266D11DAEA47DE0EBBA26E8&amp;thid=OIP.kwhE5C43c6dj5p5FxFQ0jgHaE8&amp;mediaurl=http://coalitionswork.com/wp-content/uploads/8questions_blog1.jpg&amp;exph=1498&amp;expw=2246&amp;q=questions?&amp;simid=608011434226093103&amp;selectedIndex=65"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bing.com/images/search?view=detailV2&amp;ccid=kwhE5C43&amp;id=0AE943C83266CAE34266D11DAEA47DE0EBBA26E8&amp;thid=OIP.kwhE5C43c6dj5p5FxFQ0jgHaE8&amp;mediaurl=http://coalitionswork.com/wp-content/uploads/8questions_blog1.jpg&amp;exph=1498&amp;expw=2246&amp;q=questions?&amp;simid=608011434226093103&amp;selectedIndex=65"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bing.com/images/search?view=detailV2&amp;ccid=kwhE5C43&amp;id=0AE943C83266CAE34266D11DAEA47DE0EBBA26E8&amp;thid=OIP.kwhE5C43c6dj5p5FxFQ0jgHaE8&amp;mediaurl=http://coalitionswork.com/wp-content/uploads/8questions_blog1.jpg&amp;exph=1498&amp;expw=2246&amp;q=questions?&amp;simid=608011434226093103&amp;selectedIndex=65"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mailto:Joses@cde.ca.gov"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hyperlink" Target="mailto:Pchand@cde.ca.gov"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hyperlink" Target="https://www.lacoe.edu/Technology/MEP-Online-Systems"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www.bing.com/images/search?view=detailV2&amp;ccid=kwhE5C43&amp;id=0AE943C83266CAE34266D11DAEA47DE0EBBA26E8&amp;thid=OIP.kwhE5C43c6dj5p5FxFQ0jgHaE8&amp;mediaurl=http://coalitionswork.com/wp-content/uploads/8questions_blog1.jpg&amp;exph=1498&amp;expw=2246&amp;q=questions?&amp;simid=608011434226093103&amp;selectedIndex=65" TargetMode="Externa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5.xml.rels><?xml version="1.0" encoding="UTF-8" standalone="yes"?>
<Relationships xmlns="http://schemas.openxmlformats.org/package/2006/relationships"><Relationship Id="rId3" Type="http://schemas.openxmlformats.org/officeDocument/2006/relationships/hyperlink" Target="mailto:JOses@cde.ca.gov"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61A191-DB57-4C08-8053-EF5A8E4EA0BA}"/>
              </a:ext>
            </a:extLst>
          </p:cNvPr>
          <p:cNvSpPr/>
          <p:nvPr/>
        </p:nvSpPr>
        <p:spPr>
          <a:xfrm>
            <a:off x="1487531" y="1763457"/>
            <a:ext cx="7145079" cy="3970318"/>
          </a:xfrm>
          <a:prstGeom prst="rect">
            <a:avLst/>
          </a:prstGeom>
        </p:spPr>
        <p:txBody>
          <a:bodyPr wrap="square">
            <a:spAutoFit/>
          </a:bodyPr>
          <a:lstStyle/>
          <a:p>
            <a:r>
              <a:rPr lang="en-US" altLang="en-US" sz="2800" dirty="0">
                <a:solidFill>
                  <a:srgbClr val="000000"/>
                </a:solidFill>
                <a:latin typeface="Arial"/>
              </a:rPr>
              <a:t>The webinar will begin shortly. If you are joining as a group, please use the chat area on the right side of the screen for roll call (enter your name and title). Thank you. </a:t>
            </a:r>
            <a:br>
              <a:rPr lang="en-US" altLang="en-US" sz="2800" dirty="0">
                <a:solidFill>
                  <a:srgbClr val="000000"/>
                </a:solidFill>
                <a:latin typeface="Arial"/>
              </a:rPr>
            </a:br>
            <a:br>
              <a:rPr lang="en-US" altLang="en-US" sz="2800" dirty="0">
                <a:solidFill>
                  <a:srgbClr val="000000"/>
                </a:solidFill>
                <a:latin typeface="Arial"/>
              </a:rPr>
            </a:br>
            <a:r>
              <a:rPr lang="en-US" altLang="en-US" sz="2800" dirty="0">
                <a:solidFill>
                  <a:srgbClr val="000000"/>
                </a:solidFill>
                <a:latin typeface="Arial"/>
              </a:rPr>
              <a:t>If the sound is not coming through, please connect via telephone at </a:t>
            </a:r>
            <a:r>
              <a:rPr lang="en-US" altLang="en-US" sz="2800" b="1" dirty="0">
                <a:solidFill>
                  <a:srgbClr val="000000"/>
                </a:solidFill>
                <a:latin typeface="Arial"/>
              </a:rPr>
              <a:t>1-669-219-2599 </a:t>
            </a:r>
            <a:r>
              <a:rPr lang="en-US" altLang="en-US" sz="2800" dirty="0">
                <a:solidFill>
                  <a:srgbClr val="000000"/>
                </a:solidFill>
                <a:latin typeface="Arial"/>
              </a:rPr>
              <a:t>include meeting ID </a:t>
            </a:r>
            <a:r>
              <a:rPr lang="en-US" altLang="en-US" sz="2800" b="1" dirty="0">
                <a:solidFill>
                  <a:srgbClr val="000000"/>
                </a:solidFill>
                <a:latin typeface="Arial"/>
              </a:rPr>
              <a:t>858 0529 7777 </a:t>
            </a:r>
            <a:r>
              <a:rPr lang="en-US" altLang="en-US" sz="2800" dirty="0">
                <a:solidFill>
                  <a:srgbClr val="000000"/>
                </a:solidFill>
                <a:latin typeface="Arial"/>
              </a:rPr>
              <a:t>and enter password </a:t>
            </a:r>
            <a:r>
              <a:rPr lang="en-US" altLang="en-US" sz="2800" b="1" dirty="0">
                <a:solidFill>
                  <a:srgbClr val="000000"/>
                </a:solidFill>
                <a:latin typeface="Arial"/>
              </a:rPr>
              <a:t>782523.</a:t>
            </a:r>
            <a:endParaRPr lang="en-US" sz="2800" b="1" dirty="0"/>
          </a:p>
        </p:txBody>
      </p:sp>
      <p:sp>
        <p:nvSpPr>
          <p:cNvPr id="3" name="Title 2">
            <a:extLst>
              <a:ext uri="{FF2B5EF4-FFF2-40B4-BE49-F238E27FC236}">
                <a16:creationId xmlns:a16="http://schemas.microsoft.com/office/drawing/2014/main" id="{5556BE04-9E72-4E8D-976D-C3277059F502}"/>
              </a:ext>
            </a:extLst>
          </p:cNvPr>
          <p:cNvSpPr>
            <a:spLocks noGrp="1"/>
          </p:cNvSpPr>
          <p:nvPr>
            <p:ph type="ctrTitle"/>
          </p:nvPr>
        </p:nvSpPr>
        <p:spPr>
          <a:xfrm>
            <a:off x="1371600" y="76706"/>
            <a:ext cx="7772400" cy="1686751"/>
          </a:xfrm>
        </p:spPr>
        <p:txBody>
          <a:bodyPr>
            <a:normAutofit fontScale="90000"/>
          </a:bodyPr>
          <a:lstStyle/>
          <a:p>
            <a:pPr lvl="0">
              <a:defRPr/>
            </a:pPr>
            <a:r>
              <a:rPr lang="en-US" altLang="en-US" sz="4400" b="1" dirty="0">
                <a:solidFill>
                  <a:srgbClr val="002060"/>
                </a:solidFill>
                <a:latin typeface="Arial"/>
                <a:ea typeface="+mn-ea"/>
                <a:cs typeface="+mn-cs"/>
              </a:rPr>
              <a:t>Welcome California Mini Corps Staff</a:t>
            </a:r>
            <a:br>
              <a:rPr lang="en-US" altLang="en-US" sz="4000" b="1" dirty="0">
                <a:solidFill>
                  <a:srgbClr val="002060"/>
                </a:solidFill>
                <a:latin typeface="Arial"/>
                <a:ea typeface="+mn-ea"/>
                <a:cs typeface="+mn-cs"/>
              </a:rPr>
            </a:br>
            <a:endParaRPr lang="en-US" dirty="0"/>
          </a:p>
        </p:txBody>
      </p:sp>
    </p:spTree>
    <p:extLst>
      <p:ext uri="{BB962C8B-B14F-4D97-AF65-F5344CB8AC3E}">
        <p14:creationId xmlns:p14="http://schemas.microsoft.com/office/powerpoint/2010/main" val="293290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267" y="274638"/>
            <a:ext cx="8229600" cy="1143000"/>
          </a:xfrm>
        </p:spPr>
        <p:txBody>
          <a:bodyPr/>
          <a:lstStyle/>
          <a:p>
            <a:r>
              <a:rPr lang="en-US" b="1" dirty="0">
                <a:solidFill>
                  <a:srgbClr val="002060"/>
                </a:solidFill>
                <a:latin typeface="Arial" panose="020B0604020202020204" pitchFamily="34" charset="0"/>
                <a:cs typeface="Arial" panose="020B0604020202020204" pitchFamily="34" charset="0"/>
              </a:rPr>
              <a:t>Necessary Documents </a:t>
            </a:r>
          </a:p>
        </p:txBody>
      </p:sp>
      <p:sp>
        <p:nvSpPr>
          <p:cNvPr id="4" name="Slide Number Placeholder 3"/>
          <p:cNvSpPr>
            <a:spLocks noGrp="1"/>
          </p:cNvSpPr>
          <p:nvPr>
            <p:ph type="sldNum" sz="quarter" idx="12"/>
          </p:nvPr>
        </p:nvSpPr>
        <p:spPr/>
        <p:txBody>
          <a:bodyPr/>
          <a:lstStyle/>
          <a:p>
            <a:pPr>
              <a:defRPr/>
            </a:pPr>
            <a:fld id="{EF01606D-ECA5-44FF-9AEB-0224558C8ED9}" type="slidenum">
              <a:rPr lang="en-US" smtClean="0"/>
              <a:pPr>
                <a:defRPr/>
              </a:pPr>
              <a:t>10</a:t>
            </a:fld>
            <a:endParaRPr lang="en-US" dirty="0"/>
          </a:p>
        </p:txBody>
      </p:sp>
      <p:pic>
        <p:nvPicPr>
          <p:cNvPr id="11" name="Picture 10" descr="Images of all required documents. ">
            <a:extLst>
              <a:ext uri="{FF2B5EF4-FFF2-40B4-BE49-F238E27FC236}">
                <a16:creationId xmlns:a16="http://schemas.microsoft.com/office/drawing/2014/main" id="{9FE305B9-1177-4207-8C90-8189156DE8D2}"/>
              </a:ext>
            </a:extLst>
          </p:cNvPr>
          <p:cNvPicPr>
            <a:picLocks noChangeAspect="1"/>
          </p:cNvPicPr>
          <p:nvPr/>
        </p:nvPicPr>
        <p:blipFill rotWithShape="1">
          <a:blip r:embed="rId3"/>
          <a:srcRect t="3144"/>
          <a:stretch/>
        </p:blipFill>
        <p:spPr>
          <a:xfrm>
            <a:off x="219074" y="1545380"/>
            <a:ext cx="8229600" cy="5037982"/>
          </a:xfrm>
          <a:prstGeom prst="rect">
            <a:avLst/>
          </a:prstGeom>
        </p:spPr>
      </p:pic>
    </p:spTree>
    <p:extLst>
      <p:ext uri="{BB962C8B-B14F-4D97-AF65-F5344CB8AC3E}">
        <p14:creationId xmlns:p14="http://schemas.microsoft.com/office/powerpoint/2010/main" val="187593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835" y="274638"/>
            <a:ext cx="8229600" cy="1143000"/>
          </a:xfrm>
        </p:spPr>
        <p:txBody>
          <a:bodyPr/>
          <a:lstStyle/>
          <a:p>
            <a:r>
              <a:rPr lang="en-US" b="1" dirty="0">
                <a:solidFill>
                  <a:srgbClr val="002060"/>
                </a:solidFill>
                <a:latin typeface="Arial" panose="020B0604020202020204" pitchFamily="34" charset="0"/>
                <a:cs typeface="Arial" panose="020B0604020202020204" pitchFamily="34" charset="0"/>
              </a:rPr>
              <a:t>Necessary Documents (2) </a:t>
            </a:r>
          </a:p>
        </p:txBody>
      </p:sp>
      <p:sp>
        <p:nvSpPr>
          <p:cNvPr id="3" name="Content Placeholder 2"/>
          <p:cNvSpPr>
            <a:spLocks noGrp="1"/>
          </p:cNvSpPr>
          <p:nvPr>
            <p:ph idx="1"/>
          </p:nvPr>
        </p:nvSpPr>
        <p:spPr>
          <a:xfrm>
            <a:off x="849835" y="1363298"/>
            <a:ext cx="8013032" cy="1294449"/>
          </a:xfrm>
        </p:spPr>
        <p:txBody>
          <a:bodyPr/>
          <a:lstStyle/>
          <a:p>
            <a:pPr>
              <a:lnSpc>
                <a:spcPct val="150000"/>
              </a:lnSpc>
            </a:pPr>
            <a:r>
              <a:rPr lang="en-US" altLang="en-US" sz="2400" dirty="0">
                <a:latin typeface="Arial" panose="020B0604020202020204" pitchFamily="34" charset="0"/>
                <a:cs typeface="Arial" panose="020B0604020202020204" pitchFamily="34" charset="0"/>
              </a:rPr>
              <a:t>CMC Grant General Guidelines and 2020—21 Timeline</a:t>
            </a:r>
          </a:p>
          <a:p>
            <a:pPr>
              <a:lnSpc>
                <a:spcPct val="150000"/>
              </a:lnSpc>
            </a:pPr>
            <a:endParaRPr lang="en-US" altLang="en-US" sz="2800" dirty="0">
              <a:latin typeface="Arial" panose="020B0604020202020204" pitchFamily="34" charset="0"/>
              <a:cs typeface="Arial" panose="020B0604020202020204" pitchFamily="34" charset="0"/>
            </a:endParaRPr>
          </a:p>
          <a:p>
            <a:pPr>
              <a:lnSpc>
                <a:spcPct val="150000"/>
              </a:lnSpc>
            </a:pPr>
            <a:endParaRPr lang="en-US" altLang="en-US" sz="2800" dirty="0">
              <a:latin typeface="Arial" panose="020B0604020202020204" pitchFamily="34" charset="0"/>
              <a:cs typeface="Arial" panose="020B0604020202020204" pitchFamily="34" charset="0"/>
            </a:endParaRPr>
          </a:p>
          <a:p>
            <a:pPr>
              <a:lnSpc>
                <a:spcPct val="150000"/>
              </a:lnSpc>
            </a:pPr>
            <a:endParaRPr lang="en-US" altLang="en-US" sz="2800"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F01606D-ECA5-44FF-9AEB-0224558C8ED9}" type="slidenum">
              <a:rPr lang="en-US" smtClean="0"/>
              <a:pPr>
                <a:defRPr/>
              </a:pPr>
              <a:t>11</a:t>
            </a:fld>
            <a:endParaRPr lang="en-US" dirty="0"/>
          </a:p>
        </p:txBody>
      </p:sp>
      <p:pic>
        <p:nvPicPr>
          <p:cNvPr id="7" name="Picture 6" descr="Image of CMC Grant General Guidelines and Timeline. &#10;">
            <a:extLst>
              <a:ext uri="{FF2B5EF4-FFF2-40B4-BE49-F238E27FC236}">
                <a16:creationId xmlns:a16="http://schemas.microsoft.com/office/drawing/2014/main" id="{781A5902-98B9-4121-91FA-511E099E9BAD}"/>
              </a:ext>
            </a:extLst>
          </p:cNvPr>
          <p:cNvPicPr>
            <a:picLocks noChangeAspect="1"/>
          </p:cNvPicPr>
          <p:nvPr/>
        </p:nvPicPr>
        <p:blipFill>
          <a:blip r:embed="rId3"/>
          <a:stretch>
            <a:fillRect/>
          </a:stretch>
        </p:blipFill>
        <p:spPr>
          <a:xfrm>
            <a:off x="389659" y="2010523"/>
            <a:ext cx="3640282" cy="4710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age of CMC Grant General Guidelines and Timeline. ">
            <a:extLst>
              <a:ext uri="{FF2B5EF4-FFF2-40B4-BE49-F238E27FC236}">
                <a16:creationId xmlns:a16="http://schemas.microsoft.com/office/drawing/2014/main" id="{58DFDFDA-B94B-428F-8AA0-07CBCD578D47}"/>
              </a:ext>
            </a:extLst>
          </p:cNvPr>
          <p:cNvPicPr>
            <a:picLocks noChangeAspect="1"/>
          </p:cNvPicPr>
          <p:nvPr/>
        </p:nvPicPr>
        <p:blipFill rotWithShape="1">
          <a:blip r:embed="rId4"/>
          <a:srcRect l="3464" r="5948" b="34722"/>
          <a:stretch/>
        </p:blipFill>
        <p:spPr>
          <a:xfrm>
            <a:off x="4152900" y="2127624"/>
            <a:ext cx="4800600" cy="4476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274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835" y="274638"/>
            <a:ext cx="8229600" cy="1143000"/>
          </a:xfrm>
        </p:spPr>
        <p:txBody>
          <a:bodyPr/>
          <a:lstStyle/>
          <a:p>
            <a:r>
              <a:rPr lang="en-US" b="1" dirty="0">
                <a:solidFill>
                  <a:srgbClr val="002060"/>
                </a:solidFill>
                <a:latin typeface="Arial" panose="020B0604020202020204" pitchFamily="34" charset="0"/>
                <a:cs typeface="Arial" panose="020B0604020202020204" pitchFamily="34" charset="0"/>
              </a:rPr>
              <a:t>Necessary Documents (3) </a:t>
            </a:r>
          </a:p>
        </p:txBody>
      </p:sp>
      <p:sp>
        <p:nvSpPr>
          <p:cNvPr id="3" name="Content Placeholder 2"/>
          <p:cNvSpPr>
            <a:spLocks noGrp="1"/>
          </p:cNvSpPr>
          <p:nvPr>
            <p:ph idx="1"/>
          </p:nvPr>
        </p:nvSpPr>
        <p:spPr>
          <a:xfrm>
            <a:off x="849835" y="1582101"/>
            <a:ext cx="8013032" cy="2736264"/>
          </a:xfrm>
        </p:spPr>
        <p:txBody>
          <a:bodyPr/>
          <a:lstStyle/>
          <a:p>
            <a:pPr>
              <a:lnSpc>
                <a:spcPct val="150000"/>
              </a:lnSpc>
            </a:pPr>
            <a:r>
              <a:rPr lang="en-US" altLang="en-US" sz="2800" dirty="0">
                <a:latin typeface="Arial" panose="020B0604020202020204" pitchFamily="34" charset="0"/>
                <a:cs typeface="Arial" panose="020B0604020202020204" pitchFamily="34" charset="0"/>
              </a:rPr>
              <a:t>CMC 2020—21 Contract to Grant Crosswalk</a:t>
            </a:r>
          </a:p>
          <a:p>
            <a:pPr>
              <a:lnSpc>
                <a:spcPct val="150000"/>
              </a:lnSpc>
            </a:pPr>
            <a:endParaRPr lang="en-US" altLang="en-US" sz="2800" dirty="0">
              <a:latin typeface="Arial" panose="020B0604020202020204" pitchFamily="34" charset="0"/>
              <a:cs typeface="Arial" panose="020B0604020202020204" pitchFamily="34" charset="0"/>
            </a:endParaRPr>
          </a:p>
          <a:p>
            <a:pPr>
              <a:lnSpc>
                <a:spcPct val="150000"/>
              </a:lnSpc>
            </a:pPr>
            <a:endParaRPr lang="en-US" altLang="en-US" sz="2800" dirty="0">
              <a:latin typeface="Arial" panose="020B0604020202020204" pitchFamily="34" charset="0"/>
              <a:cs typeface="Arial" panose="020B0604020202020204" pitchFamily="34" charset="0"/>
            </a:endParaRPr>
          </a:p>
          <a:p>
            <a:pPr>
              <a:lnSpc>
                <a:spcPct val="150000"/>
              </a:lnSpc>
            </a:pPr>
            <a:endParaRPr lang="en-US" altLang="en-US" sz="2800"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F01606D-ECA5-44FF-9AEB-0224558C8ED9}" type="slidenum">
              <a:rPr lang="en-US" smtClean="0"/>
              <a:pPr>
                <a:defRPr/>
              </a:pPr>
              <a:t>12</a:t>
            </a:fld>
            <a:endParaRPr lang="en-US" dirty="0"/>
          </a:p>
        </p:txBody>
      </p:sp>
      <p:pic>
        <p:nvPicPr>
          <p:cNvPr id="5" name="Picture 4" descr="Image of CMC Contract to Grant Crosswalk. ">
            <a:extLst>
              <a:ext uri="{FF2B5EF4-FFF2-40B4-BE49-F238E27FC236}">
                <a16:creationId xmlns:a16="http://schemas.microsoft.com/office/drawing/2014/main" id="{E2225557-D33A-4C58-A70B-0CF755BAF5DC}"/>
              </a:ext>
            </a:extLst>
          </p:cNvPr>
          <p:cNvPicPr>
            <a:picLocks noChangeAspect="1"/>
          </p:cNvPicPr>
          <p:nvPr/>
        </p:nvPicPr>
        <p:blipFill>
          <a:blip r:embed="rId3"/>
          <a:stretch>
            <a:fillRect/>
          </a:stretch>
        </p:blipFill>
        <p:spPr>
          <a:xfrm>
            <a:off x="849835" y="2247387"/>
            <a:ext cx="7132115" cy="4141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78623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835" y="274638"/>
            <a:ext cx="8229600" cy="1143000"/>
          </a:xfrm>
        </p:spPr>
        <p:txBody>
          <a:bodyPr/>
          <a:lstStyle/>
          <a:p>
            <a:r>
              <a:rPr lang="en-US" b="1" dirty="0">
                <a:solidFill>
                  <a:srgbClr val="002060"/>
                </a:solidFill>
                <a:latin typeface="Arial" panose="020B0604020202020204" pitchFamily="34" charset="0"/>
                <a:cs typeface="Arial" panose="020B0604020202020204" pitchFamily="34" charset="0"/>
              </a:rPr>
              <a:t>Necessary Documents (4) </a:t>
            </a:r>
          </a:p>
        </p:txBody>
      </p:sp>
      <p:sp>
        <p:nvSpPr>
          <p:cNvPr id="3" name="Content Placeholder 2"/>
          <p:cNvSpPr>
            <a:spLocks noGrp="1"/>
          </p:cNvSpPr>
          <p:nvPr>
            <p:ph idx="1"/>
          </p:nvPr>
        </p:nvSpPr>
        <p:spPr>
          <a:xfrm>
            <a:off x="849835" y="1363298"/>
            <a:ext cx="8013032" cy="1294449"/>
          </a:xfrm>
        </p:spPr>
        <p:txBody>
          <a:bodyPr/>
          <a:lstStyle/>
          <a:p>
            <a:pPr>
              <a:lnSpc>
                <a:spcPct val="150000"/>
              </a:lnSpc>
            </a:pPr>
            <a:r>
              <a:rPr lang="en-US" altLang="en-US" sz="2400" dirty="0">
                <a:latin typeface="Arial" panose="020B0604020202020204" pitchFamily="34" charset="0"/>
                <a:cs typeface="Arial" panose="020B0604020202020204" pitchFamily="34" charset="0"/>
              </a:rPr>
              <a:t>CMC Program Reporting Documents</a:t>
            </a:r>
          </a:p>
          <a:p>
            <a:pPr>
              <a:lnSpc>
                <a:spcPct val="150000"/>
              </a:lnSpc>
            </a:pPr>
            <a:endParaRPr lang="en-US" altLang="en-US" sz="2800" dirty="0">
              <a:latin typeface="Arial" panose="020B0604020202020204" pitchFamily="34" charset="0"/>
              <a:cs typeface="Arial" panose="020B0604020202020204" pitchFamily="34" charset="0"/>
            </a:endParaRPr>
          </a:p>
          <a:p>
            <a:pPr>
              <a:lnSpc>
                <a:spcPct val="150000"/>
              </a:lnSpc>
            </a:pPr>
            <a:endParaRPr lang="en-US" altLang="en-US" sz="2800" dirty="0">
              <a:latin typeface="Arial" panose="020B0604020202020204" pitchFamily="34" charset="0"/>
              <a:cs typeface="Arial" panose="020B0604020202020204" pitchFamily="34" charset="0"/>
            </a:endParaRPr>
          </a:p>
          <a:p>
            <a:pPr>
              <a:lnSpc>
                <a:spcPct val="150000"/>
              </a:lnSpc>
            </a:pPr>
            <a:endParaRPr lang="en-US" altLang="en-US" sz="2800"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F01606D-ECA5-44FF-9AEB-0224558C8ED9}" type="slidenum">
              <a:rPr lang="en-US" smtClean="0"/>
              <a:pPr>
                <a:defRPr/>
              </a:pPr>
              <a:t>13</a:t>
            </a:fld>
            <a:endParaRPr lang="en-US" dirty="0"/>
          </a:p>
        </p:txBody>
      </p:sp>
      <p:pic>
        <p:nvPicPr>
          <p:cNvPr id="6" name="Picture 5" descr="Image of CMC Program Reporting Documents.">
            <a:extLst>
              <a:ext uri="{FF2B5EF4-FFF2-40B4-BE49-F238E27FC236}">
                <a16:creationId xmlns:a16="http://schemas.microsoft.com/office/drawing/2014/main" id="{F33B904E-81B4-4E74-B03C-C5E9D49BC649}"/>
              </a:ext>
            </a:extLst>
          </p:cNvPr>
          <p:cNvPicPr>
            <a:picLocks noChangeAspect="1"/>
          </p:cNvPicPr>
          <p:nvPr/>
        </p:nvPicPr>
        <p:blipFill rotWithShape="1">
          <a:blip r:embed="rId3"/>
          <a:srcRect l="11176" t="7499" r="10098" b="10278"/>
          <a:stretch/>
        </p:blipFill>
        <p:spPr>
          <a:xfrm>
            <a:off x="457200" y="1959497"/>
            <a:ext cx="3523219" cy="4761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Image of CMC Program Reporting Documents.">
            <a:extLst>
              <a:ext uri="{FF2B5EF4-FFF2-40B4-BE49-F238E27FC236}">
                <a16:creationId xmlns:a16="http://schemas.microsoft.com/office/drawing/2014/main" id="{33CCFF22-B3E3-4AE5-91D0-BF4F5292EFA3}"/>
              </a:ext>
            </a:extLst>
          </p:cNvPr>
          <p:cNvPicPr>
            <a:picLocks noChangeAspect="1"/>
          </p:cNvPicPr>
          <p:nvPr/>
        </p:nvPicPr>
        <p:blipFill rotWithShape="1">
          <a:blip r:embed="rId4"/>
          <a:srcRect l="10817" t="7222" r="12615" b="42500"/>
          <a:stretch/>
        </p:blipFill>
        <p:spPr>
          <a:xfrm>
            <a:off x="4236514" y="1959497"/>
            <a:ext cx="4057651" cy="4761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7372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835" y="274638"/>
            <a:ext cx="8229600" cy="1143000"/>
          </a:xfrm>
        </p:spPr>
        <p:txBody>
          <a:bodyPr/>
          <a:lstStyle/>
          <a:p>
            <a:r>
              <a:rPr lang="en-US" b="1" dirty="0">
                <a:solidFill>
                  <a:srgbClr val="002060"/>
                </a:solidFill>
                <a:latin typeface="Arial" panose="020B0604020202020204" pitchFamily="34" charset="0"/>
                <a:cs typeface="Arial" panose="020B0604020202020204" pitchFamily="34" charset="0"/>
              </a:rPr>
              <a:t>Necessary Documents (5) </a:t>
            </a:r>
          </a:p>
        </p:txBody>
      </p:sp>
      <p:sp>
        <p:nvSpPr>
          <p:cNvPr id="3" name="Content Placeholder 2" descr="Image of CMC Program Reporting Documents.&#10;"/>
          <p:cNvSpPr>
            <a:spLocks noGrp="1"/>
          </p:cNvSpPr>
          <p:nvPr>
            <p:ph idx="1"/>
          </p:nvPr>
        </p:nvSpPr>
        <p:spPr>
          <a:xfrm>
            <a:off x="849835" y="1363298"/>
            <a:ext cx="8013032" cy="1294449"/>
          </a:xfrm>
        </p:spPr>
        <p:txBody>
          <a:bodyPr/>
          <a:lstStyle/>
          <a:p>
            <a:pPr>
              <a:lnSpc>
                <a:spcPct val="150000"/>
              </a:lnSpc>
            </a:pPr>
            <a:r>
              <a:rPr lang="en-US" altLang="en-US" sz="2400" dirty="0">
                <a:latin typeface="Arial" panose="020B0604020202020204" pitchFamily="34" charset="0"/>
                <a:cs typeface="Arial" panose="020B0604020202020204" pitchFamily="34" charset="0"/>
              </a:rPr>
              <a:t>CMC Program Monitoring Documents</a:t>
            </a:r>
          </a:p>
          <a:p>
            <a:pPr>
              <a:lnSpc>
                <a:spcPct val="150000"/>
              </a:lnSpc>
            </a:pPr>
            <a:endParaRPr lang="en-US" altLang="en-US" sz="2800" dirty="0">
              <a:latin typeface="Arial" panose="020B0604020202020204" pitchFamily="34" charset="0"/>
              <a:cs typeface="Arial" panose="020B0604020202020204" pitchFamily="34" charset="0"/>
            </a:endParaRPr>
          </a:p>
          <a:p>
            <a:pPr>
              <a:lnSpc>
                <a:spcPct val="150000"/>
              </a:lnSpc>
            </a:pPr>
            <a:endParaRPr lang="en-US" altLang="en-US" sz="2800" dirty="0">
              <a:latin typeface="Arial" panose="020B0604020202020204" pitchFamily="34" charset="0"/>
              <a:cs typeface="Arial" panose="020B0604020202020204" pitchFamily="34" charset="0"/>
            </a:endParaRPr>
          </a:p>
          <a:p>
            <a:pPr>
              <a:lnSpc>
                <a:spcPct val="150000"/>
              </a:lnSpc>
            </a:pPr>
            <a:endParaRPr lang="en-US" altLang="en-US" sz="2800"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F01606D-ECA5-44FF-9AEB-0224558C8ED9}" type="slidenum">
              <a:rPr lang="en-US" smtClean="0"/>
              <a:pPr>
                <a:defRPr/>
              </a:pPr>
              <a:t>14</a:t>
            </a:fld>
            <a:endParaRPr lang="en-US" dirty="0"/>
          </a:p>
        </p:txBody>
      </p:sp>
      <p:pic>
        <p:nvPicPr>
          <p:cNvPr id="7" name="Picture 6" descr="Image of CMC Program Monitoring Documents.">
            <a:extLst>
              <a:ext uri="{FF2B5EF4-FFF2-40B4-BE49-F238E27FC236}">
                <a16:creationId xmlns:a16="http://schemas.microsoft.com/office/drawing/2014/main" id="{E7EDDD34-F08E-465B-BA79-4329ABE84D8D}"/>
              </a:ext>
            </a:extLst>
          </p:cNvPr>
          <p:cNvPicPr>
            <a:picLocks noChangeAspect="1"/>
          </p:cNvPicPr>
          <p:nvPr/>
        </p:nvPicPr>
        <p:blipFill rotWithShape="1">
          <a:blip r:embed="rId3"/>
          <a:srcRect l="13333" t="7778" r="12614" b="12500"/>
          <a:stretch/>
        </p:blipFill>
        <p:spPr>
          <a:xfrm>
            <a:off x="900110" y="2010521"/>
            <a:ext cx="3381381" cy="47109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age of CMC Program Monitoring Documents.">
            <a:extLst>
              <a:ext uri="{FF2B5EF4-FFF2-40B4-BE49-F238E27FC236}">
                <a16:creationId xmlns:a16="http://schemas.microsoft.com/office/drawing/2014/main" id="{1BBA2C7D-DE02-422A-A15C-DF0ADDE8B403}"/>
              </a:ext>
            </a:extLst>
          </p:cNvPr>
          <p:cNvPicPr>
            <a:picLocks noChangeAspect="1"/>
          </p:cNvPicPr>
          <p:nvPr/>
        </p:nvPicPr>
        <p:blipFill rotWithShape="1">
          <a:blip r:embed="rId4"/>
          <a:srcRect l="12974" t="7778" r="12615" b="13889"/>
          <a:stretch/>
        </p:blipFill>
        <p:spPr>
          <a:xfrm>
            <a:off x="4658302" y="2010520"/>
            <a:ext cx="3458042" cy="4710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557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I. System Access &#10;"/>
          <p:cNvSpPr/>
          <p:nvPr/>
        </p:nvSpPr>
        <p:spPr>
          <a:xfrm>
            <a:off x="2291112" y="2811903"/>
            <a:ext cx="4842864" cy="769441"/>
          </a:xfrm>
          <a:prstGeom prst="rect">
            <a:avLst/>
          </a:prstGeom>
        </p:spPr>
        <p:txBody>
          <a:bodyPr wrap="none">
            <a:spAutoFit/>
          </a:bodyPr>
          <a:lstStyle/>
          <a:p>
            <a:r>
              <a:rPr lang="en-US" sz="4400" b="1" dirty="0">
                <a:solidFill>
                  <a:srgbClr val="002060"/>
                </a:solidFill>
                <a:latin typeface="Arial" panose="020B0604020202020204" pitchFamily="34" charset="0"/>
                <a:cs typeface="Arial" panose="020B0604020202020204" pitchFamily="34" charset="0"/>
              </a:rPr>
              <a:t>I. System Access</a:t>
            </a:r>
            <a:r>
              <a:rPr lang="en-US" b="1" dirty="0">
                <a:solidFill>
                  <a:srgbClr val="002060"/>
                </a:solidFill>
                <a:latin typeface="Arial" panose="020B0604020202020204" pitchFamily="34" charset="0"/>
                <a:cs typeface="Arial" panose="020B0604020202020204" pitchFamily="34" charset="0"/>
              </a:rPr>
              <a:t> </a:t>
            </a:r>
            <a:endParaRPr lang="en-US" dirty="0"/>
          </a:p>
        </p:txBody>
      </p:sp>
      <p:sp>
        <p:nvSpPr>
          <p:cNvPr id="3" name="Slide Number Placeholder 2"/>
          <p:cNvSpPr>
            <a:spLocks noGrp="1"/>
          </p:cNvSpPr>
          <p:nvPr>
            <p:ph type="sldNum" sz="quarter" idx="12"/>
          </p:nvPr>
        </p:nvSpPr>
        <p:spPr/>
        <p:txBody>
          <a:bodyPr/>
          <a:lstStyle/>
          <a:p>
            <a:fld id="{751F8256-9C6F-41C9-8458-3E5F6F1525E2}" type="slidenum">
              <a:rPr lang="en-US" smtClean="0"/>
              <a:pPr/>
              <a:t>15</a:t>
            </a:fld>
            <a:endParaRPr lang="en-US" dirty="0"/>
          </a:p>
        </p:txBody>
      </p:sp>
    </p:spTree>
    <p:extLst>
      <p:ext uri="{BB962C8B-B14F-4D97-AF65-F5344CB8AC3E}">
        <p14:creationId xmlns:p14="http://schemas.microsoft.com/office/powerpoint/2010/main" val="400842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21" y="342421"/>
            <a:ext cx="8229600" cy="1143000"/>
          </a:xfrm>
        </p:spPr>
        <p:txBody>
          <a:bodyPr/>
          <a:lstStyle/>
          <a:p>
            <a:r>
              <a:rPr lang="en-US" b="1" dirty="0">
                <a:solidFill>
                  <a:srgbClr val="002060"/>
                </a:solidFill>
                <a:latin typeface="Arial" panose="020B0604020202020204" pitchFamily="34" charset="0"/>
                <a:cs typeface="Arial" panose="020B0604020202020204" pitchFamily="34" charset="0"/>
              </a:rPr>
              <a:t>I. System Access (2)</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System Flow</a:t>
            </a:r>
            <a:endParaRPr lang="en-US" dirty="0"/>
          </a:p>
        </p:txBody>
      </p:sp>
      <p:pic>
        <p:nvPicPr>
          <p:cNvPr id="4" name="Content Placeholder 3" descr="System Flow"/>
          <p:cNvPicPr>
            <a:picLocks noGrp="1" noChangeAspect="1"/>
          </p:cNvPicPr>
          <p:nvPr>
            <p:ph idx="1"/>
          </p:nvPr>
        </p:nvPicPr>
        <p:blipFill>
          <a:blip r:embed="rId3"/>
          <a:stretch>
            <a:fillRect/>
          </a:stretch>
        </p:blipFill>
        <p:spPr>
          <a:xfrm>
            <a:off x="2752403" y="2343150"/>
            <a:ext cx="5163194" cy="3086100"/>
          </a:xfrm>
          <a:prstGeom prst="rect">
            <a:avLst/>
          </a:prstGeom>
        </p:spPr>
      </p:pic>
      <p:sp>
        <p:nvSpPr>
          <p:cNvPr id="3" name="Slide Number Placeholder 2"/>
          <p:cNvSpPr>
            <a:spLocks noGrp="1"/>
          </p:cNvSpPr>
          <p:nvPr>
            <p:ph type="sldNum" sz="quarter" idx="12"/>
          </p:nvPr>
        </p:nvSpPr>
        <p:spPr/>
        <p:txBody>
          <a:bodyPr/>
          <a:lstStyle/>
          <a:p>
            <a:pPr>
              <a:defRPr/>
            </a:pPr>
            <a:fld id="{D6029DA4-09B0-4A2D-AA4B-CC45A202471A}" type="slidenum">
              <a:rPr lang="en-US" altLang="en-US" smtClean="0"/>
              <a:pPr>
                <a:defRPr/>
              </a:pPr>
              <a:t>16</a:t>
            </a:fld>
            <a:endParaRPr lang="en-US" altLang="en-US"/>
          </a:p>
        </p:txBody>
      </p:sp>
    </p:spTree>
    <p:extLst>
      <p:ext uri="{BB962C8B-B14F-4D97-AF65-F5344CB8AC3E}">
        <p14:creationId xmlns:p14="http://schemas.microsoft.com/office/powerpoint/2010/main" val="162060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507207" y="1675876"/>
            <a:ext cx="205740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latin typeface="Arial" panose="020B0604020202020204" pitchFamily="34" charset="0"/>
              </a:rPr>
              <a:t>System Access</a:t>
            </a:r>
          </a:p>
        </p:txBody>
      </p:sp>
      <p:sp>
        <p:nvSpPr>
          <p:cNvPr id="2" name="Rectangle 1" descr="I. System Access (2"/>
          <p:cNvSpPr/>
          <p:nvPr/>
        </p:nvSpPr>
        <p:spPr>
          <a:xfrm>
            <a:off x="2291112" y="157926"/>
            <a:ext cx="5625130" cy="769441"/>
          </a:xfrm>
          <a:prstGeom prst="rect">
            <a:avLst/>
          </a:prstGeom>
        </p:spPr>
        <p:txBody>
          <a:bodyPr wrap="none">
            <a:spAutoFit/>
          </a:bodyPr>
          <a:lstStyle/>
          <a:p>
            <a:r>
              <a:rPr lang="en-US" sz="4400" b="1" dirty="0">
                <a:solidFill>
                  <a:srgbClr val="002060"/>
                </a:solidFill>
                <a:latin typeface="Arial" panose="020B0604020202020204" pitchFamily="34" charset="0"/>
                <a:cs typeface="Arial" panose="020B0604020202020204" pitchFamily="34" charset="0"/>
              </a:rPr>
              <a:t>I. System Access (3)</a:t>
            </a:r>
            <a:endParaRPr lang="en-US" dirty="0"/>
          </a:p>
        </p:txBody>
      </p:sp>
      <p:sp>
        <p:nvSpPr>
          <p:cNvPr id="3" name="Slide Number Placeholder 2"/>
          <p:cNvSpPr>
            <a:spLocks noGrp="1"/>
          </p:cNvSpPr>
          <p:nvPr>
            <p:ph type="sldNum" sz="quarter" idx="12"/>
          </p:nvPr>
        </p:nvSpPr>
        <p:spPr/>
        <p:txBody>
          <a:bodyPr/>
          <a:lstStyle/>
          <a:p>
            <a:fld id="{751F8256-9C6F-41C9-8458-3E5F6F1525E2}" type="slidenum">
              <a:rPr lang="en-US" smtClean="0"/>
              <a:pPr/>
              <a:t>17</a:t>
            </a:fld>
            <a:endParaRPr lang="en-US" dirty="0"/>
          </a:p>
        </p:txBody>
      </p:sp>
      <p:pic>
        <p:nvPicPr>
          <p:cNvPr id="4" name="Picture 3" descr="Image of system acces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26" y="2269477"/>
            <a:ext cx="7868748" cy="3305636"/>
          </a:xfrm>
          <a:prstGeom prst="rect">
            <a:avLst/>
          </a:prstGeom>
          <a:ln w="38100">
            <a:solidFill>
              <a:schemeClr val="tx1"/>
            </a:solidFill>
          </a:ln>
        </p:spPr>
      </p:pic>
      <p:cxnSp>
        <p:nvCxnSpPr>
          <p:cNvPr id="9" name="Straight Arrow Connector 8" descr="arrow facing left"/>
          <p:cNvCxnSpPr/>
          <p:nvPr/>
        </p:nvCxnSpPr>
        <p:spPr bwMode="auto">
          <a:xfrm flipH="1">
            <a:off x="4817074" y="2884717"/>
            <a:ext cx="573206"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637626" y="3357668"/>
            <a:ext cx="1239300" cy="230832"/>
          </a:xfrm>
          <a:prstGeom prst="rect">
            <a:avLst/>
          </a:prstGeom>
          <a:noFill/>
        </p:spPr>
        <p:txBody>
          <a:bodyPr wrap="square" rtlCol="0">
            <a:spAutoFit/>
          </a:bodyPr>
          <a:lstStyle/>
          <a:p>
            <a:r>
              <a:rPr lang="en-US" sz="900" dirty="0">
                <a:latin typeface="Leelawadee" panose="020B0502040204020203" pitchFamily="34" charset="-34"/>
                <a:cs typeface="Leelawadee" panose="020B0502040204020203" pitchFamily="34" charset="-34"/>
              </a:rPr>
              <a:t>2019–20.</a:t>
            </a:r>
          </a:p>
        </p:txBody>
      </p:sp>
    </p:spTree>
    <p:extLst>
      <p:ext uri="{BB962C8B-B14F-4D97-AF65-F5344CB8AC3E}">
        <p14:creationId xmlns:p14="http://schemas.microsoft.com/office/powerpoint/2010/main" val="2818380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screenshot of read or edit an existing plan screen. "/>
          <p:cNvPicPr>
            <a:picLocks noChangeAspect="1"/>
          </p:cNvPicPr>
          <p:nvPr/>
        </p:nvPicPr>
        <p:blipFill rotWithShape="1">
          <a:blip r:embed="rId3"/>
          <a:srcRect l="563" t="408" r="904" b="58740"/>
          <a:stretch/>
        </p:blipFill>
        <p:spPr>
          <a:xfrm>
            <a:off x="1439709" y="2708280"/>
            <a:ext cx="6314209" cy="2205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3" descr="Rectangle. "/>
          <p:cNvSpPr>
            <a:spLocks noChangeArrowheads="1"/>
          </p:cNvSpPr>
          <p:nvPr/>
        </p:nvSpPr>
        <p:spPr bwMode="auto">
          <a:xfrm>
            <a:off x="4288064" y="3498443"/>
            <a:ext cx="1316182" cy="20340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514350"/>
            <a:endParaRPr lang="en-US" altLang="en-US" sz="731" dirty="0">
              <a:solidFill>
                <a:srgbClr val="000054"/>
              </a:solidFill>
              <a:latin typeface="Arial" panose="020B0604020202020204" pitchFamily="34" charset="0"/>
            </a:endParaRPr>
          </a:p>
        </p:txBody>
      </p:sp>
      <p:sp>
        <p:nvSpPr>
          <p:cNvPr id="9" name="Rectangle 7" descr="Rectangle. "/>
          <p:cNvSpPr>
            <a:spLocks noChangeArrowheads="1"/>
          </p:cNvSpPr>
          <p:nvPr/>
        </p:nvSpPr>
        <p:spPr bwMode="auto">
          <a:xfrm>
            <a:off x="1390083" y="3498443"/>
            <a:ext cx="748308" cy="260747"/>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514350"/>
            <a:endParaRPr lang="en-US" altLang="en-US" sz="731" dirty="0">
              <a:solidFill>
                <a:srgbClr val="000054"/>
              </a:solidFill>
              <a:latin typeface="Arial" panose="020B0604020202020204" pitchFamily="34" charset="0"/>
            </a:endParaRPr>
          </a:p>
        </p:txBody>
      </p:sp>
      <p:sp>
        <p:nvSpPr>
          <p:cNvPr id="10" name="TextBox 5"/>
          <p:cNvSpPr txBox="1">
            <a:spLocks noChangeArrowheads="1"/>
          </p:cNvSpPr>
          <p:nvPr/>
        </p:nvSpPr>
        <p:spPr bwMode="auto">
          <a:xfrm>
            <a:off x="1439709" y="2246614"/>
            <a:ext cx="15430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latin typeface="Arial" panose="020B0604020202020204" pitchFamily="34" charset="0"/>
              </a:rPr>
              <a:t>Main Menu</a:t>
            </a:r>
          </a:p>
        </p:txBody>
      </p:sp>
      <p:sp>
        <p:nvSpPr>
          <p:cNvPr id="11" name="Rectangle 10" descr="I. System Access (3)&#10;"/>
          <p:cNvSpPr/>
          <p:nvPr/>
        </p:nvSpPr>
        <p:spPr>
          <a:xfrm>
            <a:off x="2138391" y="495929"/>
            <a:ext cx="6167293" cy="769441"/>
          </a:xfrm>
          <a:prstGeom prst="rect">
            <a:avLst/>
          </a:prstGeom>
        </p:spPr>
        <p:txBody>
          <a:bodyPr wrap="square">
            <a:spAutoFit/>
          </a:bodyPr>
          <a:lstStyle/>
          <a:p>
            <a:r>
              <a:rPr lang="en-US" sz="4400" b="1" dirty="0">
                <a:solidFill>
                  <a:srgbClr val="002060"/>
                </a:solidFill>
                <a:latin typeface="Arial" panose="020B0604020202020204" pitchFamily="34" charset="0"/>
                <a:cs typeface="Arial" panose="020B0604020202020204" pitchFamily="34" charset="0"/>
              </a:rPr>
              <a:t>I. System Access (4)</a:t>
            </a:r>
            <a:endParaRPr lang="en-US" sz="4400" dirty="0"/>
          </a:p>
        </p:txBody>
      </p:sp>
      <p:sp>
        <p:nvSpPr>
          <p:cNvPr id="2" name="Slide Number Placeholder 1"/>
          <p:cNvSpPr>
            <a:spLocks noGrp="1"/>
          </p:cNvSpPr>
          <p:nvPr>
            <p:ph type="sldNum" sz="quarter" idx="12"/>
          </p:nvPr>
        </p:nvSpPr>
        <p:spPr/>
        <p:txBody>
          <a:bodyPr/>
          <a:lstStyle/>
          <a:p>
            <a:fld id="{751F8256-9C6F-41C9-8458-3E5F6F1525E2}" type="slidenum">
              <a:rPr lang="en-US" smtClean="0"/>
              <a:pPr/>
              <a:t>18</a:t>
            </a:fld>
            <a:endParaRPr lang="en-US" dirty="0"/>
          </a:p>
        </p:txBody>
      </p:sp>
    </p:spTree>
    <p:extLst>
      <p:ext uri="{BB962C8B-B14F-4D97-AF65-F5344CB8AC3E}">
        <p14:creationId xmlns:p14="http://schemas.microsoft.com/office/powerpoint/2010/main" val="409604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5"/>
          <p:cNvSpPr txBox="1">
            <a:spLocks noChangeArrowheads="1"/>
          </p:cNvSpPr>
          <p:nvPr/>
        </p:nvSpPr>
        <p:spPr bwMode="auto">
          <a:xfrm>
            <a:off x="568036" y="1647020"/>
            <a:ext cx="205740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latin typeface="Arial" panose="020B0604020202020204" pitchFamily="34" charset="0"/>
              </a:rPr>
              <a:t>Main Menu</a:t>
            </a:r>
          </a:p>
        </p:txBody>
      </p:sp>
      <p:pic>
        <p:nvPicPr>
          <p:cNvPr id="2" name="Picture 1" descr="Image of Main Menu. "/>
          <p:cNvPicPr>
            <a:picLocks noChangeAspect="1"/>
          </p:cNvPicPr>
          <p:nvPr/>
        </p:nvPicPr>
        <p:blipFill rotWithShape="1">
          <a:blip r:embed="rId3"/>
          <a:srcRect t="9753" r="68788" b="38889"/>
          <a:stretch/>
        </p:blipFill>
        <p:spPr>
          <a:xfrm>
            <a:off x="568036" y="2064326"/>
            <a:ext cx="8118764" cy="4206651"/>
          </a:xfrm>
          <a:prstGeom prst="rect">
            <a:avLst/>
          </a:prstGeom>
          <a:ln w="38100">
            <a:solidFill>
              <a:schemeClr val="tx1"/>
            </a:solidFill>
          </a:ln>
        </p:spPr>
      </p:pic>
      <p:sp>
        <p:nvSpPr>
          <p:cNvPr id="9" name="Rectangle 3" descr="Rectangle. "/>
          <p:cNvSpPr>
            <a:spLocks noChangeArrowheads="1"/>
          </p:cNvSpPr>
          <p:nvPr/>
        </p:nvSpPr>
        <p:spPr bwMode="auto">
          <a:xfrm>
            <a:off x="568036" y="2589501"/>
            <a:ext cx="997744" cy="347663"/>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en-US" altLang="en-US" sz="975" dirty="0">
              <a:solidFill>
                <a:srgbClr val="000054"/>
              </a:solidFill>
              <a:latin typeface="Arial" panose="020B0604020202020204" pitchFamily="34" charset="0"/>
            </a:endParaRPr>
          </a:p>
        </p:txBody>
      </p:sp>
      <p:sp>
        <p:nvSpPr>
          <p:cNvPr id="10" name="Rectangle 9" descr="I. System Access (4) &#10;"/>
          <p:cNvSpPr/>
          <p:nvPr/>
        </p:nvSpPr>
        <p:spPr>
          <a:xfrm>
            <a:off x="2291112" y="157926"/>
            <a:ext cx="5689250" cy="769441"/>
          </a:xfrm>
          <a:prstGeom prst="rect">
            <a:avLst/>
          </a:prstGeom>
        </p:spPr>
        <p:txBody>
          <a:bodyPr wrap="none">
            <a:spAutoFit/>
          </a:bodyPr>
          <a:lstStyle/>
          <a:p>
            <a:r>
              <a:rPr lang="en-US" sz="4400" b="1" dirty="0">
                <a:solidFill>
                  <a:srgbClr val="002060"/>
                </a:solidFill>
                <a:latin typeface="Arial" panose="020B0604020202020204" pitchFamily="34" charset="0"/>
                <a:cs typeface="Arial" panose="020B0604020202020204" pitchFamily="34" charset="0"/>
              </a:rPr>
              <a:t>I. System Access (4)</a:t>
            </a:r>
            <a:r>
              <a:rPr lang="en-US" b="1" dirty="0">
                <a:solidFill>
                  <a:srgbClr val="002060"/>
                </a:solidFill>
                <a:latin typeface="Arial" panose="020B0604020202020204" pitchFamily="34" charset="0"/>
                <a:cs typeface="Arial" panose="020B0604020202020204" pitchFamily="34" charset="0"/>
              </a:rPr>
              <a:t> </a:t>
            </a:r>
            <a:endParaRPr lang="en-US"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19</a:t>
            </a:fld>
            <a:endParaRPr lang="en-US" dirty="0"/>
          </a:p>
        </p:txBody>
      </p:sp>
      <p:sp>
        <p:nvSpPr>
          <p:cNvPr id="4" name="TextBox 3" descr="Rectangle. "/>
          <p:cNvSpPr txBox="1"/>
          <p:nvPr/>
        </p:nvSpPr>
        <p:spPr>
          <a:xfrm>
            <a:off x="568036" y="3813243"/>
            <a:ext cx="320040" cy="369332"/>
          </a:xfrm>
          <a:prstGeom prst="rect">
            <a:avLst/>
          </a:prstGeom>
          <a:solidFill>
            <a:schemeClr val="bg1"/>
          </a:solidFill>
        </p:spPr>
        <p:txBody>
          <a:bodyPr wrap="square" rtlCol="0">
            <a:spAutoFit/>
          </a:bodyPr>
          <a:lstStyle/>
          <a:p>
            <a:endParaRPr lang="en-US" dirty="0"/>
          </a:p>
        </p:txBody>
      </p:sp>
      <p:sp>
        <p:nvSpPr>
          <p:cNvPr id="8" name="TextBox 7" descr="Rectangle. "/>
          <p:cNvSpPr txBox="1"/>
          <p:nvPr/>
        </p:nvSpPr>
        <p:spPr>
          <a:xfrm>
            <a:off x="595701" y="4419404"/>
            <a:ext cx="320040" cy="369332"/>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D03AFE1F-13C4-46B9-A597-AE8623F78CA3}"/>
              </a:ext>
            </a:extLst>
          </p:cNvPr>
          <p:cNvPicPr>
            <a:picLocks noChangeAspect="1"/>
          </p:cNvPicPr>
          <p:nvPr/>
        </p:nvPicPr>
        <p:blipFill>
          <a:blip r:embed="rId4"/>
          <a:stretch>
            <a:fillRect/>
          </a:stretch>
        </p:blipFill>
        <p:spPr>
          <a:xfrm>
            <a:off x="568036" y="3677493"/>
            <a:ext cx="8007928" cy="1483821"/>
          </a:xfrm>
          <a:prstGeom prst="rect">
            <a:avLst/>
          </a:prstGeom>
        </p:spPr>
      </p:pic>
      <p:pic>
        <p:nvPicPr>
          <p:cNvPr id="6" name="Picture 5">
            <a:extLst>
              <a:ext uri="{FF2B5EF4-FFF2-40B4-BE49-F238E27FC236}">
                <a16:creationId xmlns:a16="http://schemas.microsoft.com/office/drawing/2014/main" id="{3E1F524E-9A75-4A9C-A9DB-786969EE262C}"/>
              </a:ext>
            </a:extLst>
          </p:cNvPr>
          <p:cNvPicPr>
            <a:picLocks noChangeAspect="1"/>
          </p:cNvPicPr>
          <p:nvPr/>
        </p:nvPicPr>
        <p:blipFill>
          <a:blip r:embed="rId5"/>
          <a:stretch>
            <a:fillRect/>
          </a:stretch>
        </p:blipFill>
        <p:spPr>
          <a:xfrm rot="21044308">
            <a:off x="2423799" y="4145060"/>
            <a:ext cx="3718882" cy="548688"/>
          </a:xfrm>
          <a:prstGeom prst="rect">
            <a:avLst/>
          </a:prstGeom>
        </p:spPr>
      </p:pic>
    </p:spTree>
    <p:extLst>
      <p:ext uri="{BB962C8B-B14F-4D97-AF65-F5344CB8AC3E}">
        <p14:creationId xmlns:p14="http://schemas.microsoft.com/office/powerpoint/2010/main" val="221384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42211" y="260916"/>
            <a:ext cx="8229600" cy="1143000"/>
          </a:xfrm>
        </p:spPr>
        <p:txBody>
          <a:bodyPr/>
          <a:lstStyle/>
          <a:p>
            <a:r>
              <a:rPr lang="en-US" altLang="en-US" b="1" dirty="0">
                <a:solidFill>
                  <a:srgbClr val="002060"/>
                </a:solidFill>
                <a:latin typeface="Arial" panose="020B0604020202020204" pitchFamily="34" charset="0"/>
                <a:cs typeface="Arial" panose="020B0604020202020204" pitchFamily="34" charset="0"/>
              </a:rPr>
              <a:t>Webinar Participation </a:t>
            </a:r>
          </a:p>
        </p:txBody>
      </p:sp>
      <p:sp>
        <p:nvSpPr>
          <p:cNvPr id="4" name="Rectangle 3"/>
          <p:cNvSpPr/>
          <p:nvPr/>
        </p:nvSpPr>
        <p:spPr>
          <a:xfrm>
            <a:off x="962527" y="1905506"/>
            <a:ext cx="7988968" cy="3539430"/>
          </a:xfrm>
          <a:prstGeom prst="rect">
            <a:avLst/>
          </a:prstGeom>
        </p:spPr>
        <p:txBody>
          <a:bodyPr wrap="square">
            <a:spAutoFit/>
          </a:bodyPr>
          <a:lstStyle/>
          <a:p>
            <a:pPr marL="514350" indent="-514350">
              <a:buFontTx/>
              <a:buAutoNum type="arabicPeriod"/>
            </a:pPr>
            <a:r>
              <a:rPr lang="en-US" altLang="en-US" sz="3200" dirty="0">
                <a:cs typeface="Arial" panose="020B0604020202020204" pitchFamily="34" charset="0"/>
              </a:rPr>
              <a:t>Mute your speaker </a:t>
            </a:r>
          </a:p>
          <a:p>
            <a:pPr marL="514350" indent="-514350">
              <a:buFontTx/>
              <a:buAutoNum type="arabicPeriod"/>
            </a:pPr>
            <a:endParaRPr lang="en-US" altLang="en-US" sz="3200" dirty="0">
              <a:cs typeface="Arial" panose="020B0604020202020204" pitchFamily="34" charset="0"/>
            </a:endParaRPr>
          </a:p>
          <a:p>
            <a:pPr marL="514350" indent="-514350">
              <a:buFontTx/>
              <a:buAutoNum type="arabicPeriod"/>
            </a:pPr>
            <a:r>
              <a:rPr lang="en-US" altLang="en-US" sz="3200" dirty="0">
                <a:cs typeface="Arial" panose="020B0604020202020204" pitchFamily="34" charset="0"/>
              </a:rPr>
              <a:t>Use the </a:t>
            </a:r>
            <a:r>
              <a:rPr lang="en-US" altLang="en-US" sz="3200" b="1" dirty="0">
                <a:cs typeface="Arial" panose="020B0604020202020204" pitchFamily="34" charset="0"/>
              </a:rPr>
              <a:t>Chat</a:t>
            </a:r>
            <a:r>
              <a:rPr lang="en-US" altLang="en-US" sz="3200" dirty="0">
                <a:cs typeface="Arial" panose="020B0604020202020204" pitchFamily="34" charset="0"/>
              </a:rPr>
              <a:t> to enter your name and job title </a:t>
            </a:r>
          </a:p>
          <a:p>
            <a:pPr marL="514350" indent="-514350">
              <a:buFontTx/>
              <a:buAutoNum type="arabicPeriod"/>
            </a:pPr>
            <a:endParaRPr lang="en-US" altLang="en-US" sz="3200" dirty="0">
              <a:cs typeface="Arial" panose="020B0604020202020204" pitchFamily="34" charset="0"/>
            </a:endParaRPr>
          </a:p>
          <a:p>
            <a:pPr marL="514350" indent="-514350">
              <a:buFontTx/>
              <a:buAutoNum type="arabicPeriod"/>
            </a:pPr>
            <a:r>
              <a:rPr lang="en-US" altLang="en-US" sz="3200" dirty="0">
                <a:cs typeface="Arial" panose="020B0604020202020204" pitchFamily="34" charset="0"/>
              </a:rPr>
              <a:t>Please </a:t>
            </a:r>
            <a:r>
              <a:rPr lang="en-US" altLang="en-US" sz="3200" b="1" dirty="0">
                <a:cs typeface="Arial" panose="020B0604020202020204" pitchFamily="34" charset="0"/>
              </a:rPr>
              <a:t>raise your hand </a:t>
            </a:r>
            <a:r>
              <a:rPr lang="en-US" altLang="en-US" sz="3200" dirty="0">
                <a:cs typeface="Arial" panose="020B0604020202020204" pitchFamily="34" charset="0"/>
              </a:rPr>
              <a:t>if you have any questions. </a:t>
            </a:r>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5"/>
          <p:cNvSpPr txBox="1">
            <a:spLocks noChangeArrowheads="1"/>
          </p:cNvSpPr>
          <p:nvPr/>
        </p:nvSpPr>
        <p:spPr bwMode="auto">
          <a:xfrm>
            <a:off x="2291112" y="1184040"/>
            <a:ext cx="5689250" cy="5847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dirty="0">
                <a:latin typeface="Arial" panose="020B0604020202020204" pitchFamily="34" charset="0"/>
              </a:rPr>
              <a:t>CMC/RA/DFDSA User Roles</a:t>
            </a:r>
          </a:p>
        </p:txBody>
      </p:sp>
      <p:sp>
        <p:nvSpPr>
          <p:cNvPr id="10" name="Rectangle 9" descr="I. System Access (5) &#10;"/>
          <p:cNvSpPr/>
          <p:nvPr/>
        </p:nvSpPr>
        <p:spPr>
          <a:xfrm>
            <a:off x="2291112" y="157926"/>
            <a:ext cx="5689250" cy="769441"/>
          </a:xfrm>
          <a:prstGeom prst="rect">
            <a:avLst/>
          </a:prstGeom>
        </p:spPr>
        <p:txBody>
          <a:bodyPr wrap="none">
            <a:spAutoFit/>
          </a:bodyPr>
          <a:lstStyle/>
          <a:p>
            <a:r>
              <a:rPr lang="en-US" sz="4400" b="1" dirty="0">
                <a:solidFill>
                  <a:srgbClr val="002060"/>
                </a:solidFill>
                <a:latin typeface="Arial" panose="020B0604020202020204" pitchFamily="34" charset="0"/>
                <a:cs typeface="Arial" panose="020B0604020202020204" pitchFamily="34" charset="0"/>
              </a:rPr>
              <a:t>I. System Access (5)</a:t>
            </a:r>
            <a:r>
              <a:rPr lang="en-US" b="1" dirty="0">
                <a:solidFill>
                  <a:srgbClr val="002060"/>
                </a:solidFill>
                <a:latin typeface="Arial" panose="020B0604020202020204" pitchFamily="34" charset="0"/>
                <a:cs typeface="Arial" panose="020B0604020202020204" pitchFamily="34" charset="0"/>
              </a:rPr>
              <a:t> </a:t>
            </a:r>
            <a:endParaRPr lang="en-US"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40264659"/>
              </p:ext>
            </p:extLst>
          </p:nvPr>
        </p:nvGraphicFramePr>
        <p:xfrm>
          <a:off x="728055" y="2081009"/>
          <a:ext cx="2740025" cy="544450"/>
        </p:xfrm>
        <a:graphic>
          <a:graphicData uri="http://schemas.openxmlformats.org/drawingml/2006/table">
            <a:tbl>
              <a:tblPr firstRow="1" firstCol="1" bandRow="1"/>
              <a:tblGrid>
                <a:gridCol w="2740025">
                  <a:extLst>
                    <a:ext uri="{9D8B030D-6E8A-4147-A177-3AD203B41FA5}">
                      <a16:colId xmlns:a16="http://schemas.microsoft.com/office/drawing/2014/main" val="20000"/>
                    </a:ext>
                  </a:extLst>
                </a:gridCol>
              </a:tblGrid>
              <a:tr h="0">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Submitter: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0000"/>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Director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0060221"/>
              </p:ext>
            </p:extLst>
          </p:nvPr>
        </p:nvGraphicFramePr>
        <p:xfrm>
          <a:off x="728056" y="3048247"/>
          <a:ext cx="2740025" cy="544450"/>
        </p:xfrm>
        <a:graphic>
          <a:graphicData uri="http://schemas.openxmlformats.org/drawingml/2006/table">
            <a:tbl>
              <a:tblPr firstRow="1" firstCol="1" bandRow="1"/>
              <a:tblGrid>
                <a:gridCol w="2740025">
                  <a:extLst>
                    <a:ext uri="{9D8B030D-6E8A-4147-A177-3AD203B41FA5}">
                      <a16:colId xmlns:a16="http://schemas.microsoft.com/office/drawing/2014/main" val="20000"/>
                    </a:ext>
                  </a:extLst>
                </a:gridCol>
              </a:tblGrid>
              <a:tr h="141732">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Approver: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0"/>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CDE MEO Staff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017876386"/>
              </p:ext>
            </p:extLst>
          </p:nvPr>
        </p:nvGraphicFramePr>
        <p:xfrm>
          <a:off x="728056" y="4011631"/>
          <a:ext cx="2740025" cy="1424941"/>
        </p:xfrm>
        <a:graphic>
          <a:graphicData uri="http://schemas.openxmlformats.org/drawingml/2006/table">
            <a:tbl>
              <a:tblPr firstRow="1" firstCol="1" bandRow="1"/>
              <a:tblGrid>
                <a:gridCol w="2740025">
                  <a:extLst>
                    <a:ext uri="{9D8B030D-6E8A-4147-A177-3AD203B41FA5}">
                      <a16:colId xmlns:a16="http://schemas.microsoft.com/office/drawing/2014/main" val="20000"/>
                    </a:ext>
                  </a:extLst>
                </a:gridCol>
              </a:tblGrid>
              <a:tr h="0">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Editor: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0"/>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Program Directors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Program Coordinators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Fiscal Staff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Data Entry Specialist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467453565"/>
              </p:ext>
            </p:extLst>
          </p:nvPr>
        </p:nvGraphicFramePr>
        <p:xfrm>
          <a:off x="5581014" y="3997909"/>
          <a:ext cx="2740025" cy="2011935"/>
        </p:xfrm>
        <a:graphic>
          <a:graphicData uri="http://schemas.openxmlformats.org/drawingml/2006/table">
            <a:tbl>
              <a:tblPr firstRow="1" firstCol="1" bandRow="1"/>
              <a:tblGrid>
                <a:gridCol w="2740025">
                  <a:extLst>
                    <a:ext uri="{9D8B030D-6E8A-4147-A177-3AD203B41FA5}">
                      <a16:colId xmlns:a16="http://schemas.microsoft.com/office/drawing/2014/main" val="20000"/>
                    </a:ext>
                  </a:extLst>
                </a:gridCol>
              </a:tblGrid>
              <a:tr h="0">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Commenters (Comments Only)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0"/>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CDE Staff</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Assign this role to anyone you think will provide helpful comments.</a:t>
                      </a:r>
                      <a:r>
                        <a:rPr lang="en-US" sz="1800" baseline="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016210142"/>
              </p:ext>
            </p:extLst>
          </p:nvPr>
        </p:nvGraphicFramePr>
        <p:xfrm>
          <a:off x="5581015" y="2053248"/>
          <a:ext cx="2740025" cy="1424941"/>
        </p:xfrm>
        <a:graphic>
          <a:graphicData uri="http://schemas.openxmlformats.org/drawingml/2006/table">
            <a:tbl>
              <a:tblPr firstRow="1" firstCol="1" bandRow="1"/>
              <a:tblGrid>
                <a:gridCol w="2740025">
                  <a:extLst>
                    <a:ext uri="{9D8B030D-6E8A-4147-A177-3AD203B41FA5}">
                      <a16:colId xmlns:a16="http://schemas.microsoft.com/office/drawing/2014/main" val="20000"/>
                    </a:ext>
                  </a:extLst>
                </a:gridCol>
              </a:tblGrid>
              <a:tr h="0">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Read Only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0"/>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Assign this role</a:t>
                      </a:r>
                      <a:r>
                        <a:rPr lang="en-US" sz="1800" baseline="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to anyone you think will provide helpful comments.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21044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I. System Access (5) &#10;"/>
          <p:cNvSpPr/>
          <p:nvPr/>
        </p:nvSpPr>
        <p:spPr>
          <a:xfrm>
            <a:off x="1912971" y="2937333"/>
            <a:ext cx="5737468" cy="769441"/>
          </a:xfrm>
          <a:prstGeom prst="rect">
            <a:avLst/>
          </a:prstGeom>
        </p:spPr>
        <p:txBody>
          <a:bodyPr wrap="none">
            <a:spAutoFit/>
          </a:bodyPr>
          <a:lstStyle/>
          <a:p>
            <a:r>
              <a:rPr lang="en-US" sz="4400" b="1" dirty="0">
                <a:solidFill>
                  <a:srgbClr val="002060"/>
                </a:solidFill>
                <a:latin typeface="Arial" panose="020B0604020202020204" pitchFamily="34" charset="0"/>
                <a:cs typeface="Arial" panose="020B0604020202020204" pitchFamily="34" charset="0"/>
              </a:rPr>
              <a:t>II. Completing a Plan</a:t>
            </a:r>
            <a:endParaRPr lang="en-US" dirty="0"/>
          </a:p>
        </p:txBody>
      </p:sp>
      <p:sp>
        <p:nvSpPr>
          <p:cNvPr id="2" name="Slide Number Placeholder 1"/>
          <p:cNvSpPr>
            <a:spLocks noGrp="1"/>
          </p:cNvSpPr>
          <p:nvPr>
            <p:ph type="sldNum" sz="quarter" idx="12"/>
          </p:nvPr>
        </p:nvSpPr>
        <p:spPr/>
        <p:txBody>
          <a:bodyPr/>
          <a:lstStyle/>
          <a:p>
            <a:fld id="{751F8256-9C6F-41C9-8458-3E5F6F1525E2}" type="slidenum">
              <a:rPr lang="en-US" smtClean="0"/>
              <a:pPr/>
              <a:t>21</a:t>
            </a:fld>
            <a:endParaRPr lang="en-US" dirty="0"/>
          </a:p>
        </p:txBody>
      </p:sp>
    </p:spTree>
    <p:extLst>
      <p:ext uri="{BB962C8B-B14F-4D97-AF65-F5344CB8AC3E}">
        <p14:creationId xmlns:p14="http://schemas.microsoft.com/office/powerpoint/2010/main" val="1009262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3C62-2F00-4E01-8FDF-98EA34D675CB}"/>
              </a:ext>
            </a:extLst>
          </p:cNvPr>
          <p:cNvSpPr>
            <a:spLocks noGrp="1"/>
          </p:cNvSpPr>
          <p:nvPr>
            <p:ph type="title"/>
          </p:nvPr>
        </p:nvSpPr>
        <p:spPr>
          <a:xfrm>
            <a:off x="744279" y="262197"/>
            <a:ext cx="8229600" cy="1143000"/>
          </a:xfrm>
        </p:spPr>
        <p:txBody>
          <a:bodyPr/>
          <a:lstStyle/>
          <a:p>
            <a:r>
              <a:rPr lang="en-US" b="1" dirty="0">
                <a:solidFill>
                  <a:srgbClr val="002060"/>
                </a:solidFill>
                <a:latin typeface="Arial" panose="020B0604020202020204" pitchFamily="34" charset="0"/>
                <a:cs typeface="Arial" panose="020B0604020202020204" pitchFamily="34" charset="0"/>
              </a:rPr>
              <a:t>II. Completing a Plan (2) </a:t>
            </a:r>
            <a:endParaRPr lang="en-US" dirty="0"/>
          </a:p>
        </p:txBody>
      </p:sp>
      <p:sp>
        <p:nvSpPr>
          <p:cNvPr id="3" name="Content Placeholder 2">
            <a:extLst>
              <a:ext uri="{FF2B5EF4-FFF2-40B4-BE49-F238E27FC236}">
                <a16:creationId xmlns:a16="http://schemas.microsoft.com/office/drawing/2014/main" id="{ED5789E1-2213-400A-8515-83E4EF4A44E3}"/>
              </a:ext>
            </a:extLst>
          </p:cNvPr>
          <p:cNvSpPr>
            <a:spLocks noGrp="1"/>
          </p:cNvSpPr>
          <p:nvPr>
            <p:ph sz="half" idx="1"/>
          </p:nvPr>
        </p:nvSpPr>
        <p:spPr/>
        <p:txBody>
          <a:bodyPr/>
          <a:lstStyle/>
          <a:p>
            <a:r>
              <a:rPr lang="en-US" altLang="en-US" sz="2400" dirty="0">
                <a:latin typeface="Arial" panose="020B0604020202020204" pitchFamily="34" charset="0"/>
                <a:cs typeface="Arial" panose="020B0604020202020204" pitchFamily="34" charset="0"/>
              </a:rPr>
              <a:t>Several Sections </a:t>
            </a:r>
            <a:r>
              <a:rPr lang="en-US" altLang="en-US" sz="2400" b="1" dirty="0">
                <a:latin typeface="Arial" panose="020B0604020202020204" pitchFamily="34" charset="0"/>
                <a:cs typeface="Arial" panose="020B0604020202020204" pitchFamily="34" charset="0"/>
              </a:rPr>
              <a:t>will not apply </a:t>
            </a:r>
            <a:r>
              <a:rPr lang="en-US" altLang="en-US" sz="2400" dirty="0">
                <a:latin typeface="Arial" panose="020B0604020202020204" pitchFamily="34" charset="0"/>
                <a:cs typeface="Arial" panose="020B0604020202020204" pitchFamily="34" charset="0"/>
              </a:rPr>
              <a:t>to CMC grant. </a:t>
            </a:r>
          </a:p>
          <a:p>
            <a:endParaRPr lang="en-US" altLang="en-US" sz="2400" dirty="0">
              <a:latin typeface="Arial" panose="020B0604020202020204" pitchFamily="34" charset="0"/>
              <a:cs typeface="Arial" panose="020B0604020202020204" pitchFamily="34" charset="0"/>
            </a:endParaRPr>
          </a:p>
          <a:p>
            <a:pPr lvl="1" defTabSz="946847">
              <a:spcBef>
                <a:spcPct val="0"/>
              </a:spcBef>
            </a:pPr>
            <a:r>
              <a:rPr lang="en-US" altLang="en-US" sz="2000" dirty="0">
                <a:solidFill>
                  <a:prstClr val="black"/>
                </a:solidFill>
                <a:latin typeface="Arial" panose="020B0604020202020204" pitchFamily="34" charset="0"/>
                <a:cs typeface="Arial" panose="020B0604020202020204" pitchFamily="34" charset="0"/>
              </a:rPr>
              <a:t>Leave the section blank, then:</a:t>
            </a:r>
          </a:p>
          <a:p>
            <a:pPr marL="1025476" lvl="2" indent="-169419" defTabSz="946847">
              <a:spcBef>
                <a:spcPct val="0"/>
              </a:spcBef>
              <a:buFontTx/>
              <a:buChar char="-"/>
            </a:pPr>
            <a:r>
              <a:rPr lang="en-US" altLang="en-US" b="1" dirty="0">
                <a:solidFill>
                  <a:prstClr val="black"/>
                </a:solidFill>
                <a:latin typeface="Arial" panose="020B0604020202020204" pitchFamily="34" charset="0"/>
                <a:cs typeface="Arial" panose="020B0604020202020204" pitchFamily="34" charset="0"/>
              </a:rPr>
              <a:t>Save Work </a:t>
            </a:r>
          </a:p>
          <a:p>
            <a:pPr marL="1025476" lvl="2" indent="-169419" defTabSz="946847">
              <a:spcBef>
                <a:spcPct val="0"/>
              </a:spcBef>
              <a:buFontTx/>
              <a:buChar char="-"/>
            </a:pPr>
            <a:r>
              <a:rPr lang="en-US" altLang="en-US" dirty="0">
                <a:solidFill>
                  <a:prstClr val="black"/>
                </a:solidFill>
                <a:latin typeface="Arial" panose="020B0604020202020204" pitchFamily="34" charset="0"/>
                <a:cs typeface="Arial" panose="020B0604020202020204" pitchFamily="34" charset="0"/>
              </a:rPr>
              <a:t>Go to </a:t>
            </a:r>
            <a:r>
              <a:rPr lang="en-US" altLang="en-US" b="1" dirty="0">
                <a:solidFill>
                  <a:prstClr val="black"/>
                </a:solidFill>
                <a:latin typeface="Arial" panose="020B0604020202020204" pitchFamily="34" charset="0"/>
                <a:cs typeface="Arial" panose="020B0604020202020204" pitchFamily="34" charset="0"/>
              </a:rPr>
              <a:t>Status</a:t>
            </a:r>
          </a:p>
          <a:p>
            <a:pPr marL="1025476" lvl="2" indent="-169419" defTabSz="946847">
              <a:spcBef>
                <a:spcPct val="0"/>
              </a:spcBef>
              <a:buFontTx/>
              <a:buChar char="-"/>
            </a:pPr>
            <a:r>
              <a:rPr lang="en-US" altLang="en-US" dirty="0">
                <a:solidFill>
                  <a:prstClr val="black"/>
                </a:solidFill>
                <a:latin typeface="Arial" panose="020B0604020202020204" pitchFamily="34" charset="0"/>
                <a:cs typeface="Arial" panose="020B0604020202020204" pitchFamily="34" charset="0"/>
              </a:rPr>
              <a:t>Select </a:t>
            </a:r>
            <a:r>
              <a:rPr lang="en-US" altLang="en-US" b="1" dirty="0">
                <a:solidFill>
                  <a:prstClr val="black"/>
                </a:solidFill>
                <a:latin typeface="Arial" panose="020B0604020202020204" pitchFamily="34" charset="0"/>
                <a:cs typeface="Arial" panose="020B0604020202020204" pitchFamily="34" charset="0"/>
              </a:rPr>
              <a:t>Complete</a:t>
            </a:r>
          </a:p>
          <a:p>
            <a:pPr marL="1025476" lvl="2" indent="-169419" defTabSz="946847">
              <a:spcBef>
                <a:spcPct val="0"/>
              </a:spcBef>
              <a:buFontTx/>
              <a:buChar char="-"/>
            </a:pPr>
            <a:r>
              <a:rPr lang="en-US" altLang="en-US" dirty="0">
                <a:solidFill>
                  <a:prstClr val="black"/>
                </a:solidFill>
                <a:latin typeface="Arial" panose="020B0604020202020204" pitchFamily="34" charset="0"/>
                <a:cs typeface="Arial" panose="020B0604020202020204" pitchFamily="34" charset="0"/>
              </a:rPr>
              <a:t>Click </a:t>
            </a:r>
            <a:r>
              <a:rPr lang="en-US" altLang="en-US" b="1" dirty="0">
                <a:solidFill>
                  <a:prstClr val="black"/>
                </a:solidFill>
                <a:latin typeface="Arial" panose="020B0604020202020204" pitchFamily="34" charset="0"/>
                <a:cs typeface="Arial" panose="020B0604020202020204" pitchFamily="34" charset="0"/>
              </a:rPr>
              <a:t>Update Status</a:t>
            </a:r>
          </a:p>
          <a:p>
            <a:endParaRPr lang="en-US" dirty="0"/>
          </a:p>
          <a:p>
            <a:endParaRPr lang="en-US" dirty="0"/>
          </a:p>
        </p:txBody>
      </p:sp>
      <p:sp>
        <p:nvSpPr>
          <p:cNvPr id="4" name="Content Placeholder 3">
            <a:extLst>
              <a:ext uri="{FF2B5EF4-FFF2-40B4-BE49-F238E27FC236}">
                <a16:creationId xmlns:a16="http://schemas.microsoft.com/office/drawing/2014/main" id="{A60170EB-53F9-4F02-A893-6A532888225F}"/>
              </a:ext>
            </a:extLst>
          </p:cNvPr>
          <p:cNvSpPr>
            <a:spLocks noGrp="1"/>
          </p:cNvSpPr>
          <p:nvPr>
            <p:ph sz="half" idx="2"/>
          </p:nvPr>
        </p:nvSpPr>
        <p:spPr/>
        <p:txBody>
          <a:bodyPr/>
          <a:lstStyle/>
          <a:p>
            <a:r>
              <a:rPr lang="en-US" dirty="0"/>
              <a:t>Sections that are not applicable will have the watermark below:</a:t>
            </a:r>
          </a:p>
          <a:p>
            <a:pPr marL="0" indent="0">
              <a:buNone/>
            </a:pPr>
            <a:r>
              <a:rPr lang="en-US" sz="4800" b="1" dirty="0">
                <a:ln w="22225">
                  <a:solidFill>
                    <a:schemeClr val="accent2"/>
                  </a:solidFill>
                  <a:prstDash val="solid"/>
                </a:ln>
                <a:solidFill>
                  <a:schemeClr val="accent2">
                    <a:lumMod val="40000"/>
                    <a:lumOff val="60000"/>
                  </a:schemeClr>
                </a:solidFill>
              </a:rPr>
              <a:t>Not Applicable</a:t>
            </a:r>
          </a:p>
          <a:p>
            <a:endParaRPr lang="en-US" dirty="0"/>
          </a:p>
        </p:txBody>
      </p:sp>
      <p:sp>
        <p:nvSpPr>
          <p:cNvPr id="5" name="Slide Number Placeholder 4">
            <a:extLst>
              <a:ext uri="{FF2B5EF4-FFF2-40B4-BE49-F238E27FC236}">
                <a16:creationId xmlns:a16="http://schemas.microsoft.com/office/drawing/2014/main" id="{726013EE-8BD3-4C58-B4FC-DFD5C3D645BF}"/>
              </a:ext>
            </a:extLst>
          </p:cNvPr>
          <p:cNvSpPr>
            <a:spLocks noGrp="1"/>
          </p:cNvSpPr>
          <p:nvPr>
            <p:ph type="sldNum" sz="quarter" idx="12"/>
          </p:nvPr>
        </p:nvSpPr>
        <p:spPr/>
        <p:txBody>
          <a:bodyPr/>
          <a:lstStyle/>
          <a:p>
            <a:pPr>
              <a:defRPr/>
            </a:pPr>
            <a:fld id="{71CF3D9A-7E51-4485-8D0C-34F8EB0BCE72}" type="slidenum">
              <a:rPr lang="en-US" smtClean="0"/>
              <a:pPr>
                <a:defRPr/>
              </a:pPr>
              <a:t>22</a:t>
            </a:fld>
            <a:endParaRPr lang="en-US" dirty="0"/>
          </a:p>
        </p:txBody>
      </p:sp>
    </p:spTree>
    <p:extLst>
      <p:ext uri="{BB962C8B-B14F-4D97-AF65-F5344CB8AC3E}">
        <p14:creationId xmlns:p14="http://schemas.microsoft.com/office/powerpoint/2010/main" val="469959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screenshot of read or edit an existing plan screen. "/>
          <p:cNvPicPr>
            <a:picLocks noChangeAspect="1"/>
          </p:cNvPicPr>
          <p:nvPr/>
        </p:nvPicPr>
        <p:blipFill rotWithShape="1">
          <a:blip r:embed="rId3"/>
          <a:srcRect l="563" t="408" r="904" b="58740"/>
          <a:stretch/>
        </p:blipFill>
        <p:spPr>
          <a:xfrm>
            <a:off x="395611" y="2468038"/>
            <a:ext cx="8418945" cy="2940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3" descr="Rectangle. "/>
          <p:cNvSpPr>
            <a:spLocks noChangeArrowheads="1"/>
          </p:cNvSpPr>
          <p:nvPr/>
        </p:nvSpPr>
        <p:spPr bwMode="auto">
          <a:xfrm>
            <a:off x="4193417" y="3521589"/>
            <a:ext cx="1754909" cy="271207"/>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en-US" altLang="en-US" sz="975" dirty="0">
              <a:solidFill>
                <a:srgbClr val="000054"/>
              </a:solidFill>
              <a:latin typeface="Arial" panose="020B0604020202020204" pitchFamily="34" charset="0"/>
            </a:endParaRPr>
          </a:p>
        </p:txBody>
      </p:sp>
      <p:sp>
        <p:nvSpPr>
          <p:cNvPr id="9" name="Rectangle 7" descr="Rectangle. "/>
          <p:cNvSpPr>
            <a:spLocks noChangeArrowheads="1"/>
          </p:cNvSpPr>
          <p:nvPr/>
        </p:nvSpPr>
        <p:spPr bwMode="auto">
          <a:xfrm>
            <a:off x="329444" y="3521589"/>
            <a:ext cx="997744" cy="347663"/>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en-US" altLang="en-US" sz="975" dirty="0">
              <a:solidFill>
                <a:srgbClr val="000054"/>
              </a:solidFill>
              <a:latin typeface="Arial" panose="020B0604020202020204" pitchFamily="34" charset="0"/>
            </a:endParaRPr>
          </a:p>
        </p:txBody>
      </p:sp>
      <p:sp>
        <p:nvSpPr>
          <p:cNvPr id="10" name="TextBox 5"/>
          <p:cNvSpPr txBox="1">
            <a:spLocks noChangeArrowheads="1"/>
          </p:cNvSpPr>
          <p:nvPr/>
        </p:nvSpPr>
        <p:spPr bwMode="auto">
          <a:xfrm>
            <a:off x="298488" y="2098706"/>
            <a:ext cx="205740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latin typeface="Arial" panose="020B0604020202020204" pitchFamily="34" charset="0"/>
              </a:rPr>
              <a:t>Main Menu</a:t>
            </a:r>
          </a:p>
        </p:txBody>
      </p:sp>
      <p:sp>
        <p:nvSpPr>
          <p:cNvPr id="11" name="Rectangle 10" descr="II. Completing a Plan (2) &#10;"/>
          <p:cNvSpPr/>
          <p:nvPr/>
        </p:nvSpPr>
        <p:spPr>
          <a:xfrm>
            <a:off x="1589363" y="275714"/>
            <a:ext cx="6647974" cy="769441"/>
          </a:xfrm>
          <a:prstGeom prst="rect">
            <a:avLst/>
          </a:prstGeom>
        </p:spPr>
        <p:txBody>
          <a:bodyPr wrap="none">
            <a:spAutoFit/>
          </a:bodyPr>
          <a:lstStyle/>
          <a:p>
            <a:r>
              <a:rPr lang="en-US" sz="4400" b="1" dirty="0">
                <a:solidFill>
                  <a:srgbClr val="002060"/>
                </a:solidFill>
                <a:latin typeface="Arial" panose="020B0604020202020204" pitchFamily="34" charset="0"/>
                <a:cs typeface="Arial" panose="020B0604020202020204" pitchFamily="34" charset="0"/>
              </a:rPr>
              <a:t>II. Completing a Plan (3)</a:t>
            </a:r>
            <a:r>
              <a:rPr lang="en-US" b="1" dirty="0">
                <a:solidFill>
                  <a:srgbClr val="002060"/>
                </a:solidFill>
                <a:latin typeface="Arial" panose="020B0604020202020204" pitchFamily="34" charset="0"/>
                <a:cs typeface="Arial" panose="020B0604020202020204" pitchFamily="34" charset="0"/>
              </a:rPr>
              <a:t> </a:t>
            </a:r>
            <a:endParaRPr lang="en-US" dirty="0"/>
          </a:p>
        </p:txBody>
      </p:sp>
      <p:sp>
        <p:nvSpPr>
          <p:cNvPr id="2" name="Slide Number Placeholder 1"/>
          <p:cNvSpPr>
            <a:spLocks noGrp="1"/>
          </p:cNvSpPr>
          <p:nvPr>
            <p:ph type="sldNum" sz="quarter" idx="12"/>
          </p:nvPr>
        </p:nvSpPr>
        <p:spPr/>
        <p:txBody>
          <a:bodyPr/>
          <a:lstStyle/>
          <a:p>
            <a:fld id="{751F8256-9C6F-41C9-8458-3E5F6F1525E2}" type="slidenum">
              <a:rPr lang="en-US" smtClean="0"/>
              <a:pPr/>
              <a:t>23</a:t>
            </a:fld>
            <a:endParaRPr lang="en-US" dirty="0"/>
          </a:p>
        </p:txBody>
      </p:sp>
    </p:spTree>
    <p:extLst>
      <p:ext uri="{BB962C8B-B14F-4D97-AF65-F5344CB8AC3E}">
        <p14:creationId xmlns:p14="http://schemas.microsoft.com/office/powerpoint/2010/main" val="3970093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plan index. "/>
          <p:cNvPicPr>
            <a:picLocks noChangeAspect="1"/>
          </p:cNvPicPr>
          <p:nvPr/>
        </p:nvPicPr>
        <p:blipFill rotWithShape="1">
          <a:blip r:embed="rId3"/>
          <a:srcRect t="9939" r="72778" b="15144"/>
          <a:stretch/>
        </p:blipFill>
        <p:spPr>
          <a:xfrm>
            <a:off x="1066105" y="2258548"/>
            <a:ext cx="6991350" cy="4206240"/>
          </a:xfrm>
          <a:prstGeom prst="rect">
            <a:avLst/>
          </a:prstGeom>
          <a:ln w="38100">
            <a:solidFill>
              <a:schemeClr val="tx1"/>
            </a:solidFill>
          </a:ln>
        </p:spPr>
      </p:pic>
      <p:sp>
        <p:nvSpPr>
          <p:cNvPr id="6" name="TextBox 2"/>
          <p:cNvSpPr txBox="1">
            <a:spLocks noChangeArrowheads="1"/>
          </p:cNvSpPr>
          <p:nvPr/>
        </p:nvSpPr>
        <p:spPr bwMode="auto">
          <a:xfrm>
            <a:off x="1066105" y="1889216"/>
            <a:ext cx="205740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latin typeface="Arial" panose="020B0604020202020204" pitchFamily="34" charset="0"/>
              </a:rPr>
              <a:t>Plan Index</a:t>
            </a:r>
          </a:p>
        </p:txBody>
      </p:sp>
      <p:sp>
        <p:nvSpPr>
          <p:cNvPr id="7" name="Rectangle 6" descr="II. Completing a Plan (2) &#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(4)</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24</a:t>
            </a:fld>
            <a:endParaRPr lang="en-US" dirty="0"/>
          </a:p>
        </p:txBody>
      </p:sp>
    </p:spTree>
    <p:extLst>
      <p:ext uri="{BB962C8B-B14F-4D97-AF65-F5344CB8AC3E}">
        <p14:creationId xmlns:p14="http://schemas.microsoft.com/office/powerpoint/2010/main" val="81730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general information. "/>
          <p:cNvPicPr>
            <a:picLocks noChangeAspect="1"/>
          </p:cNvPicPr>
          <p:nvPr/>
        </p:nvPicPr>
        <p:blipFill rotWithShape="1">
          <a:blip r:embed="rId3"/>
          <a:srcRect t="10391" r="72431" b="24198"/>
          <a:stretch/>
        </p:blipFill>
        <p:spPr>
          <a:xfrm>
            <a:off x="783590" y="2394465"/>
            <a:ext cx="7454683" cy="3580131"/>
          </a:xfrm>
          <a:prstGeom prst="rect">
            <a:avLst/>
          </a:prstGeom>
          <a:ln w="38100">
            <a:solidFill>
              <a:schemeClr val="tx1"/>
            </a:solidFill>
          </a:ln>
        </p:spPr>
      </p:pic>
      <p:sp>
        <p:nvSpPr>
          <p:cNvPr id="8" name="Rectangle 7" descr="rectangle. "/>
          <p:cNvSpPr/>
          <p:nvPr/>
        </p:nvSpPr>
        <p:spPr>
          <a:xfrm>
            <a:off x="4140201" y="5199681"/>
            <a:ext cx="564356" cy="2006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descr="rectangle. "/>
          <p:cNvSpPr/>
          <p:nvPr/>
        </p:nvSpPr>
        <p:spPr>
          <a:xfrm>
            <a:off x="4362848" y="2770434"/>
            <a:ext cx="2704702" cy="3504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Box 4"/>
          <p:cNvSpPr txBox="1">
            <a:spLocks noChangeArrowheads="1"/>
          </p:cNvSpPr>
          <p:nvPr/>
        </p:nvSpPr>
        <p:spPr bwMode="auto">
          <a:xfrm>
            <a:off x="790414" y="2012711"/>
            <a:ext cx="35496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 General Information</a:t>
            </a:r>
          </a:p>
        </p:txBody>
      </p:sp>
      <p:sp>
        <p:nvSpPr>
          <p:cNvPr id="11" name="Rectangle 10" descr="II. Completing a Plan (4)&#10;"/>
          <p:cNvSpPr/>
          <p:nvPr/>
        </p:nvSpPr>
        <p:spPr>
          <a:xfrm>
            <a:off x="996052" y="35717"/>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(5)</a:t>
            </a:r>
            <a:endParaRPr lang="en-US"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25</a:t>
            </a:fld>
            <a:endParaRPr lang="en-US" dirty="0"/>
          </a:p>
        </p:txBody>
      </p:sp>
      <p:sp>
        <p:nvSpPr>
          <p:cNvPr id="4" name="TextBox 3" descr="text box. "/>
          <p:cNvSpPr txBox="1"/>
          <p:nvPr/>
        </p:nvSpPr>
        <p:spPr>
          <a:xfrm>
            <a:off x="5457939" y="3364461"/>
            <a:ext cx="1828800" cy="91440"/>
          </a:xfrm>
          <a:prstGeom prst="rect">
            <a:avLst/>
          </a:prstGeom>
          <a:solidFill>
            <a:schemeClr val="bg1"/>
          </a:solidFill>
        </p:spPr>
        <p:txBody>
          <a:bodyPr wrap="square" rtlCol="0">
            <a:spAutoFit/>
          </a:bodyPr>
          <a:lstStyle/>
          <a:p>
            <a:endParaRPr lang="en-US" dirty="0">
              <a:solidFill>
                <a:schemeClr val="bg1"/>
              </a:solidFill>
            </a:endParaRPr>
          </a:p>
        </p:txBody>
      </p:sp>
      <p:sp>
        <p:nvSpPr>
          <p:cNvPr id="12" name="TextBox 11"/>
          <p:cNvSpPr txBox="1"/>
          <p:nvPr/>
        </p:nvSpPr>
        <p:spPr>
          <a:xfrm>
            <a:off x="5472008" y="3312530"/>
            <a:ext cx="1554480" cy="91440"/>
          </a:xfrm>
          <a:prstGeom prst="rect">
            <a:avLst/>
          </a:prstGeom>
          <a:noFill/>
        </p:spPr>
        <p:txBody>
          <a:bodyPr wrap="square" rtlCol="0">
            <a:spAutoFit/>
          </a:bodyPr>
          <a:lstStyle/>
          <a:p>
            <a:r>
              <a:rPr lang="en-US" sz="800" dirty="0"/>
              <a:t>Rigoberto Elenes</a:t>
            </a:r>
          </a:p>
        </p:txBody>
      </p:sp>
      <p:sp>
        <p:nvSpPr>
          <p:cNvPr id="6" name="TextBox 5" descr="text box. "/>
          <p:cNvSpPr txBox="1"/>
          <p:nvPr/>
        </p:nvSpPr>
        <p:spPr>
          <a:xfrm>
            <a:off x="5471587" y="3884836"/>
            <a:ext cx="1005840" cy="91440"/>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5457939" y="3822834"/>
            <a:ext cx="1554480" cy="215444"/>
          </a:xfrm>
          <a:prstGeom prst="rect">
            <a:avLst/>
          </a:prstGeom>
          <a:noFill/>
        </p:spPr>
        <p:txBody>
          <a:bodyPr wrap="square" rtlCol="0">
            <a:spAutoFit/>
          </a:bodyPr>
          <a:lstStyle/>
          <a:p>
            <a:r>
              <a:rPr lang="en-US" sz="800" dirty="0"/>
              <a:t>Elenes@sccoe.edu</a:t>
            </a:r>
          </a:p>
        </p:txBody>
      </p:sp>
      <p:pic>
        <p:nvPicPr>
          <p:cNvPr id="13" name="Picture 12">
            <a:extLst>
              <a:ext uri="{FF2B5EF4-FFF2-40B4-BE49-F238E27FC236}">
                <a16:creationId xmlns:a16="http://schemas.microsoft.com/office/drawing/2014/main" id="{1935E2EC-D655-4E10-8A49-6C63CC475C23}"/>
              </a:ext>
            </a:extLst>
          </p:cNvPr>
          <p:cNvPicPr>
            <a:picLocks noChangeAspect="1"/>
          </p:cNvPicPr>
          <p:nvPr/>
        </p:nvPicPr>
        <p:blipFill>
          <a:blip r:embed="rId4"/>
          <a:stretch>
            <a:fillRect/>
          </a:stretch>
        </p:blipFill>
        <p:spPr>
          <a:xfrm rot="20440894">
            <a:off x="870999" y="4270039"/>
            <a:ext cx="3335416" cy="492111"/>
          </a:xfrm>
          <a:prstGeom prst="rect">
            <a:avLst/>
          </a:prstGeom>
        </p:spPr>
      </p:pic>
      <p:pic>
        <p:nvPicPr>
          <p:cNvPr id="16" name="Picture 15">
            <a:extLst>
              <a:ext uri="{FF2B5EF4-FFF2-40B4-BE49-F238E27FC236}">
                <a16:creationId xmlns:a16="http://schemas.microsoft.com/office/drawing/2014/main" id="{7B730809-543C-4B81-AB17-BC0A79CE68C3}"/>
              </a:ext>
            </a:extLst>
          </p:cNvPr>
          <p:cNvPicPr>
            <a:picLocks noChangeAspect="1"/>
          </p:cNvPicPr>
          <p:nvPr/>
        </p:nvPicPr>
        <p:blipFill>
          <a:blip r:embed="rId5"/>
          <a:stretch>
            <a:fillRect/>
          </a:stretch>
        </p:blipFill>
        <p:spPr>
          <a:xfrm>
            <a:off x="783590" y="3589596"/>
            <a:ext cx="3342739" cy="1810731"/>
          </a:xfrm>
          <a:prstGeom prst="rect">
            <a:avLst/>
          </a:prstGeom>
        </p:spPr>
      </p:pic>
    </p:spTree>
    <p:extLst>
      <p:ext uri="{BB962C8B-B14F-4D97-AF65-F5344CB8AC3E}">
        <p14:creationId xmlns:p14="http://schemas.microsoft.com/office/powerpoint/2010/main" val="1216633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255722" y="2284366"/>
            <a:ext cx="8498302" cy="3086100"/>
          </a:xfrm>
        </p:spPr>
        <p:txBody>
          <a:bodyPr/>
          <a:lstStyle/>
          <a:p>
            <a:pPr marL="588169" lvl="1" indent="-457200" defTabSz="711994" eaLnBrk="1" hangingPunct="1">
              <a:spcBef>
                <a:spcPct val="0"/>
              </a:spcBef>
            </a:pPr>
            <a:r>
              <a:rPr lang="en-US" altLang="en-US" sz="3200" dirty="0">
                <a:latin typeface="Arial" panose="020B0604020202020204" pitchFamily="34" charset="0"/>
                <a:cs typeface="Arial" panose="020B0604020202020204" pitchFamily="34" charset="0"/>
              </a:rPr>
              <a:t>The CMC Central Office will be filling out a DFDSA  application. </a:t>
            </a:r>
          </a:p>
          <a:p>
            <a:pPr marL="588169" lvl="1" indent="-457200" defTabSz="711994" eaLnBrk="1" hangingPunct="1">
              <a:spcBef>
                <a:spcPct val="0"/>
              </a:spcBef>
            </a:pPr>
            <a:endParaRPr lang="en-US" altLang="en-US" sz="3200" dirty="0">
              <a:latin typeface="Arial" panose="020B0604020202020204" pitchFamily="34" charset="0"/>
              <a:cs typeface="Arial" panose="020B0604020202020204" pitchFamily="34" charset="0"/>
            </a:endParaRPr>
          </a:p>
          <a:p>
            <a:pPr marL="588169" lvl="1" indent="-457200" defTabSz="711994" eaLnBrk="1" hangingPunct="1">
              <a:spcBef>
                <a:spcPct val="0"/>
              </a:spcBef>
            </a:pPr>
            <a:r>
              <a:rPr lang="en-US" altLang="en-US" sz="3200" dirty="0">
                <a:latin typeface="Arial" panose="020B0604020202020204" pitchFamily="34" charset="0"/>
                <a:cs typeface="Arial" panose="020B0604020202020204" pitchFamily="34" charset="0"/>
              </a:rPr>
              <a:t>Funding amounts will be auto-populated by LACOE</a:t>
            </a:r>
          </a:p>
          <a:p>
            <a:pPr marL="130969" lvl="1" indent="0" defTabSz="711994" eaLnBrk="1" hangingPunct="1">
              <a:spcBef>
                <a:spcPct val="0"/>
              </a:spcBef>
              <a:buNone/>
            </a:pPr>
            <a:endParaRPr lang="en-US" altLang="en-US" sz="3200" dirty="0">
              <a:latin typeface="Arial" panose="020B0604020202020204" pitchFamily="34" charset="0"/>
              <a:cs typeface="Arial" panose="020B0604020202020204" pitchFamily="34" charset="0"/>
            </a:endParaRPr>
          </a:p>
          <a:p>
            <a:pPr marL="588169" lvl="1" indent="-457200" defTabSz="711994" eaLnBrk="1" hangingPunct="1">
              <a:spcBef>
                <a:spcPct val="0"/>
              </a:spcBef>
            </a:pPr>
            <a:r>
              <a:rPr lang="en-US" altLang="en-US" sz="3200" dirty="0">
                <a:latin typeface="Arial" panose="020B0604020202020204" pitchFamily="34" charset="0"/>
                <a:cs typeface="Arial" panose="020B0604020202020204" pitchFamily="34" charset="0"/>
              </a:rPr>
              <a:t>The CMC’s exact allocation will be informed by the MEO in one week.  </a:t>
            </a:r>
          </a:p>
          <a:p>
            <a:pPr marL="588169" lvl="1" indent="-457200" defTabSz="711994" eaLnBrk="1" hangingPunct="1">
              <a:spcBef>
                <a:spcPct val="0"/>
              </a:spcBef>
            </a:pPr>
            <a:endParaRPr lang="en-US" altLang="en-US" sz="3200" dirty="0">
              <a:latin typeface="Arial" panose="020B0604020202020204" pitchFamily="34" charset="0"/>
              <a:cs typeface="Arial" panose="020B0604020202020204" pitchFamily="34" charset="0"/>
            </a:endParaRPr>
          </a:p>
          <a:p>
            <a:pPr marL="130969" lvl="1" indent="0" defTabSz="711994" eaLnBrk="1" hangingPunct="1">
              <a:spcBef>
                <a:spcPct val="0"/>
              </a:spcBef>
              <a:buNone/>
            </a:pPr>
            <a:endParaRPr lang="en-US" altLang="en-US" sz="1800" dirty="0">
              <a:latin typeface="Arial" panose="020B0604020202020204" pitchFamily="34" charset="0"/>
              <a:cs typeface="Arial" panose="020B0604020202020204" pitchFamily="34" charset="0"/>
            </a:endParaRPr>
          </a:p>
          <a:p>
            <a:pPr marL="130969" lvl="1" indent="0" defTabSz="711994" eaLnBrk="1" hangingPunct="1">
              <a:spcBef>
                <a:spcPct val="0"/>
              </a:spcBef>
              <a:buNone/>
            </a:pPr>
            <a:endParaRPr lang="en-US" altLang="en-US" sz="1800" dirty="0">
              <a:latin typeface="Arial" panose="020B0604020202020204" pitchFamily="34" charset="0"/>
              <a:cs typeface="Arial" panose="020B0604020202020204" pitchFamily="34" charset="0"/>
            </a:endParaRPr>
          </a:p>
        </p:txBody>
      </p:sp>
      <p:sp>
        <p:nvSpPr>
          <p:cNvPr id="6" name="Rectangle 5" descr="II. Completing a Plan (5)&#10;"/>
          <p:cNvSpPr/>
          <p:nvPr/>
        </p:nvSpPr>
        <p:spPr>
          <a:xfrm>
            <a:off x="1337015" y="35717"/>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(6)</a:t>
            </a:r>
            <a:endParaRPr lang="en-US" dirty="0"/>
          </a:p>
        </p:txBody>
      </p:sp>
      <p:sp>
        <p:nvSpPr>
          <p:cNvPr id="3" name="TextBox 2"/>
          <p:cNvSpPr txBox="1"/>
          <p:nvPr/>
        </p:nvSpPr>
        <p:spPr>
          <a:xfrm>
            <a:off x="2404412" y="1221596"/>
            <a:ext cx="481222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rgbClr val="002060"/>
                </a:solidFill>
                <a:latin typeface="Arial" panose="020B0604020202020204" pitchFamily="34" charset="0"/>
                <a:cs typeface="Arial" panose="020B0604020202020204" pitchFamily="34" charset="0"/>
              </a:rPr>
              <a:t>Notes for Section 1</a:t>
            </a:r>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26</a:t>
            </a:fld>
            <a:endParaRPr lang="en-US" dirty="0"/>
          </a:p>
        </p:txBody>
      </p:sp>
    </p:spTree>
    <p:extLst>
      <p:ext uri="{BB962C8B-B14F-4D97-AF65-F5344CB8AC3E}">
        <p14:creationId xmlns:p14="http://schemas.microsoft.com/office/powerpoint/2010/main" val="2339882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4"/>
          <p:cNvSpPr txBox="1">
            <a:spLocks noChangeArrowheads="1"/>
          </p:cNvSpPr>
          <p:nvPr/>
        </p:nvSpPr>
        <p:spPr bwMode="auto">
          <a:xfrm>
            <a:off x="393700" y="1633141"/>
            <a:ext cx="4495006"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2: Allocation &amp; Student Profile</a:t>
            </a:r>
          </a:p>
        </p:txBody>
      </p:sp>
      <p:sp>
        <p:nvSpPr>
          <p:cNvPr id="7" name="Rectangle 6" descr="II. Completing a Plan (6)&#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(7)</a:t>
            </a:r>
            <a:endParaRPr lang="en-US"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27</a:t>
            </a:fld>
            <a:endParaRPr lang="en-US" dirty="0"/>
          </a:p>
        </p:txBody>
      </p:sp>
      <p:pic>
        <p:nvPicPr>
          <p:cNvPr id="4" name="Picture 3" descr="Image of allocation and student profi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51" y="2293185"/>
            <a:ext cx="7929097" cy="4063166"/>
          </a:xfrm>
          <a:prstGeom prst="rect">
            <a:avLst/>
          </a:prstGeom>
          <a:ln w="38100">
            <a:solidFill>
              <a:schemeClr val="tx1"/>
            </a:solidFill>
          </a:ln>
        </p:spPr>
      </p:pic>
      <p:sp>
        <p:nvSpPr>
          <p:cNvPr id="11" name="Rectangle 10" descr="rectangle. "/>
          <p:cNvSpPr/>
          <p:nvPr/>
        </p:nvSpPr>
        <p:spPr>
          <a:xfrm>
            <a:off x="4499709" y="2680194"/>
            <a:ext cx="3409554" cy="3460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Rectangle 1">
            <a:extLst>
              <a:ext uri="{FF2B5EF4-FFF2-40B4-BE49-F238E27FC236}">
                <a16:creationId xmlns:a16="http://schemas.microsoft.com/office/drawing/2014/main" id="{A925E56C-8D88-4D8C-9A8E-20DEEBAE85E6}"/>
              </a:ext>
            </a:extLst>
          </p:cNvPr>
          <p:cNvSpPr/>
          <p:nvPr/>
        </p:nvSpPr>
        <p:spPr>
          <a:xfrm rot="19699961">
            <a:off x="155473" y="4523577"/>
            <a:ext cx="443179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Not Applicable</a:t>
            </a:r>
          </a:p>
        </p:txBody>
      </p:sp>
      <p:sp>
        <p:nvSpPr>
          <p:cNvPr id="5" name="Rectangle 4">
            <a:extLst>
              <a:ext uri="{FF2B5EF4-FFF2-40B4-BE49-F238E27FC236}">
                <a16:creationId xmlns:a16="http://schemas.microsoft.com/office/drawing/2014/main" id="{FD6575F4-2A1F-4EA0-975E-6E1D6C441504}"/>
              </a:ext>
            </a:extLst>
          </p:cNvPr>
          <p:cNvSpPr/>
          <p:nvPr/>
        </p:nvSpPr>
        <p:spPr>
          <a:xfrm>
            <a:off x="4321827" y="3725281"/>
            <a:ext cx="3587436" cy="1754326"/>
          </a:xfrm>
          <a:prstGeom prst="rect">
            <a:avLst/>
          </a:prstGeom>
        </p:spPr>
        <p:txBody>
          <a:bodyPr wrap="square">
            <a:spAutoFit/>
          </a:bodyPr>
          <a:lstStyle/>
          <a:p>
            <a:pPr defTabSz="946847"/>
            <a:r>
              <a:rPr lang="en-US" altLang="en-US" dirty="0">
                <a:latin typeface="Arial" panose="020B0604020202020204" pitchFamily="34" charset="0"/>
                <a:cs typeface="Arial" panose="020B0604020202020204" pitchFamily="34" charset="0"/>
              </a:rPr>
              <a:t>Leave this section blank, then:</a:t>
            </a:r>
          </a:p>
          <a:p>
            <a:pPr defTabSz="946847"/>
            <a:endParaRPr lang="en-US" altLang="en-US" dirty="0">
              <a:latin typeface="Arial" panose="020B0604020202020204" pitchFamily="34" charset="0"/>
              <a:cs typeface="Arial" panose="020B0604020202020204" pitchFamily="34" charset="0"/>
            </a:endParaRPr>
          </a:p>
          <a:p>
            <a:pPr marL="625426" lvl="1" indent="-169419" defTabSz="946847">
              <a:buFontTx/>
              <a:buChar char="-"/>
            </a:pPr>
            <a:r>
              <a:rPr lang="en-US" altLang="en-US" b="1" dirty="0">
                <a:latin typeface="Arial" panose="020B0604020202020204" pitchFamily="34" charset="0"/>
                <a:cs typeface="Arial" panose="020B0604020202020204" pitchFamily="34" charset="0"/>
              </a:rPr>
              <a:t>Save Work </a:t>
            </a:r>
          </a:p>
          <a:p>
            <a:pPr marL="625426" lvl="1" indent="-169419" defTabSz="946847">
              <a:buFontTx/>
              <a:buChar char="-"/>
            </a:pPr>
            <a:r>
              <a:rPr lang="en-US" altLang="en-US" dirty="0">
                <a:latin typeface="Arial" panose="020B0604020202020204" pitchFamily="34" charset="0"/>
                <a:cs typeface="Arial" panose="020B0604020202020204" pitchFamily="34" charset="0"/>
              </a:rPr>
              <a:t>Go to </a:t>
            </a:r>
            <a:r>
              <a:rPr lang="en-US" altLang="en-US" b="1" dirty="0">
                <a:latin typeface="Arial" panose="020B0604020202020204" pitchFamily="34" charset="0"/>
                <a:cs typeface="Arial" panose="020B0604020202020204" pitchFamily="34" charset="0"/>
              </a:rPr>
              <a:t>Status</a:t>
            </a:r>
          </a:p>
          <a:p>
            <a:pPr marL="625426" lvl="1" indent="-169419" defTabSz="946847">
              <a:buFontTx/>
              <a:buChar char="-"/>
            </a:pPr>
            <a:r>
              <a:rPr lang="en-US" altLang="en-US" dirty="0">
                <a:latin typeface="Arial" panose="020B0604020202020204" pitchFamily="34" charset="0"/>
                <a:cs typeface="Arial" panose="020B0604020202020204" pitchFamily="34" charset="0"/>
              </a:rPr>
              <a:t>Select </a:t>
            </a:r>
            <a:r>
              <a:rPr lang="en-US" altLang="en-US" b="1" dirty="0">
                <a:latin typeface="Arial" panose="020B0604020202020204" pitchFamily="34" charset="0"/>
                <a:cs typeface="Arial" panose="020B0604020202020204" pitchFamily="34" charset="0"/>
              </a:rPr>
              <a:t>Complete</a:t>
            </a:r>
          </a:p>
          <a:p>
            <a:pPr marL="625426" lvl="1" indent="-169419" defTabSz="946847">
              <a:buFontTx/>
              <a:buChar char="-"/>
            </a:pPr>
            <a:r>
              <a:rPr lang="en-US" altLang="en-US" dirty="0">
                <a:latin typeface="Arial" panose="020B0604020202020204" pitchFamily="34" charset="0"/>
                <a:cs typeface="Arial" panose="020B0604020202020204" pitchFamily="34" charset="0"/>
              </a:rPr>
              <a:t>Click </a:t>
            </a:r>
            <a:r>
              <a:rPr lang="en-US" altLang="en-US" b="1" dirty="0">
                <a:latin typeface="Arial" panose="020B0604020202020204" pitchFamily="34" charset="0"/>
                <a:cs typeface="Arial" panose="020B0604020202020204" pitchFamily="34" charset="0"/>
              </a:rPr>
              <a:t>Update Status</a:t>
            </a:r>
          </a:p>
        </p:txBody>
      </p:sp>
    </p:spTree>
    <p:extLst>
      <p:ext uri="{BB962C8B-B14F-4D97-AF65-F5344CB8AC3E}">
        <p14:creationId xmlns:p14="http://schemas.microsoft.com/office/powerpoint/2010/main" val="1956795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469900" y="2472929"/>
            <a:ext cx="7931150" cy="2651521"/>
          </a:xfrm>
        </p:spPr>
        <p:txBody>
          <a:bodyPr/>
          <a:lstStyle/>
          <a:p>
            <a:pPr marL="588169" lvl="1" indent="-457200" defTabSz="711994" eaLnBrk="1" hangingPunct="1">
              <a:spcBef>
                <a:spcPct val="0"/>
              </a:spcBef>
            </a:pPr>
            <a:r>
              <a:rPr lang="en-US" altLang="en-US" sz="3200" dirty="0">
                <a:latin typeface="Arial" panose="020B0604020202020204" pitchFamily="34" charset="0"/>
                <a:cs typeface="Arial" panose="020B0604020202020204" pitchFamily="34" charset="0"/>
              </a:rPr>
              <a:t>This section only applies to RA/DFDSAs.</a:t>
            </a:r>
          </a:p>
          <a:p>
            <a:pPr marL="588169" lvl="1" indent="-457200" defTabSz="711994" eaLnBrk="1" hangingPunct="1">
              <a:spcBef>
                <a:spcPct val="0"/>
              </a:spcBef>
            </a:pPr>
            <a:endParaRPr lang="en-US" altLang="en-US" sz="3200" dirty="0">
              <a:latin typeface="Arial" panose="020B0604020202020204" pitchFamily="34" charset="0"/>
              <a:cs typeface="Arial" panose="020B0604020202020204" pitchFamily="34" charset="0"/>
            </a:endParaRPr>
          </a:p>
          <a:p>
            <a:pPr marL="588169" lvl="1" indent="-457200" defTabSz="711994" eaLnBrk="1" hangingPunct="1">
              <a:spcBef>
                <a:spcPct val="0"/>
              </a:spcBef>
            </a:pPr>
            <a:r>
              <a:rPr lang="en-US" altLang="en-US" sz="3200" dirty="0">
                <a:latin typeface="Arial" panose="020B0604020202020204" pitchFamily="34" charset="0"/>
                <a:cs typeface="Arial" panose="020B0604020202020204" pitchFamily="34" charset="0"/>
              </a:rPr>
              <a:t>Leave this section blank and select complete. </a:t>
            </a:r>
          </a:p>
          <a:p>
            <a:pPr marL="588169" lvl="1" indent="-457200" defTabSz="711994" eaLnBrk="1" hangingPunct="1">
              <a:spcBef>
                <a:spcPct val="0"/>
              </a:spcBef>
            </a:pPr>
            <a:endParaRPr lang="en-US" altLang="en-US" sz="3200" dirty="0">
              <a:latin typeface="Arial" panose="020B0604020202020204" pitchFamily="34" charset="0"/>
              <a:cs typeface="Arial" panose="020B0604020202020204" pitchFamily="34" charset="0"/>
            </a:endParaRPr>
          </a:p>
          <a:p>
            <a:pPr marL="130969" lvl="1" indent="0" defTabSz="711994" eaLnBrk="1" hangingPunct="1">
              <a:spcBef>
                <a:spcPct val="0"/>
              </a:spcBef>
              <a:buNone/>
            </a:pPr>
            <a:endParaRPr lang="en-US" altLang="en-US" sz="3200" dirty="0">
              <a:latin typeface="Arial" panose="020B0604020202020204" pitchFamily="34" charset="0"/>
              <a:cs typeface="Arial" panose="020B0604020202020204" pitchFamily="34" charset="0"/>
            </a:endParaRPr>
          </a:p>
        </p:txBody>
      </p:sp>
      <p:sp>
        <p:nvSpPr>
          <p:cNvPr id="8" name="TextBox 7"/>
          <p:cNvSpPr txBox="1"/>
          <p:nvPr/>
        </p:nvSpPr>
        <p:spPr>
          <a:xfrm>
            <a:off x="2166668" y="1522657"/>
            <a:ext cx="481222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rgbClr val="002060"/>
                </a:solidFill>
                <a:latin typeface="Arial" panose="020B0604020202020204" pitchFamily="34" charset="0"/>
                <a:cs typeface="Arial" panose="020B0604020202020204" pitchFamily="34" charset="0"/>
              </a:rPr>
              <a:t>Notes for Section 2</a:t>
            </a:r>
          </a:p>
        </p:txBody>
      </p:sp>
      <p:sp>
        <p:nvSpPr>
          <p:cNvPr id="5" name="Rectangle 4" descr="II. Completing a Plan (7)&#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(8)</a:t>
            </a:r>
            <a:endParaRPr lang="en-US" dirty="0"/>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28</a:t>
            </a:fld>
            <a:endParaRPr lang="en-US" dirty="0"/>
          </a:p>
        </p:txBody>
      </p:sp>
    </p:spTree>
    <p:extLst>
      <p:ext uri="{BB962C8B-B14F-4D97-AF65-F5344CB8AC3E}">
        <p14:creationId xmlns:p14="http://schemas.microsoft.com/office/powerpoint/2010/main" val="3644795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648097" y="1602367"/>
            <a:ext cx="4520406"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3: Region Funding Process</a:t>
            </a:r>
          </a:p>
        </p:txBody>
      </p:sp>
      <p:pic>
        <p:nvPicPr>
          <p:cNvPr id="3" name="Picture 2" descr="Image of section 3."/>
          <p:cNvPicPr>
            <a:picLocks noChangeAspect="1"/>
          </p:cNvPicPr>
          <p:nvPr/>
        </p:nvPicPr>
        <p:blipFill rotWithShape="1">
          <a:blip r:embed="rId3"/>
          <a:srcRect t="9938" r="73125" b="25329"/>
          <a:stretch/>
        </p:blipFill>
        <p:spPr>
          <a:xfrm>
            <a:off x="173079" y="2345649"/>
            <a:ext cx="3757654" cy="3770143"/>
          </a:xfrm>
          <a:prstGeom prst="rect">
            <a:avLst/>
          </a:prstGeom>
          <a:ln w="38100">
            <a:solidFill>
              <a:schemeClr val="tx1"/>
            </a:solidFill>
          </a:ln>
        </p:spPr>
      </p:pic>
      <p:sp>
        <p:nvSpPr>
          <p:cNvPr id="8" name="Rectangle 7" descr="rectangle. "/>
          <p:cNvSpPr/>
          <p:nvPr/>
        </p:nvSpPr>
        <p:spPr>
          <a:xfrm>
            <a:off x="1737873" y="5107694"/>
            <a:ext cx="711200" cy="2137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descr="II. Completing a Plan (8)&#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(9)</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29</a:t>
            </a:fld>
            <a:endParaRPr lang="en-US" dirty="0"/>
          </a:p>
        </p:txBody>
      </p:sp>
      <p:cxnSp>
        <p:nvCxnSpPr>
          <p:cNvPr id="12" name="Straight Arrow Connector 11" descr="arrow pointing left"/>
          <p:cNvCxnSpPr/>
          <p:nvPr/>
        </p:nvCxnSpPr>
        <p:spPr bwMode="auto">
          <a:xfrm flipH="1" flipV="1">
            <a:off x="2908300" y="3388945"/>
            <a:ext cx="1024309" cy="21264"/>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descr="text box with application information. "/>
          <p:cNvSpPr txBox="1"/>
          <p:nvPr/>
        </p:nvSpPr>
        <p:spPr>
          <a:xfrm>
            <a:off x="4243706" y="3796665"/>
            <a:ext cx="4389120" cy="2194560"/>
          </a:xfrm>
          <a:prstGeom prst="rect">
            <a:avLst/>
          </a:prstGeom>
          <a:solidFill>
            <a:schemeClr val="bg1"/>
          </a:solidFill>
        </p:spPr>
        <p:txBody>
          <a:bodyPr wrap="square" rtlCol="0">
            <a:spAutoFit/>
          </a:bodyPr>
          <a:lstStyle/>
          <a:p>
            <a:endParaRPr lang="en-US" dirty="0"/>
          </a:p>
        </p:txBody>
      </p:sp>
      <p:pic>
        <p:nvPicPr>
          <p:cNvPr id="5" name="Picture 4" descr="Image of section 3.">
            <a:extLst>
              <a:ext uri="{FF2B5EF4-FFF2-40B4-BE49-F238E27FC236}">
                <a16:creationId xmlns:a16="http://schemas.microsoft.com/office/drawing/2014/main" id="{BC3B7EBD-0666-4E1B-A1B0-169D7F64CD99}"/>
              </a:ext>
            </a:extLst>
          </p:cNvPr>
          <p:cNvPicPr>
            <a:picLocks noChangeAspect="1"/>
          </p:cNvPicPr>
          <p:nvPr/>
        </p:nvPicPr>
        <p:blipFill>
          <a:blip r:embed="rId4"/>
          <a:stretch>
            <a:fillRect/>
          </a:stretch>
        </p:blipFill>
        <p:spPr>
          <a:xfrm>
            <a:off x="4243705" y="2336824"/>
            <a:ext cx="4082147" cy="3836363"/>
          </a:xfrm>
          <a:prstGeom prst="rect">
            <a:avLst/>
          </a:prstGeom>
        </p:spPr>
      </p:pic>
    </p:spTree>
    <p:extLst>
      <p:ext uri="{BB962C8B-B14F-4D97-AF65-F5344CB8AC3E}">
        <p14:creationId xmlns:p14="http://schemas.microsoft.com/office/powerpoint/2010/main" val="1414661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20714" y="342107"/>
            <a:ext cx="7923286" cy="1143000"/>
          </a:xfrm>
        </p:spPr>
        <p:txBody>
          <a:bodyPr/>
          <a:lstStyle/>
          <a:p>
            <a:r>
              <a:rPr lang="en-US" altLang="en-US" b="1" dirty="0">
                <a:solidFill>
                  <a:srgbClr val="002060"/>
                </a:solidFill>
                <a:latin typeface="Arial" panose="020B0604020202020204" pitchFamily="34" charset="0"/>
                <a:cs typeface="Arial" panose="020B0604020202020204" pitchFamily="34" charset="0"/>
              </a:rPr>
              <a:t>Webinar Participation (2)</a:t>
            </a:r>
          </a:p>
        </p:txBody>
      </p:sp>
      <p:sp>
        <p:nvSpPr>
          <p:cNvPr id="4" name="Rectangle 3"/>
          <p:cNvSpPr/>
          <p:nvPr/>
        </p:nvSpPr>
        <p:spPr>
          <a:xfrm>
            <a:off x="699259" y="1715294"/>
            <a:ext cx="8289758" cy="2653034"/>
          </a:xfrm>
          <a:prstGeom prst="rect">
            <a:avLst/>
          </a:prstGeom>
        </p:spPr>
        <p:txBody>
          <a:bodyPr wrap="square">
            <a:spAutoFit/>
          </a:bodyPr>
          <a:lstStyle/>
          <a:p>
            <a:pPr marL="514350" lvl="0" indent="-514350" defTabSz="914400" fontAlgn="auto">
              <a:spcBef>
                <a:spcPct val="20000"/>
              </a:spcBef>
              <a:spcAft>
                <a:spcPts val="0"/>
              </a:spcAft>
              <a:buFont typeface="+mj-lt"/>
              <a:buAutoNum type="arabicPeriod" startAt="4"/>
              <a:defRPr/>
            </a:pPr>
            <a:endParaRPr lang="en-US" sz="3200" dirty="0">
              <a:solidFill>
                <a:srgbClr val="000000"/>
              </a:solidFill>
              <a:latin typeface="Arial" panose="020B0604020202020204" pitchFamily="34" charset="0"/>
              <a:cs typeface="Arial" panose="020B0604020202020204" pitchFamily="34" charset="0"/>
            </a:endParaRPr>
          </a:p>
          <a:p>
            <a:pPr marL="514350" lvl="0" indent="-514350" defTabSz="914400" fontAlgn="auto">
              <a:spcBef>
                <a:spcPct val="20000"/>
              </a:spcBef>
              <a:spcAft>
                <a:spcPts val="0"/>
              </a:spcAft>
              <a:buFont typeface="+mj-lt"/>
              <a:buAutoNum type="arabicPeriod" startAt="4"/>
              <a:defRPr/>
            </a:pPr>
            <a:r>
              <a:rPr lang="en-US" sz="3200" dirty="0">
                <a:solidFill>
                  <a:srgbClr val="000000"/>
                </a:solidFill>
                <a:latin typeface="Arial" panose="020B0604020202020204" pitchFamily="34" charset="0"/>
                <a:cs typeface="Arial" panose="020B0604020202020204" pitchFamily="34" charset="0"/>
              </a:rPr>
              <a:t>If the sound is not coming through, please connect via telephone at </a:t>
            </a:r>
            <a:r>
              <a:rPr lang="en-US" sz="3200" b="1" dirty="0">
                <a:solidFill>
                  <a:srgbClr val="000000"/>
                </a:solidFill>
                <a:latin typeface="Arial" panose="020B0604020202020204" pitchFamily="34" charset="0"/>
                <a:cs typeface="Arial" panose="020B0604020202020204" pitchFamily="34" charset="0"/>
              </a:rPr>
              <a:t>1-669-219-2599</a:t>
            </a:r>
            <a:r>
              <a:rPr lang="en-US" sz="3200" dirty="0">
                <a:solidFill>
                  <a:srgbClr val="000000"/>
                </a:solidFill>
                <a:latin typeface="Arial" panose="020B0604020202020204" pitchFamily="34" charset="0"/>
                <a:cs typeface="Arial" panose="020B0604020202020204" pitchFamily="34" charset="0"/>
              </a:rPr>
              <a:t> include meeting ID </a:t>
            </a:r>
            <a:r>
              <a:rPr lang="en-US" sz="3200" b="1" dirty="0">
                <a:solidFill>
                  <a:srgbClr val="000000"/>
                </a:solidFill>
                <a:latin typeface="Arial" panose="020B0604020202020204" pitchFamily="34" charset="0"/>
                <a:cs typeface="Arial" panose="020B0604020202020204" pitchFamily="34" charset="0"/>
              </a:rPr>
              <a:t>858 0529 7777 </a:t>
            </a:r>
            <a:r>
              <a:rPr lang="en-US" sz="3200" dirty="0">
                <a:solidFill>
                  <a:srgbClr val="000000"/>
                </a:solidFill>
                <a:latin typeface="Arial" panose="020B0604020202020204" pitchFamily="34" charset="0"/>
                <a:cs typeface="Arial" panose="020B0604020202020204" pitchFamily="34" charset="0"/>
              </a:rPr>
              <a:t>and enter password </a:t>
            </a:r>
            <a:r>
              <a:rPr lang="en-US" sz="3200" b="1" dirty="0">
                <a:solidFill>
                  <a:srgbClr val="000000"/>
                </a:solidFill>
                <a:latin typeface="Arial" panose="020B0604020202020204" pitchFamily="34" charset="0"/>
                <a:cs typeface="Arial" panose="020B0604020202020204" pitchFamily="34" charset="0"/>
              </a:rPr>
              <a:t>782523</a:t>
            </a:r>
            <a:r>
              <a:rPr lang="en-US" sz="3200" dirty="0">
                <a:solidFill>
                  <a:srgbClr val="000000"/>
                </a:solidFill>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3</a:t>
            </a:fld>
            <a:endParaRPr lang="en-US" dirty="0"/>
          </a:p>
        </p:txBody>
      </p:sp>
    </p:spTree>
    <p:extLst>
      <p:ext uri="{BB962C8B-B14F-4D97-AF65-F5344CB8AC3E}">
        <p14:creationId xmlns:p14="http://schemas.microsoft.com/office/powerpoint/2010/main" val="3907455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Box 4"/>
          <p:cNvSpPr txBox="1">
            <a:spLocks noChangeArrowheads="1"/>
          </p:cNvSpPr>
          <p:nvPr/>
        </p:nvSpPr>
        <p:spPr bwMode="auto">
          <a:xfrm>
            <a:off x="839210" y="1810330"/>
            <a:ext cx="3438526"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4: Program Overview</a:t>
            </a:r>
          </a:p>
        </p:txBody>
      </p:sp>
      <p:sp>
        <p:nvSpPr>
          <p:cNvPr id="11" name="Rectangle 10" descr="II. Completing a Plan (9)&#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(10)</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30</a:t>
            </a:fld>
            <a:endParaRPr lang="en-US" dirty="0"/>
          </a:p>
        </p:txBody>
      </p:sp>
      <p:pic>
        <p:nvPicPr>
          <p:cNvPr id="5" name="Picture 4" descr="Image of Section 4 Program Overview. ">
            <a:extLst>
              <a:ext uri="{FF2B5EF4-FFF2-40B4-BE49-F238E27FC236}">
                <a16:creationId xmlns:a16="http://schemas.microsoft.com/office/drawing/2014/main" id="{C66CB091-4CE9-48F1-8B50-1B6516311211}"/>
              </a:ext>
            </a:extLst>
          </p:cNvPr>
          <p:cNvPicPr>
            <a:picLocks noChangeAspect="1"/>
          </p:cNvPicPr>
          <p:nvPr/>
        </p:nvPicPr>
        <p:blipFill rotWithShape="1">
          <a:blip r:embed="rId3"/>
          <a:srcRect t="2469" r="12928" b="3631"/>
          <a:stretch/>
        </p:blipFill>
        <p:spPr>
          <a:xfrm>
            <a:off x="839210" y="2309072"/>
            <a:ext cx="6828916" cy="4412404"/>
          </a:xfrm>
          <a:prstGeom prst="rect">
            <a:avLst/>
          </a:prstGeom>
        </p:spPr>
      </p:pic>
      <p:sp>
        <p:nvSpPr>
          <p:cNvPr id="3" name="Rectangle 2">
            <a:extLst>
              <a:ext uri="{FF2B5EF4-FFF2-40B4-BE49-F238E27FC236}">
                <a16:creationId xmlns:a16="http://schemas.microsoft.com/office/drawing/2014/main" id="{B8F03CCE-CE21-4071-A568-183140D3079D}"/>
              </a:ext>
            </a:extLst>
          </p:cNvPr>
          <p:cNvSpPr/>
          <p:nvPr/>
        </p:nvSpPr>
        <p:spPr>
          <a:xfrm>
            <a:off x="1670423" y="5121016"/>
            <a:ext cx="5803153" cy="830997"/>
          </a:xfrm>
          <a:prstGeom prst="rect">
            <a:avLst/>
          </a:prstGeom>
        </p:spPr>
        <p:txBody>
          <a:bodyPr wrap="square">
            <a:spAutoFit/>
          </a:bodyPr>
          <a:lstStyle/>
          <a:p>
            <a:pPr algn="ctr"/>
            <a:r>
              <a:rPr lang="en-US" sz="4800" b="1" dirty="0">
                <a:ln w="22225">
                  <a:solidFill>
                    <a:schemeClr val="accent2"/>
                  </a:solidFill>
                  <a:prstDash val="solid"/>
                </a:ln>
                <a:solidFill>
                  <a:schemeClr val="accent2">
                    <a:lumMod val="40000"/>
                    <a:lumOff val="60000"/>
                  </a:schemeClr>
                </a:solidFill>
              </a:rPr>
              <a:t>Not Applicable</a:t>
            </a:r>
          </a:p>
        </p:txBody>
      </p:sp>
      <p:sp>
        <p:nvSpPr>
          <p:cNvPr id="7" name="Rectangle 6" descr="rectangle. ">
            <a:extLst>
              <a:ext uri="{FF2B5EF4-FFF2-40B4-BE49-F238E27FC236}">
                <a16:creationId xmlns:a16="http://schemas.microsoft.com/office/drawing/2014/main" id="{D1C9A2D2-D588-4E40-A8E0-4F4C02737F40}"/>
              </a:ext>
            </a:extLst>
          </p:cNvPr>
          <p:cNvSpPr/>
          <p:nvPr/>
        </p:nvSpPr>
        <p:spPr>
          <a:xfrm>
            <a:off x="839210" y="3530579"/>
            <a:ext cx="1008640" cy="31908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707945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679174" y="2943473"/>
            <a:ext cx="8007626" cy="2614488"/>
          </a:xfrm>
        </p:spPr>
        <p:txBody>
          <a:bodyPr/>
          <a:lstStyle/>
          <a:p>
            <a:r>
              <a:rPr lang="en-US" altLang="en-US" b="1" dirty="0">
                <a:solidFill>
                  <a:schemeClr val="tx1"/>
                </a:solidFill>
                <a:latin typeface="Arial" panose="020B0604020202020204" pitchFamily="34" charset="0"/>
                <a:cs typeface="Arial" panose="020B0604020202020204" pitchFamily="34" charset="0"/>
              </a:rPr>
              <a:t>Section 4</a:t>
            </a:r>
            <a:r>
              <a:rPr lang="en-US" altLang="en-US" dirty="0">
                <a:solidFill>
                  <a:schemeClr val="tx1"/>
                </a:solidFill>
                <a:latin typeface="Arial" panose="020B0604020202020204" pitchFamily="34" charset="0"/>
                <a:cs typeface="Arial" panose="020B0604020202020204" pitchFamily="34" charset="0"/>
              </a:rPr>
              <a:t> </a:t>
            </a:r>
            <a:r>
              <a:rPr lang="en-US" altLang="en-US" b="1" dirty="0">
                <a:solidFill>
                  <a:schemeClr val="tx1"/>
                </a:solidFill>
                <a:latin typeface="Arial" panose="020B0604020202020204" pitchFamily="34" charset="0"/>
                <a:cs typeface="Arial" panose="020B0604020202020204" pitchFamily="34" charset="0"/>
              </a:rPr>
              <a:t>Program Overview</a:t>
            </a:r>
            <a:r>
              <a:rPr lang="en-US" altLang="en-US" dirty="0">
                <a:solidFill>
                  <a:schemeClr val="tx1"/>
                </a:solidFill>
                <a:latin typeface="Arial" panose="020B0604020202020204" pitchFamily="34" charset="0"/>
                <a:cs typeface="Arial" panose="020B0604020202020204" pitchFamily="34" charset="0"/>
              </a:rPr>
              <a:t> is only completed for RA/DFDSAs.</a:t>
            </a:r>
          </a:p>
          <a:p>
            <a:r>
              <a:rPr lang="en-US" altLang="en-US" dirty="0">
                <a:latin typeface="Arial" panose="020B0604020202020204" pitchFamily="34" charset="0"/>
                <a:cs typeface="Arial" panose="020B0604020202020204" pitchFamily="34" charset="0"/>
              </a:rPr>
              <a:t>For CMC Grant, the CMC Central Office will change the status to completed and select the update status button.</a:t>
            </a:r>
            <a:endParaRPr lang="en-US" altLang="en-US" dirty="0">
              <a:solidFill>
                <a:schemeClr val="tx1"/>
              </a:solidFill>
              <a:latin typeface="Arial" panose="020B0604020202020204" pitchFamily="34" charset="0"/>
              <a:cs typeface="Arial" panose="020B0604020202020204" pitchFamily="34" charset="0"/>
            </a:endParaRPr>
          </a:p>
          <a:p>
            <a:pPr marL="0" indent="0">
              <a:buNone/>
            </a:pPr>
            <a:endParaRPr lang="en-US" altLang="en-US" dirty="0">
              <a:solidFill>
                <a:schemeClr val="tx1"/>
              </a:solidFill>
              <a:latin typeface="Arial" panose="020B0604020202020204" pitchFamily="34" charset="0"/>
              <a:cs typeface="Arial" panose="020B0604020202020204" pitchFamily="34" charset="0"/>
            </a:endParaRPr>
          </a:p>
          <a:p>
            <a:endParaRPr lang="en-US" altLang="en-US"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2166668" y="1845822"/>
            <a:ext cx="481222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rgbClr val="002060"/>
                </a:solidFill>
                <a:latin typeface="Arial" panose="020B0604020202020204" pitchFamily="34" charset="0"/>
                <a:cs typeface="Arial" panose="020B0604020202020204" pitchFamily="34" charset="0"/>
              </a:rPr>
              <a:t>Notes for Section 4</a:t>
            </a:r>
          </a:p>
        </p:txBody>
      </p:sp>
      <p:sp>
        <p:nvSpPr>
          <p:cNvPr id="5" name="Rectangle 4" descr="II. Completing a Plan (10)&#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(11)</a:t>
            </a:r>
            <a:endParaRPr lang="en-US" dirty="0"/>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31</a:t>
            </a:fld>
            <a:endParaRPr lang="en-US" dirty="0"/>
          </a:p>
        </p:txBody>
      </p:sp>
    </p:spTree>
    <p:extLst>
      <p:ext uri="{BB962C8B-B14F-4D97-AF65-F5344CB8AC3E}">
        <p14:creationId xmlns:p14="http://schemas.microsoft.com/office/powerpoint/2010/main" val="4253876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1F8256-9C6F-41C9-8458-3E5F6F1525E2}" type="slidenum">
              <a:rPr lang="en-US" smtClean="0"/>
              <a:pPr/>
              <a:t>32</a:t>
            </a:fld>
            <a:endParaRPr lang="en-US" dirty="0"/>
          </a:p>
        </p:txBody>
      </p:sp>
      <p:pic>
        <p:nvPicPr>
          <p:cNvPr id="5" name="Picture 6" descr="Picture of a blue sky with question marks as clouds." title="Any Questions?">
            <a:hlinkClick r:id="rId3"/>
            <a:extLst/>
          </p:cNvPr>
          <p:cNvPicPr>
            <a:picLocks noChangeAspect="1" noChangeArrowheads="1"/>
          </p:cNvPicPr>
          <p:nvPr/>
        </p:nvPicPr>
        <p:blipFill>
          <a:blip r:embed="rId4"/>
          <a:srcRect/>
          <a:stretch>
            <a:fillRect/>
          </a:stretch>
        </p:blipFill>
        <p:spPr bwMode="auto">
          <a:xfrm>
            <a:off x="1542733" y="1505268"/>
            <a:ext cx="6448425"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descr="Questions?&#10;">
            <a:extLst/>
          </p:cNvPr>
          <p:cNvSpPr txBox="1">
            <a:spLocks/>
          </p:cNvSpPr>
          <p:nvPr/>
        </p:nvSpPr>
        <p:spPr>
          <a:xfrm>
            <a:off x="1944688" y="290513"/>
            <a:ext cx="6172200" cy="808037"/>
          </a:xfrm>
          <a:prstGeom prst="rect">
            <a:avLst/>
          </a:prstGeom>
        </p:spPr>
        <p:txBody>
          <a:bodyPr rtlCol="0">
            <a:no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eaLnBrk="1" fontAlgn="auto" hangingPunct="1">
              <a:spcAft>
                <a:spcPts val="0"/>
              </a:spcAft>
              <a:defRPr/>
            </a:pPr>
            <a:r>
              <a:rPr lang="en-US" b="1" dirty="0">
                <a:solidFill>
                  <a:srgbClr val="002060"/>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66303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4"/>
          <p:cNvSpPr txBox="1">
            <a:spLocks noChangeArrowheads="1"/>
          </p:cNvSpPr>
          <p:nvPr/>
        </p:nvSpPr>
        <p:spPr bwMode="auto">
          <a:xfrm>
            <a:off x="675861" y="1613582"/>
            <a:ext cx="3718623"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5: Regular School Year</a:t>
            </a:r>
          </a:p>
        </p:txBody>
      </p:sp>
      <p:sp>
        <p:nvSpPr>
          <p:cNvPr id="5" name="Rectangle 4" descr="II. Completing a Plan (11)&#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(12)</a:t>
            </a:r>
            <a:endParaRPr lang="en-US"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33</a:t>
            </a:fld>
            <a:endParaRPr lang="en-US" dirty="0"/>
          </a:p>
        </p:txBody>
      </p:sp>
      <p:pic>
        <p:nvPicPr>
          <p:cNvPr id="8" name="Picture 7" descr="Image of Section 5 Regular School Year screen. ">
            <a:extLst>
              <a:ext uri="{FF2B5EF4-FFF2-40B4-BE49-F238E27FC236}">
                <a16:creationId xmlns:a16="http://schemas.microsoft.com/office/drawing/2014/main" id="{5255F1E4-E69E-4B36-9FDC-0E428CD24386}"/>
              </a:ext>
            </a:extLst>
          </p:cNvPr>
          <p:cNvPicPr/>
          <p:nvPr/>
        </p:nvPicPr>
        <p:blipFill rotWithShape="1">
          <a:blip r:embed="rId3"/>
          <a:srcRect r="37435"/>
          <a:stretch/>
        </p:blipFill>
        <p:spPr>
          <a:xfrm>
            <a:off x="675861" y="1982914"/>
            <a:ext cx="7248939" cy="4373436"/>
          </a:xfrm>
          <a:prstGeom prst="rect">
            <a:avLst/>
          </a:prstGeom>
        </p:spPr>
      </p:pic>
    </p:spTree>
    <p:extLst>
      <p:ext uri="{BB962C8B-B14F-4D97-AF65-F5344CB8AC3E}">
        <p14:creationId xmlns:p14="http://schemas.microsoft.com/office/powerpoint/2010/main" val="996112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Box 4"/>
          <p:cNvSpPr txBox="1">
            <a:spLocks noChangeArrowheads="1"/>
          </p:cNvSpPr>
          <p:nvPr/>
        </p:nvSpPr>
        <p:spPr bwMode="auto">
          <a:xfrm>
            <a:off x="214651" y="1882057"/>
            <a:ext cx="8325049"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5: Regular School Year - Service/Allowable Activity Description</a:t>
            </a:r>
          </a:p>
        </p:txBody>
      </p:sp>
      <p:pic>
        <p:nvPicPr>
          <p:cNvPr id="2" name="Picture 1" descr="image of section 5. "/>
          <p:cNvPicPr>
            <a:picLocks noChangeAspect="1"/>
          </p:cNvPicPr>
          <p:nvPr/>
        </p:nvPicPr>
        <p:blipFill>
          <a:blip r:embed="rId3"/>
          <a:stretch>
            <a:fillRect/>
          </a:stretch>
        </p:blipFill>
        <p:spPr>
          <a:xfrm>
            <a:off x="276391" y="2345636"/>
            <a:ext cx="4216096" cy="4108292"/>
          </a:xfrm>
          <a:prstGeom prst="rect">
            <a:avLst/>
          </a:prstGeom>
          <a:ln w="38100">
            <a:solidFill>
              <a:schemeClr val="tx1"/>
            </a:solidFill>
          </a:ln>
        </p:spPr>
      </p:pic>
      <p:pic>
        <p:nvPicPr>
          <p:cNvPr id="3" name="Picture 2" descr="image of section 5. "/>
          <p:cNvPicPr>
            <a:picLocks noChangeAspect="1"/>
          </p:cNvPicPr>
          <p:nvPr/>
        </p:nvPicPr>
        <p:blipFill>
          <a:blip r:embed="rId4"/>
          <a:stretch>
            <a:fillRect/>
          </a:stretch>
        </p:blipFill>
        <p:spPr>
          <a:xfrm>
            <a:off x="4587903" y="2345636"/>
            <a:ext cx="3808673" cy="4108291"/>
          </a:xfrm>
          <a:prstGeom prst="rect">
            <a:avLst/>
          </a:prstGeom>
          <a:ln w="38100">
            <a:solidFill>
              <a:schemeClr val="tx1"/>
            </a:solidFill>
          </a:ln>
        </p:spPr>
      </p:pic>
      <p:sp>
        <p:nvSpPr>
          <p:cNvPr id="7" name="Rectangle 6" descr="II. Completing a Plan (12)&#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(13)</a:t>
            </a:r>
            <a:endParaRPr lang="en-US" dirty="0"/>
          </a:p>
        </p:txBody>
      </p:sp>
      <p:sp>
        <p:nvSpPr>
          <p:cNvPr id="4" name="Slide Number Placeholder 3"/>
          <p:cNvSpPr>
            <a:spLocks noGrp="1"/>
          </p:cNvSpPr>
          <p:nvPr>
            <p:ph type="sldNum" sz="quarter" idx="12"/>
          </p:nvPr>
        </p:nvSpPr>
        <p:spPr/>
        <p:txBody>
          <a:bodyPr/>
          <a:lstStyle/>
          <a:p>
            <a:pPr>
              <a:defRPr/>
            </a:pPr>
            <a:fld id="{751F8256-9C6F-41C9-8458-3E5F6F1525E2}" type="slidenum">
              <a:rPr lang="en-US" smtClean="0"/>
              <a:pPr>
                <a:defRPr/>
              </a:pPr>
              <a:t>34</a:t>
            </a:fld>
            <a:endParaRPr lang="en-US" dirty="0"/>
          </a:p>
        </p:txBody>
      </p:sp>
    </p:spTree>
    <p:extLst>
      <p:ext uri="{BB962C8B-B14F-4D97-AF65-F5344CB8AC3E}">
        <p14:creationId xmlns:p14="http://schemas.microsoft.com/office/powerpoint/2010/main" val="473749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Box 4"/>
          <p:cNvSpPr txBox="1">
            <a:spLocks noChangeArrowheads="1"/>
          </p:cNvSpPr>
          <p:nvPr/>
        </p:nvSpPr>
        <p:spPr bwMode="auto">
          <a:xfrm>
            <a:off x="214651" y="1882057"/>
            <a:ext cx="8325049"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5: Regular School Year – SSDP Strategies</a:t>
            </a:r>
          </a:p>
        </p:txBody>
      </p:sp>
      <p:sp>
        <p:nvSpPr>
          <p:cNvPr id="7" name="Rectangle 6" descr="II. Completing a Plan (13)&#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(14)</a:t>
            </a:r>
            <a:endParaRPr lang="en-US" dirty="0"/>
          </a:p>
        </p:txBody>
      </p:sp>
      <p:sp>
        <p:nvSpPr>
          <p:cNvPr id="4" name="Slide Number Placeholder 3"/>
          <p:cNvSpPr>
            <a:spLocks noGrp="1"/>
          </p:cNvSpPr>
          <p:nvPr>
            <p:ph type="sldNum" sz="quarter" idx="12"/>
          </p:nvPr>
        </p:nvSpPr>
        <p:spPr/>
        <p:txBody>
          <a:bodyPr/>
          <a:lstStyle/>
          <a:p>
            <a:pPr>
              <a:defRPr/>
            </a:pPr>
            <a:fld id="{751F8256-9C6F-41C9-8458-3E5F6F1525E2}" type="slidenum">
              <a:rPr lang="en-US" smtClean="0"/>
              <a:pPr>
                <a:defRPr/>
              </a:pPr>
              <a:t>35</a:t>
            </a:fld>
            <a:endParaRPr lang="en-US" dirty="0"/>
          </a:p>
        </p:txBody>
      </p:sp>
      <p:pic>
        <p:nvPicPr>
          <p:cNvPr id="5" name="Picture 4" descr="Image of section 5. ">
            <a:extLst>
              <a:ext uri="{FF2B5EF4-FFF2-40B4-BE49-F238E27FC236}">
                <a16:creationId xmlns:a16="http://schemas.microsoft.com/office/drawing/2014/main" id="{A3344F3C-2621-4B1D-9998-6F624CF0378C}"/>
              </a:ext>
            </a:extLst>
          </p:cNvPr>
          <p:cNvPicPr>
            <a:picLocks noChangeAspect="1"/>
          </p:cNvPicPr>
          <p:nvPr/>
        </p:nvPicPr>
        <p:blipFill>
          <a:blip r:embed="rId3"/>
          <a:stretch>
            <a:fillRect/>
          </a:stretch>
        </p:blipFill>
        <p:spPr>
          <a:xfrm>
            <a:off x="214650" y="2251389"/>
            <a:ext cx="8079117" cy="4532838"/>
          </a:xfrm>
          <a:prstGeom prst="rect">
            <a:avLst/>
          </a:prstGeom>
        </p:spPr>
      </p:pic>
      <p:sp>
        <p:nvSpPr>
          <p:cNvPr id="2" name="Rectangle 1">
            <a:extLst>
              <a:ext uri="{FF2B5EF4-FFF2-40B4-BE49-F238E27FC236}">
                <a16:creationId xmlns:a16="http://schemas.microsoft.com/office/drawing/2014/main" id="{1A85C315-EE91-4A94-806B-666BD0F49B6E}"/>
              </a:ext>
            </a:extLst>
          </p:cNvPr>
          <p:cNvSpPr/>
          <p:nvPr/>
        </p:nvSpPr>
        <p:spPr>
          <a:xfrm>
            <a:off x="2395378" y="4038486"/>
            <a:ext cx="4353243" cy="1754326"/>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Leave blank</a:t>
            </a:r>
          </a:p>
          <a:p>
            <a:pPr algn="ctr"/>
            <a:r>
              <a:rPr lang="en-US" sz="5400" b="1" dirty="0">
                <a:ln w="22225">
                  <a:solidFill>
                    <a:schemeClr val="accent2"/>
                  </a:solidFill>
                  <a:prstDash val="solid"/>
                </a:ln>
                <a:solidFill>
                  <a:schemeClr val="accent2">
                    <a:lumMod val="40000"/>
                    <a:lumOff val="60000"/>
                  </a:schemeClr>
                </a:solidFill>
              </a:rPr>
              <a:t>Not applicable</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629871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Box 4"/>
          <p:cNvSpPr txBox="1">
            <a:spLocks noChangeArrowheads="1"/>
          </p:cNvSpPr>
          <p:nvPr/>
        </p:nvSpPr>
        <p:spPr bwMode="auto">
          <a:xfrm>
            <a:off x="398663" y="1714217"/>
            <a:ext cx="5032078"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5: Regular School Year - Plan</a:t>
            </a:r>
          </a:p>
        </p:txBody>
      </p:sp>
      <p:pic>
        <p:nvPicPr>
          <p:cNvPr id="2" name="Picture 1" descr="Image of Section 5 plan. "/>
          <p:cNvPicPr>
            <a:picLocks noChangeAspect="1"/>
          </p:cNvPicPr>
          <p:nvPr/>
        </p:nvPicPr>
        <p:blipFill rotWithShape="1">
          <a:blip r:embed="rId3"/>
          <a:srcRect b="20212"/>
          <a:stretch/>
        </p:blipFill>
        <p:spPr>
          <a:xfrm>
            <a:off x="398663" y="2179104"/>
            <a:ext cx="3568268" cy="4446815"/>
          </a:xfrm>
          <a:prstGeom prst="rect">
            <a:avLst/>
          </a:prstGeom>
          <a:ln w="38100">
            <a:solidFill>
              <a:schemeClr val="tx1"/>
            </a:solidFill>
          </a:ln>
        </p:spPr>
      </p:pic>
      <p:pic>
        <p:nvPicPr>
          <p:cNvPr id="3" name="Picture 2" descr="Image of Section 5 plan. "/>
          <p:cNvPicPr>
            <a:picLocks noChangeAspect="1"/>
          </p:cNvPicPr>
          <p:nvPr/>
        </p:nvPicPr>
        <p:blipFill rotWithShape="1">
          <a:blip r:embed="rId4"/>
          <a:srcRect b="14360"/>
          <a:stretch/>
        </p:blipFill>
        <p:spPr>
          <a:xfrm>
            <a:off x="4447828" y="2179105"/>
            <a:ext cx="3805625" cy="4446814"/>
          </a:xfrm>
          <a:prstGeom prst="rect">
            <a:avLst/>
          </a:prstGeom>
          <a:ln w="38100">
            <a:solidFill>
              <a:schemeClr val="tx1"/>
            </a:solidFill>
          </a:ln>
        </p:spPr>
      </p:pic>
      <p:sp>
        <p:nvSpPr>
          <p:cNvPr id="7" name="Rectangle 6" descr="II. Completing a Plan (14)&#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(15)</a:t>
            </a:r>
            <a:endParaRPr lang="en-US" dirty="0"/>
          </a:p>
        </p:txBody>
      </p:sp>
      <p:sp>
        <p:nvSpPr>
          <p:cNvPr id="4" name="Slide Number Placeholder 3"/>
          <p:cNvSpPr>
            <a:spLocks noGrp="1"/>
          </p:cNvSpPr>
          <p:nvPr>
            <p:ph type="sldNum" sz="quarter" idx="12"/>
          </p:nvPr>
        </p:nvSpPr>
        <p:spPr/>
        <p:txBody>
          <a:bodyPr/>
          <a:lstStyle/>
          <a:p>
            <a:pPr>
              <a:defRPr/>
            </a:pPr>
            <a:fld id="{751F8256-9C6F-41C9-8458-3E5F6F1525E2}" type="slidenum">
              <a:rPr lang="en-US" smtClean="0"/>
              <a:pPr>
                <a:defRPr/>
              </a:pPr>
              <a:t>36</a:t>
            </a:fld>
            <a:endParaRPr lang="en-US" dirty="0"/>
          </a:p>
        </p:txBody>
      </p:sp>
    </p:spTree>
    <p:extLst>
      <p:ext uri="{BB962C8B-B14F-4D97-AF65-F5344CB8AC3E}">
        <p14:creationId xmlns:p14="http://schemas.microsoft.com/office/powerpoint/2010/main" val="3069091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Box 4"/>
          <p:cNvSpPr txBox="1">
            <a:spLocks noChangeArrowheads="1"/>
          </p:cNvSpPr>
          <p:nvPr/>
        </p:nvSpPr>
        <p:spPr bwMode="auto">
          <a:xfrm>
            <a:off x="485030" y="1780320"/>
            <a:ext cx="6003234"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5: Regular School Year - Staff Development</a:t>
            </a:r>
          </a:p>
        </p:txBody>
      </p:sp>
      <p:pic>
        <p:nvPicPr>
          <p:cNvPr id="2" name="Picture 1" descr="Image of Section 5 Staff Development. "/>
          <p:cNvPicPr>
            <a:picLocks noChangeAspect="1"/>
          </p:cNvPicPr>
          <p:nvPr/>
        </p:nvPicPr>
        <p:blipFill>
          <a:blip r:embed="rId3"/>
          <a:stretch>
            <a:fillRect/>
          </a:stretch>
        </p:blipFill>
        <p:spPr>
          <a:xfrm>
            <a:off x="485030" y="2250218"/>
            <a:ext cx="7967207" cy="3991555"/>
          </a:xfrm>
          <a:prstGeom prst="rect">
            <a:avLst/>
          </a:prstGeom>
          <a:ln w="38100">
            <a:solidFill>
              <a:schemeClr val="tx1"/>
            </a:solidFill>
          </a:ln>
        </p:spPr>
      </p:pic>
      <p:sp>
        <p:nvSpPr>
          <p:cNvPr id="6" name="Rectangle 5" descr="II. Completing a Plan (15)&#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(16)</a:t>
            </a:r>
            <a:endParaRPr lang="en-US"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37</a:t>
            </a:fld>
            <a:endParaRPr lang="en-US" dirty="0"/>
          </a:p>
        </p:txBody>
      </p:sp>
    </p:spTree>
    <p:extLst>
      <p:ext uri="{BB962C8B-B14F-4D97-AF65-F5344CB8AC3E}">
        <p14:creationId xmlns:p14="http://schemas.microsoft.com/office/powerpoint/2010/main" val="3578903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Box 4"/>
          <p:cNvSpPr txBox="1">
            <a:spLocks noChangeArrowheads="1"/>
          </p:cNvSpPr>
          <p:nvPr/>
        </p:nvSpPr>
        <p:spPr bwMode="auto">
          <a:xfrm>
            <a:off x="453223" y="1736231"/>
            <a:ext cx="5787534"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5: Regular School Year - Evaluation Plan</a:t>
            </a:r>
          </a:p>
        </p:txBody>
      </p:sp>
      <p:pic>
        <p:nvPicPr>
          <p:cNvPr id="3" name="Picture 2" descr="Image of Section 5 Evaluation Plan. "/>
          <p:cNvPicPr>
            <a:picLocks noChangeAspect="1"/>
          </p:cNvPicPr>
          <p:nvPr/>
        </p:nvPicPr>
        <p:blipFill>
          <a:blip r:embed="rId3"/>
          <a:stretch>
            <a:fillRect/>
          </a:stretch>
        </p:blipFill>
        <p:spPr>
          <a:xfrm>
            <a:off x="453223" y="2136134"/>
            <a:ext cx="7903597" cy="4307681"/>
          </a:xfrm>
          <a:prstGeom prst="rect">
            <a:avLst/>
          </a:prstGeom>
          <a:ln w="38100">
            <a:solidFill>
              <a:schemeClr val="tx1"/>
            </a:solidFill>
          </a:ln>
        </p:spPr>
      </p:pic>
      <p:sp>
        <p:nvSpPr>
          <p:cNvPr id="6" name="Rectangle 5" descr="II. Completing a Plan (16)&#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(17)</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38</a:t>
            </a:fld>
            <a:endParaRPr lang="en-US" dirty="0"/>
          </a:p>
        </p:txBody>
      </p:sp>
    </p:spTree>
    <p:extLst>
      <p:ext uri="{BB962C8B-B14F-4D97-AF65-F5344CB8AC3E}">
        <p14:creationId xmlns:p14="http://schemas.microsoft.com/office/powerpoint/2010/main" val="3198245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Box 4"/>
          <p:cNvSpPr txBox="1">
            <a:spLocks noChangeArrowheads="1"/>
          </p:cNvSpPr>
          <p:nvPr/>
        </p:nvSpPr>
        <p:spPr bwMode="auto">
          <a:xfrm>
            <a:off x="672620" y="1607456"/>
            <a:ext cx="7469515" cy="6463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5: Regular School Year - Quantitative Measures and Performance Targets</a:t>
            </a:r>
          </a:p>
        </p:txBody>
      </p:sp>
      <p:pic>
        <p:nvPicPr>
          <p:cNvPr id="3" name="Picture 2" descr="Image of Section 5 Quantitative Measures. "/>
          <p:cNvPicPr>
            <a:picLocks noChangeAspect="1"/>
          </p:cNvPicPr>
          <p:nvPr/>
        </p:nvPicPr>
        <p:blipFill>
          <a:blip r:embed="rId3"/>
          <a:stretch>
            <a:fillRect/>
          </a:stretch>
        </p:blipFill>
        <p:spPr>
          <a:xfrm>
            <a:off x="672621" y="2340934"/>
            <a:ext cx="7413856" cy="4293394"/>
          </a:xfrm>
          <a:prstGeom prst="rect">
            <a:avLst/>
          </a:prstGeom>
          <a:ln w="38100">
            <a:solidFill>
              <a:srgbClr val="000000"/>
            </a:solidFill>
          </a:ln>
        </p:spPr>
      </p:pic>
      <p:sp>
        <p:nvSpPr>
          <p:cNvPr id="6" name="Rectangle 5" descr="II. Completing a Plan (17)&#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(18)</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39</a:t>
            </a:fld>
            <a:endParaRPr lang="en-US" dirty="0"/>
          </a:p>
        </p:txBody>
      </p:sp>
    </p:spTree>
    <p:extLst>
      <p:ext uri="{BB962C8B-B14F-4D97-AF65-F5344CB8AC3E}">
        <p14:creationId xmlns:p14="http://schemas.microsoft.com/office/powerpoint/2010/main" val="105089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AEE3E-C2E3-495D-AA93-ACEB29741B29}"/>
              </a:ext>
            </a:extLst>
          </p:cNvPr>
          <p:cNvSpPr>
            <a:spLocks noGrp="1"/>
          </p:cNvSpPr>
          <p:nvPr>
            <p:ph type="title"/>
          </p:nvPr>
        </p:nvSpPr>
        <p:spPr>
          <a:xfrm>
            <a:off x="914400" y="444758"/>
            <a:ext cx="8229600" cy="1143000"/>
          </a:xfrm>
        </p:spPr>
        <p:txBody>
          <a:bodyPr/>
          <a:lstStyle/>
          <a:p>
            <a:r>
              <a:rPr lang="en-US" sz="4200" b="1" dirty="0">
                <a:solidFill>
                  <a:srgbClr val="002060"/>
                </a:solidFill>
                <a:latin typeface="Arial" panose="020B0604020202020204" pitchFamily="34" charset="0"/>
                <a:cs typeface="Arial" panose="020B0604020202020204" pitchFamily="34" charset="0"/>
              </a:rPr>
              <a:t>California Mini Corps Grant Online Application System </a:t>
            </a:r>
          </a:p>
        </p:txBody>
      </p:sp>
      <p:sp>
        <p:nvSpPr>
          <p:cNvPr id="3" name="Content Placeholder 2">
            <a:extLst>
              <a:ext uri="{FF2B5EF4-FFF2-40B4-BE49-F238E27FC236}">
                <a16:creationId xmlns:a16="http://schemas.microsoft.com/office/drawing/2014/main" id="{C68B5FF9-7C37-4769-998F-9CF442F97369}"/>
              </a:ext>
            </a:extLst>
          </p:cNvPr>
          <p:cNvSpPr>
            <a:spLocks noGrp="1"/>
          </p:cNvSpPr>
          <p:nvPr>
            <p:ph idx="1"/>
          </p:nvPr>
        </p:nvSpPr>
        <p:spPr>
          <a:xfrm>
            <a:off x="457200" y="1270590"/>
            <a:ext cx="8229600" cy="4525963"/>
          </a:xfrm>
        </p:spPr>
        <p:txBody>
          <a:bodyPr/>
          <a:lstStyle/>
          <a:p>
            <a:pPr marL="0" indent="0" algn="ctr">
              <a:buNone/>
            </a:pPr>
            <a:endParaRPr lang="en-US" sz="4000" dirty="0">
              <a:latin typeface="Arial" panose="020B0604020202020204" pitchFamily="34" charset="0"/>
              <a:cs typeface="Arial" panose="020B0604020202020204" pitchFamily="34" charset="0"/>
            </a:endParaRP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4000" b="1" dirty="0">
                <a:latin typeface="Arial" panose="020B0604020202020204" pitchFamily="34" charset="0"/>
                <a:cs typeface="Arial" panose="020B0604020202020204" pitchFamily="34" charset="0"/>
              </a:rPr>
              <a:t>July 23, 2020</a:t>
            </a:r>
          </a:p>
          <a:p>
            <a:pPr marL="0" indent="0" algn="ctr">
              <a:buNone/>
            </a:pPr>
            <a:r>
              <a:rPr lang="en-US" sz="4000" b="1" dirty="0">
                <a:latin typeface="Arial" panose="020B0604020202020204" pitchFamily="34" charset="0"/>
                <a:cs typeface="Arial" panose="020B0604020202020204" pitchFamily="34" charset="0"/>
              </a:rPr>
              <a:t>2:00—4:00 p.m.</a:t>
            </a:r>
          </a:p>
        </p:txBody>
      </p:sp>
      <p:sp>
        <p:nvSpPr>
          <p:cNvPr id="4" name="Slide Number Placeholder 3">
            <a:extLst>
              <a:ext uri="{FF2B5EF4-FFF2-40B4-BE49-F238E27FC236}">
                <a16:creationId xmlns:a16="http://schemas.microsoft.com/office/drawing/2014/main" id="{5947E80A-727A-4305-A6F5-230A6DEEF808}"/>
              </a:ext>
            </a:extLst>
          </p:cNvPr>
          <p:cNvSpPr>
            <a:spLocks noGrp="1"/>
          </p:cNvSpPr>
          <p:nvPr>
            <p:ph type="sldNum" sz="quarter" idx="12"/>
          </p:nvPr>
        </p:nvSpPr>
        <p:spPr/>
        <p:txBody>
          <a:bodyPr/>
          <a:lstStyle/>
          <a:p>
            <a:pPr>
              <a:defRPr/>
            </a:pPr>
            <a:fld id="{EF01606D-ECA5-44FF-9AEB-0224558C8ED9}" type="slidenum">
              <a:rPr lang="en-US" smtClean="0"/>
              <a:pPr>
                <a:defRPr/>
              </a:pPr>
              <a:t>4</a:t>
            </a:fld>
            <a:endParaRPr lang="en-US" dirty="0"/>
          </a:p>
        </p:txBody>
      </p:sp>
    </p:spTree>
    <p:extLst>
      <p:ext uri="{BB962C8B-B14F-4D97-AF65-F5344CB8AC3E}">
        <p14:creationId xmlns:p14="http://schemas.microsoft.com/office/powerpoint/2010/main" val="3876078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Box 4"/>
          <p:cNvSpPr txBox="1">
            <a:spLocks noChangeArrowheads="1"/>
          </p:cNvSpPr>
          <p:nvPr/>
        </p:nvSpPr>
        <p:spPr bwMode="auto">
          <a:xfrm>
            <a:off x="500932" y="2072163"/>
            <a:ext cx="7680958" cy="6463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5: Regular School Year -Qualitative Measures and Performance Targets</a:t>
            </a:r>
          </a:p>
        </p:txBody>
      </p:sp>
      <p:pic>
        <p:nvPicPr>
          <p:cNvPr id="3" name="Picture 2" descr="Image of Section 5 Qualitative Measures and Performance Targets. "/>
          <p:cNvPicPr>
            <a:picLocks noChangeAspect="1"/>
          </p:cNvPicPr>
          <p:nvPr/>
        </p:nvPicPr>
        <p:blipFill>
          <a:blip r:embed="rId3"/>
          <a:stretch>
            <a:fillRect/>
          </a:stretch>
        </p:blipFill>
        <p:spPr>
          <a:xfrm>
            <a:off x="556591" y="2782957"/>
            <a:ext cx="7625300" cy="3938518"/>
          </a:xfrm>
          <a:prstGeom prst="rect">
            <a:avLst/>
          </a:prstGeom>
          <a:ln w="38100">
            <a:solidFill>
              <a:srgbClr val="000000"/>
            </a:solidFill>
          </a:ln>
        </p:spPr>
      </p:pic>
      <p:sp>
        <p:nvSpPr>
          <p:cNvPr id="6" name="Rectangle 5" descr="II. Completing a Plan (17)&#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(19)</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40</a:t>
            </a:fld>
            <a:endParaRPr lang="en-US" dirty="0"/>
          </a:p>
        </p:txBody>
      </p:sp>
    </p:spTree>
    <p:extLst>
      <p:ext uri="{BB962C8B-B14F-4D97-AF65-F5344CB8AC3E}">
        <p14:creationId xmlns:p14="http://schemas.microsoft.com/office/powerpoint/2010/main" val="3280555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Box 4"/>
          <p:cNvSpPr txBox="1">
            <a:spLocks noChangeArrowheads="1"/>
          </p:cNvSpPr>
          <p:nvPr/>
        </p:nvSpPr>
        <p:spPr bwMode="auto">
          <a:xfrm>
            <a:off x="627286" y="1872618"/>
            <a:ext cx="6672011"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5: Regular School Year - Migrant Students Served</a:t>
            </a:r>
          </a:p>
        </p:txBody>
      </p:sp>
      <p:pic>
        <p:nvPicPr>
          <p:cNvPr id="2" name="Picture 1" descr="Image of Section 5 Regular School Year Migrant Students Served. "/>
          <p:cNvPicPr>
            <a:picLocks noChangeAspect="1"/>
          </p:cNvPicPr>
          <p:nvPr/>
        </p:nvPicPr>
        <p:blipFill>
          <a:blip r:embed="rId3"/>
          <a:stretch>
            <a:fillRect/>
          </a:stretch>
        </p:blipFill>
        <p:spPr>
          <a:xfrm>
            <a:off x="745602" y="2295546"/>
            <a:ext cx="6553695" cy="4376475"/>
          </a:xfrm>
          <a:prstGeom prst="rect">
            <a:avLst/>
          </a:prstGeom>
          <a:ln w="38100">
            <a:solidFill>
              <a:schemeClr val="tx1"/>
            </a:solidFill>
          </a:ln>
        </p:spPr>
      </p:pic>
      <p:sp>
        <p:nvSpPr>
          <p:cNvPr id="6" name="Rectangle 5" descr="II. Completing a Plan (18)&#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(20)</a:t>
            </a:r>
            <a:endParaRPr lang="en-US"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41</a:t>
            </a:fld>
            <a:endParaRPr lang="en-US" dirty="0"/>
          </a:p>
        </p:txBody>
      </p:sp>
    </p:spTree>
    <p:extLst>
      <p:ext uri="{BB962C8B-B14F-4D97-AF65-F5344CB8AC3E}">
        <p14:creationId xmlns:p14="http://schemas.microsoft.com/office/powerpoint/2010/main" val="3380973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Box 4"/>
          <p:cNvSpPr txBox="1">
            <a:spLocks noChangeArrowheads="1"/>
          </p:cNvSpPr>
          <p:nvPr/>
        </p:nvSpPr>
        <p:spPr bwMode="auto">
          <a:xfrm>
            <a:off x="755375" y="2200332"/>
            <a:ext cx="5530822"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5: Regular School Year – Activity Time</a:t>
            </a:r>
          </a:p>
        </p:txBody>
      </p:sp>
      <p:pic>
        <p:nvPicPr>
          <p:cNvPr id="3" name="Picture 2" descr="Image of Section 5 Activity Time. "/>
          <p:cNvPicPr>
            <a:picLocks noChangeAspect="1"/>
          </p:cNvPicPr>
          <p:nvPr/>
        </p:nvPicPr>
        <p:blipFill rotWithShape="1">
          <a:blip r:embed="rId3"/>
          <a:srcRect l="870" r="1636"/>
          <a:stretch/>
        </p:blipFill>
        <p:spPr>
          <a:xfrm>
            <a:off x="755375" y="2639833"/>
            <a:ext cx="7283394" cy="4081642"/>
          </a:xfrm>
          <a:prstGeom prst="rect">
            <a:avLst/>
          </a:prstGeom>
          <a:ln w="38100">
            <a:solidFill>
              <a:srgbClr val="000000"/>
            </a:solidFill>
          </a:ln>
        </p:spPr>
      </p:pic>
      <p:sp>
        <p:nvSpPr>
          <p:cNvPr id="6" name="Rectangle 5" descr="II. Completing a Plan (20)&#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(21)</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42</a:t>
            </a:fld>
            <a:endParaRPr lang="en-US" dirty="0"/>
          </a:p>
        </p:txBody>
      </p:sp>
    </p:spTree>
    <p:extLst>
      <p:ext uri="{BB962C8B-B14F-4D97-AF65-F5344CB8AC3E}">
        <p14:creationId xmlns:p14="http://schemas.microsoft.com/office/powerpoint/2010/main" val="2719082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Box 4"/>
          <p:cNvSpPr txBox="1">
            <a:spLocks noChangeArrowheads="1"/>
          </p:cNvSpPr>
          <p:nvPr/>
        </p:nvSpPr>
        <p:spPr bwMode="auto">
          <a:xfrm>
            <a:off x="652972" y="1879648"/>
            <a:ext cx="4430419"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5: Regular School Year - Staff</a:t>
            </a:r>
          </a:p>
        </p:txBody>
      </p:sp>
      <p:pic>
        <p:nvPicPr>
          <p:cNvPr id="2" name="Picture 1" descr="Image of Section 5 Staff. "/>
          <p:cNvPicPr>
            <a:picLocks noChangeAspect="1"/>
          </p:cNvPicPr>
          <p:nvPr/>
        </p:nvPicPr>
        <p:blipFill>
          <a:blip r:embed="rId3"/>
          <a:stretch>
            <a:fillRect/>
          </a:stretch>
        </p:blipFill>
        <p:spPr>
          <a:xfrm>
            <a:off x="652972" y="2312591"/>
            <a:ext cx="7656141" cy="4408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descr="II. Completing a Plan (21)&#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(22)</a:t>
            </a:r>
            <a:endParaRPr lang="en-US"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43</a:t>
            </a:fld>
            <a:endParaRPr lang="en-US" dirty="0"/>
          </a:p>
        </p:txBody>
      </p:sp>
    </p:spTree>
    <p:extLst>
      <p:ext uri="{BB962C8B-B14F-4D97-AF65-F5344CB8AC3E}">
        <p14:creationId xmlns:p14="http://schemas.microsoft.com/office/powerpoint/2010/main" val="761435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Box 4"/>
          <p:cNvSpPr txBox="1">
            <a:spLocks noChangeArrowheads="1"/>
          </p:cNvSpPr>
          <p:nvPr/>
        </p:nvSpPr>
        <p:spPr bwMode="auto">
          <a:xfrm>
            <a:off x="532737" y="2281266"/>
            <a:ext cx="4674352"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5: Regular School Year - Budget</a:t>
            </a:r>
          </a:p>
        </p:txBody>
      </p:sp>
      <p:pic>
        <p:nvPicPr>
          <p:cNvPr id="2" name="Picture 1" descr="Image of Section 5 Budget. "/>
          <p:cNvPicPr>
            <a:picLocks noChangeAspect="1"/>
          </p:cNvPicPr>
          <p:nvPr/>
        </p:nvPicPr>
        <p:blipFill rotWithShape="1">
          <a:blip r:embed="rId3"/>
          <a:srcRect b="37354"/>
          <a:stretch/>
        </p:blipFill>
        <p:spPr>
          <a:xfrm>
            <a:off x="532737" y="2732419"/>
            <a:ext cx="7935401" cy="3542110"/>
          </a:xfrm>
          <a:prstGeom prst="rect">
            <a:avLst/>
          </a:prstGeom>
          <a:ln w="38100">
            <a:solidFill>
              <a:srgbClr val="000000"/>
            </a:solidFill>
          </a:ln>
        </p:spPr>
      </p:pic>
      <p:sp>
        <p:nvSpPr>
          <p:cNvPr id="7" name="Rectangle 6" descr="rectangle. "/>
          <p:cNvSpPr/>
          <p:nvPr/>
        </p:nvSpPr>
        <p:spPr>
          <a:xfrm>
            <a:off x="7818749" y="5769146"/>
            <a:ext cx="609600" cy="2559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descr="II. Completing a Plan (22)&#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(23)</a:t>
            </a:r>
            <a:endParaRPr lang="en-US"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44</a:t>
            </a:fld>
            <a:endParaRPr lang="en-US" dirty="0"/>
          </a:p>
        </p:txBody>
      </p:sp>
    </p:spTree>
    <p:extLst>
      <p:ext uri="{BB962C8B-B14F-4D97-AF65-F5344CB8AC3E}">
        <p14:creationId xmlns:p14="http://schemas.microsoft.com/office/powerpoint/2010/main" val="1172053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Box 5"/>
          <p:cNvSpPr txBox="1">
            <a:spLocks noChangeArrowheads="1"/>
          </p:cNvSpPr>
          <p:nvPr/>
        </p:nvSpPr>
        <p:spPr bwMode="auto">
          <a:xfrm>
            <a:off x="387123" y="3683257"/>
            <a:ext cx="2514600" cy="298543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Leave the following sections blank and mark the status as completed:</a:t>
            </a:r>
            <a:endParaRPr lang="en-US" altLang="en-US" sz="800"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sz="1400" dirty="0">
                <a:latin typeface="Arial" panose="020B0604020202020204" pitchFamily="34" charset="0"/>
              </a:rPr>
              <a:t>Section 7: School Readiness Regular School Year</a:t>
            </a:r>
          </a:p>
          <a:p>
            <a:pPr eaLnBrk="1" hangingPunct="1"/>
            <a:r>
              <a:rPr lang="en-US" altLang="en-US" sz="1400" dirty="0">
                <a:latin typeface="Arial" panose="020B0604020202020204" pitchFamily="34" charset="0"/>
              </a:rPr>
              <a:t>Section 8: School Readiness Summer/ Intersession</a:t>
            </a:r>
          </a:p>
          <a:p>
            <a:pPr eaLnBrk="1" hangingPunct="1"/>
            <a:r>
              <a:rPr lang="en-US" altLang="en-US" sz="1400" dirty="0">
                <a:latin typeface="Arial" panose="020B0604020202020204" pitchFamily="34" charset="0"/>
              </a:rPr>
              <a:t>Section 9: Other Education, Health, Nutrition and Social Services</a:t>
            </a:r>
          </a:p>
        </p:txBody>
      </p:sp>
      <p:pic>
        <p:nvPicPr>
          <p:cNvPr id="3" name="Picture 2" descr="Image of Section 6"/>
          <p:cNvPicPr>
            <a:picLocks noChangeAspect="1"/>
          </p:cNvPicPr>
          <p:nvPr/>
        </p:nvPicPr>
        <p:blipFill>
          <a:blip r:embed="rId3"/>
          <a:stretch>
            <a:fillRect/>
          </a:stretch>
        </p:blipFill>
        <p:spPr>
          <a:xfrm>
            <a:off x="3183932" y="1531786"/>
            <a:ext cx="5861957" cy="1321594"/>
          </a:xfrm>
          <a:prstGeom prst="rect">
            <a:avLst/>
          </a:prstGeom>
          <a:ln w="38100">
            <a:solidFill>
              <a:srgbClr val="000000"/>
            </a:solidFill>
          </a:ln>
        </p:spPr>
      </p:pic>
      <p:pic>
        <p:nvPicPr>
          <p:cNvPr id="7" name="Picture 6" descr="Image of Section 7. "/>
          <p:cNvPicPr>
            <a:picLocks noChangeAspect="1"/>
          </p:cNvPicPr>
          <p:nvPr/>
        </p:nvPicPr>
        <p:blipFill>
          <a:blip r:embed="rId4"/>
          <a:stretch>
            <a:fillRect/>
          </a:stretch>
        </p:blipFill>
        <p:spPr>
          <a:xfrm>
            <a:off x="3202542" y="3336680"/>
            <a:ext cx="5736431" cy="1335881"/>
          </a:xfrm>
          <a:prstGeom prst="rect">
            <a:avLst/>
          </a:prstGeom>
          <a:ln w="38100">
            <a:solidFill>
              <a:srgbClr val="000000"/>
            </a:solidFill>
          </a:ln>
        </p:spPr>
      </p:pic>
      <p:pic>
        <p:nvPicPr>
          <p:cNvPr id="8" name="Picture 7" descr="Image of Section 8. "/>
          <p:cNvPicPr>
            <a:picLocks noChangeAspect="1"/>
          </p:cNvPicPr>
          <p:nvPr/>
        </p:nvPicPr>
        <p:blipFill rotWithShape="1">
          <a:blip r:embed="rId5"/>
          <a:srcRect t="4481"/>
          <a:stretch/>
        </p:blipFill>
        <p:spPr>
          <a:xfrm>
            <a:off x="3195398" y="4300785"/>
            <a:ext cx="5743575" cy="1330608"/>
          </a:xfrm>
          <a:prstGeom prst="rect">
            <a:avLst/>
          </a:prstGeom>
          <a:ln w="38100">
            <a:solidFill>
              <a:srgbClr val="000000"/>
            </a:solidFill>
          </a:ln>
        </p:spPr>
      </p:pic>
      <p:pic>
        <p:nvPicPr>
          <p:cNvPr id="9" name="Picture 8" descr="Image of Section 9. "/>
          <p:cNvPicPr>
            <a:picLocks noChangeAspect="1"/>
          </p:cNvPicPr>
          <p:nvPr/>
        </p:nvPicPr>
        <p:blipFill>
          <a:blip r:embed="rId6"/>
          <a:stretch>
            <a:fillRect/>
          </a:stretch>
        </p:blipFill>
        <p:spPr>
          <a:xfrm>
            <a:off x="3183932" y="5247084"/>
            <a:ext cx="5736431" cy="1421606"/>
          </a:xfrm>
          <a:prstGeom prst="rect">
            <a:avLst/>
          </a:prstGeom>
          <a:ln w="38100">
            <a:solidFill>
              <a:srgbClr val="000000"/>
            </a:solidFill>
          </a:ln>
        </p:spPr>
      </p:pic>
      <p:sp>
        <p:nvSpPr>
          <p:cNvPr id="10" name="Rectangle 9" descr="II. Completing a Plan (23)&#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(24)</a:t>
            </a:r>
            <a:endParaRPr lang="en-US" dirty="0"/>
          </a:p>
        </p:txBody>
      </p:sp>
      <p:sp>
        <p:nvSpPr>
          <p:cNvPr id="4" name="Slide Number Placeholder 3"/>
          <p:cNvSpPr>
            <a:spLocks noGrp="1"/>
          </p:cNvSpPr>
          <p:nvPr>
            <p:ph type="sldNum" sz="quarter" idx="12"/>
          </p:nvPr>
        </p:nvSpPr>
        <p:spPr/>
        <p:txBody>
          <a:bodyPr/>
          <a:lstStyle/>
          <a:p>
            <a:pPr>
              <a:defRPr/>
            </a:pPr>
            <a:fld id="{751F8256-9C6F-41C9-8458-3E5F6F1525E2}" type="slidenum">
              <a:rPr lang="en-US" smtClean="0"/>
              <a:pPr>
                <a:defRPr/>
              </a:pPr>
              <a:t>45</a:t>
            </a:fld>
            <a:endParaRPr lang="en-US" dirty="0"/>
          </a:p>
        </p:txBody>
      </p:sp>
      <p:sp>
        <p:nvSpPr>
          <p:cNvPr id="2" name="Rectangle 1">
            <a:extLst>
              <a:ext uri="{FF2B5EF4-FFF2-40B4-BE49-F238E27FC236}">
                <a16:creationId xmlns:a16="http://schemas.microsoft.com/office/drawing/2014/main" id="{3773BC02-82BB-4E77-92F6-11ADD3BEBEC1}"/>
              </a:ext>
            </a:extLst>
          </p:cNvPr>
          <p:cNvSpPr/>
          <p:nvPr/>
        </p:nvSpPr>
        <p:spPr>
          <a:xfrm>
            <a:off x="387123" y="1538365"/>
            <a:ext cx="2555421" cy="2031325"/>
          </a:xfrm>
          <a:prstGeom prst="rect">
            <a:avLst/>
          </a:prstGeom>
          <a:ln w="38100">
            <a:solidFill>
              <a:schemeClr val="tx1"/>
            </a:solidFill>
          </a:ln>
        </p:spPr>
        <p:txBody>
          <a:bodyPr wrap="square">
            <a:spAutoFit/>
          </a:bodyPr>
          <a:lstStyle/>
          <a:p>
            <a:pPr eaLnBrk="1" hangingPunct="1"/>
            <a:r>
              <a:rPr lang="en-US" altLang="en-US" b="1" dirty="0">
                <a:latin typeface="Arial" panose="020B0604020202020204" pitchFamily="34" charset="0"/>
              </a:rPr>
              <a:t>Section 6: Summer/Intersession</a:t>
            </a:r>
          </a:p>
          <a:p>
            <a:pPr eaLnBrk="1" hangingPunct="1"/>
            <a:r>
              <a:rPr lang="en-US" altLang="en-US" dirty="0">
                <a:latin typeface="Arial" panose="020B0604020202020204" pitchFamily="34" charset="0"/>
              </a:rPr>
              <a:t>Follow the directions listed for Section 5, using the CMC Contract to Grant Crosswalk. </a:t>
            </a:r>
          </a:p>
        </p:txBody>
      </p:sp>
    </p:spTree>
    <p:extLst>
      <p:ext uri="{BB962C8B-B14F-4D97-AF65-F5344CB8AC3E}">
        <p14:creationId xmlns:p14="http://schemas.microsoft.com/office/powerpoint/2010/main" val="2549223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269682" y="1846898"/>
            <a:ext cx="8417118" cy="2614488"/>
          </a:xfrm>
        </p:spPr>
        <p:txBody>
          <a:bodyPr/>
          <a:lstStyle/>
          <a:p>
            <a:pPr>
              <a:spcAft>
                <a:spcPts val="900"/>
              </a:spcAft>
              <a:defRPr/>
            </a:pPr>
            <a:r>
              <a:rPr lang="en-US" dirty="0">
                <a:latin typeface="Arial" panose="020B0604020202020204" pitchFamily="34" charset="0"/>
                <a:cs typeface="Arial" panose="020B0604020202020204" pitchFamily="34" charset="0"/>
              </a:rPr>
              <a:t>For Regular School Year (Section 5), please create one service for the following program.</a:t>
            </a:r>
          </a:p>
          <a:p>
            <a:pPr lvl="1">
              <a:spcAft>
                <a:spcPts val="900"/>
              </a:spcAft>
              <a:defRPr/>
            </a:pPr>
            <a:r>
              <a:rPr lang="en-US" dirty="0">
                <a:latin typeface="Arial" panose="020B0604020202020204" pitchFamily="34" charset="0"/>
                <a:cs typeface="Arial" panose="020B0604020202020204" pitchFamily="34" charset="0"/>
              </a:rPr>
              <a:t>Regular School Year—Indoor Tutoring</a:t>
            </a:r>
          </a:p>
          <a:p>
            <a:r>
              <a:rPr lang="en-US" dirty="0">
                <a:latin typeface="Arial" panose="020B0604020202020204" pitchFamily="34" charset="0"/>
                <a:cs typeface="Arial" panose="020B0604020202020204" pitchFamily="34" charset="0"/>
              </a:rPr>
              <a:t>For Summer (Section 6), please create one service for </a:t>
            </a:r>
            <a:r>
              <a:rPr lang="en-US" b="1" dirty="0">
                <a:latin typeface="Arial" panose="020B0604020202020204" pitchFamily="34" charset="0"/>
                <a:cs typeface="Arial" panose="020B0604020202020204" pitchFamily="34" charset="0"/>
              </a:rPr>
              <a:t>each </a:t>
            </a:r>
            <a:r>
              <a:rPr lang="en-US" dirty="0">
                <a:latin typeface="Arial" panose="020B0604020202020204" pitchFamily="34" charset="0"/>
                <a:cs typeface="Arial" panose="020B0604020202020204" pitchFamily="34" charset="0"/>
              </a:rPr>
              <a:t>of the following programs.</a:t>
            </a:r>
          </a:p>
          <a:p>
            <a:pPr lvl="1"/>
            <a:r>
              <a:rPr lang="en-US" dirty="0">
                <a:latin typeface="Arial" panose="020B0604020202020204" pitchFamily="34" charset="0"/>
                <a:cs typeface="Arial" panose="020B0604020202020204" pitchFamily="34" charset="0"/>
              </a:rPr>
              <a:t>Summer School—Indoor Tutoring</a:t>
            </a:r>
          </a:p>
          <a:p>
            <a:pPr lvl="1"/>
            <a:r>
              <a:rPr lang="en-US" dirty="0">
                <a:latin typeface="Arial" panose="020B0604020202020204" pitchFamily="34" charset="0"/>
                <a:cs typeface="Arial" panose="020B0604020202020204" pitchFamily="34" charset="0"/>
              </a:rPr>
              <a:t>Outdoor Education</a:t>
            </a:r>
          </a:p>
          <a:p>
            <a:pPr lvl="1"/>
            <a:r>
              <a:rPr lang="en-US" dirty="0">
                <a:latin typeface="Arial" panose="020B0604020202020204" pitchFamily="34" charset="0"/>
                <a:cs typeface="Arial" panose="020B0604020202020204" pitchFamily="34" charset="0"/>
              </a:rPr>
              <a:t>Summer Puppetry</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0" indent="0">
              <a:buNone/>
            </a:pPr>
            <a:endParaRPr lang="en-US" altLang="en-US" dirty="0">
              <a:solidFill>
                <a:schemeClr val="tx1"/>
              </a:solidFill>
              <a:latin typeface="Arial" panose="020B0604020202020204" pitchFamily="34" charset="0"/>
              <a:cs typeface="Arial" panose="020B0604020202020204" pitchFamily="34" charset="0"/>
            </a:endParaRPr>
          </a:p>
          <a:p>
            <a:endParaRPr lang="en-US" altLang="en-US"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2166668" y="972442"/>
            <a:ext cx="481222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rgbClr val="002060"/>
                </a:solidFill>
                <a:latin typeface="Arial" panose="020B0604020202020204" pitchFamily="34" charset="0"/>
                <a:cs typeface="Arial" panose="020B0604020202020204" pitchFamily="34" charset="0"/>
              </a:rPr>
              <a:t>Notes for Sections 5–6</a:t>
            </a:r>
          </a:p>
        </p:txBody>
      </p:sp>
      <p:sp>
        <p:nvSpPr>
          <p:cNvPr id="5" name="Rectangle 4" descr="II. Completing a Plan (24)&#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(25)</a:t>
            </a:r>
            <a:endParaRPr lang="en-US" dirty="0"/>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46</a:t>
            </a:fld>
            <a:endParaRPr lang="en-US" dirty="0"/>
          </a:p>
        </p:txBody>
      </p:sp>
    </p:spTree>
    <p:extLst>
      <p:ext uri="{BB962C8B-B14F-4D97-AF65-F5344CB8AC3E}">
        <p14:creationId xmlns:p14="http://schemas.microsoft.com/office/powerpoint/2010/main" val="3008528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345219" y="2784447"/>
            <a:ext cx="8417118" cy="1429744"/>
          </a:xfrm>
        </p:spPr>
        <p:txBody>
          <a:bodyPr/>
          <a:lstStyle/>
          <a:p>
            <a:pPr>
              <a:spcAft>
                <a:spcPts val="900"/>
              </a:spcAft>
              <a:defRPr/>
            </a:pPr>
            <a:r>
              <a:rPr lang="en-US" dirty="0">
                <a:latin typeface="Arial" panose="020B0604020202020204" pitchFamily="34" charset="0"/>
                <a:cs typeface="Arial" panose="020B0604020202020204" pitchFamily="34" charset="0"/>
              </a:rPr>
              <a:t>Leave the sections blank and mark the status as completed. </a:t>
            </a:r>
          </a:p>
          <a:p>
            <a:pPr>
              <a:spcAft>
                <a:spcPts val="900"/>
              </a:spcAft>
              <a:defRPr/>
            </a:pPr>
            <a:r>
              <a:rPr lang="en-US" dirty="0">
                <a:latin typeface="Arial" panose="020B0604020202020204" pitchFamily="34" charset="0"/>
                <a:cs typeface="Arial" panose="020B0604020202020204" pitchFamily="34" charset="0"/>
              </a:rPr>
              <a:t>Please refer to the CMC Contract to Grant Crosswalk for more information. </a:t>
            </a:r>
          </a:p>
          <a:p>
            <a:pPr marL="0" indent="0">
              <a:buNone/>
            </a:pPr>
            <a:endParaRPr lang="en-US" altLang="en-US" dirty="0">
              <a:solidFill>
                <a:schemeClr val="tx1"/>
              </a:solidFill>
              <a:latin typeface="Arial" panose="020B0604020202020204" pitchFamily="34" charset="0"/>
              <a:cs typeface="Arial" panose="020B0604020202020204" pitchFamily="34" charset="0"/>
            </a:endParaRPr>
          </a:p>
          <a:p>
            <a:endParaRPr lang="en-US" altLang="en-US"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1983812" y="1435694"/>
            <a:ext cx="577198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rgbClr val="002060"/>
                </a:solidFill>
                <a:latin typeface="Arial" panose="020B0604020202020204" pitchFamily="34" charset="0"/>
                <a:cs typeface="Arial" panose="020B0604020202020204" pitchFamily="34" charset="0"/>
              </a:rPr>
              <a:t>Notes for Sections 7–11</a:t>
            </a:r>
          </a:p>
        </p:txBody>
      </p:sp>
      <p:sp>
        <p:nvSpPr>
          <p:cNvPr id="5" name="Rectangle 4" descr="II. Completing a Plan (25)&#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(26)</a:t>
            </a:r>
            <a:endParaRPr lang="en-US" dirty="0"/>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47</a:t>
            </a:fld>
            <a:endParaRPr lang="en-US" dirty="0"/>
          </a:p>
        </p:txBody>
      </p:sp>
    </p:spTree>
    <p:extLst>
      <p:ext uri="{BB962C8B-B14F-4D97-AF65-F5344CB8AC3E}">
        <p14:creationId xmlns:p14="http://schemas.microsoft.com/office/powerpoint/2010/main" val="1962840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48</a:t>
            </a:fld>
            <a:endParaRPr lang="en-US" dirty="0"/>
          </a:p>
        </p:txBody>
      </p:sp>
      <p:pic>
        <p:nvPicPr>
          <p:cNvPr id="5" name="Picture 6" descr="Picture of a blue sky with question marks as clouds." title="Any Questions?">
            <a:hlinkClick r:id="rId3"/>
            <a:extLst/>
          </p:cNvPr>
          <p:cNvPicPr>
            <a:picLocks noChangeAspect="1" noChangeArrowheads="1"/>
          </p:cNvPicPr>
          <p:nvPr/>
        </p:nvPicPr>
        <p:blipFill>
          <a:blip r:embed="rId4"/>
          <a:srcRect/>
          <a:stretch>
            <a:fillRect/>
          </a:stretch>
        </p:blipFill>
        <p:spPr bwMode="auto">
          <a:xfrm>
            <a:off x="1542733" y="1505268"/>
            <a:ext cx="6448425"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descr="Questions?&#10;">
            <a:extLst/>
          </p:cNvPr>
          <p:cNvSpPr txBox="1">
            <a:spLocks/>
          </p:cNvSpPr>
          <p:nvPr/>
        </p:nvSpPr>
        <p:spPr>
          <a:xfrm>
            <a:off x="1944688" y="290513"/>
            <a:ext cx="6172200" cy="808037"/>
          </a:xfrm>
          <a:prstGeom prst="rect">
            <a:avLst/>
          </a:prstGeom>
        </p:spPr>
        <p:txBody>
          <a:bodyPr rtlCol="0">
            <a:no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eaLnBrk="1" fontAlgn="auto" hangingPunct="1">
              <a:spcAft>
                <a:spcPts val="0"/>
              </a:spcAft>
              <a:defRPr/>
            </a:pPr>
            <a:r>
              <a:rPr lang="en-US" b="1" dirty="0">
                <a:solidFill>
                  <a:srgbClr val="002060"/>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514349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206718FD-3B46-45E0-AF8F-F8B489E26F5B}"/>
              </a:ext>
            </a:extLst>
          </p:cNvPr>
          <p:cNvSpPr>
            <a:spLocks noGrp="1"/>
          </p:cNvSpPr>
          <p:nvPr>
            <p:ph type="title"/>
          </p:nvPr>
        </p:nvSpPr>
        <p:spPr>
          <a:xfrm>
            <a:off x="1848444" y="301468"/>
            <a:ext cx="5447109" cy="857250"/>
          </a:xfrm>
        </p:spPr>
        <p:txBody>
          <a:bodyPr/>
          <a:lstStyle/>
          <a:p>
            <a:r>
              <a:rPr lang="en-US" altLang="en-US" b="1" dirty="0">
                <a:solidFill>
                  <a:schemeClr val="tx2"/>
                </a:solidFill>
                <a:latin typeface="Arial" panose="020B0604020202020204" pitchFamily="34" charset="0"/>
                <a:cs typeface="Arial" panose="020B0604020202020204" pitchFamily="34" charset="0"/>
              </a:rPr>
              <a:t>15 Minute Break</a:t>
            </a:r>
            <a:br>
              <a:rPr lang="en-US" altLang="en-US" sz="2700" b="1" dirty="0">
                <a:solidFill>
                  <a:schemeClr val="tx2"/>
                </a:solidFill>
                <a:latin typeface="Arial" panose="020B0604020202020204" pitchFamily="34" charset="0"/>
                <a:cs typeface="Arial" panose="020B0604020202020204" pitchFamily="34" charset="0"/>
              </a:rPr>
            </a:br>
            <a:endParaRPr lang="en-US" altLang="en-US" sz="2700" b="1" dirty="0">
              <a:solidFill>
                <a:schemeClr val="tx2"/>
              </a:solidFill>
              <a:latin typeface="Arial" panose="020B0604020202020204" pitchFamily="34" charset="0"/>
              <a:cs typeface="Arial" panose="020B0604020202020204" pitchFamily="34" charset="0"/>
            </a:endParaRPr>
          </a:p>
        </p:txBody>
      </p:sp>
      <p:pic>
        <p:nvPicPr>
          <p:cNvPr id="59395" name="Content Placeholder 3">
            <a:extLst>
              <a:ext uri="{FF2B5EF4-FFF2-40B4-BE49-F238E27FC236}">
                <a16:creationId xmlns:a16="http://schemas.microsoft.com/office/drawing/2014/main" id="{E05BD1CF-880C-453F-8628-E22C5618D0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5362" y="1123278"/>
            <a:ext cx="4413275" cy="441327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FFE4C8D8-0DF4-49C9-AADC-ADE68B476273}"/>
              </a:ext>
            </a:extLst>
          </p:cNvPr>
          <p:cNvSpPr>
            <a:spLocks noGrp="1" noChangeArrowheads="1"/>
          </p:cNvSpPr>
          <p:nvPr>
            <p:ph type="title"/>
          </p:nvPr>
        </p:nvSpPr>
        <p:spPr>
          <a:xfrm>
            <a:off x="988828" y="274638"/>
            <a:ext cx="8229600" cy="1143000"/>
          </a:xfrm>
        </p:spPr>
        <p:txBody>
          <a:bodyPr/>
          <a:lstStyle/>
          <a:p>
            <a:r>
              <a:rPr lang="en-US" altLang="en-US" b="1" dirty="0">
                <a:solidFill>
                  <a:srgbClr val="002060"/>
                </a:solidFill>
              </a:rPr>
              <a:t>Welcome and Introductions</a:t>
            </a:r>
          </a:p>
        </p:txBody>
      </p:sp>
      <p:sp>
        <p:nvSpPr>
          <p:cNvPr id="11267" name="Content Placeholder 2">
            <a:extLst>
              <a:ext uri="{FF2B5EF4-FFF2-40B4-BE49-F238E27FC236}">
                <a16:creationId xmlns:a16="http://schemas.microsoft.com/office/drawing/2014/main" id="{8FF9FB81-969A-43B3-ACBA-C58951AADDFB}"/>
              </a:ext>
            </a:extLst>
          </p:cNvPr>
          <p:cNvSpPr>
            <a:spLocks noGrp="1" noChangeArrowheads="1"/>
          </p:cNvSpPr>
          <p:nvPr>
            <p:ph idx="1"/>
          </p:nvPr>
        </p:nvSpPr>
        <p:spPr>
          <a:xfrm>
            <a:off x="1447800" y="1302517"/>
            <a:ext cx="6858000" cy="3634978"/>
          </a:xfrm>
        </p:spPr>
        <p:txBody>
          <a:bodyPr/>
          <a:lstStyle/>
          <a:p>
            <a:pPr marL="0" indent="0">
              <a:buNone/>
              <a:defRPr/>
            </a:pPr>
            <a:r>
              <a:rPr lang="en-US" altLang="en-US" sz="2400" b="1" dirty="0">
                <a:cs typeface="Arial" panose="020B0604020202020204" pitchFamily="34" charset="0"/>
              </a:rPr>
              <a:t>Session Facilitators </a:t>
            </a:r>
          </a:p>
          <a:p>
            <a:pPr marL="385763" indent="-385763">
              <a:buFontTx/>
              <a:buAutoNum type="arabicPeriod"/>
              <a:defRPr/>
            </a:pPr>
            <a:r>
              <a:rPr lang="en-US" altLang="en-US" sz="2400" dirty="0">
                <a:cs typeface="Arial" panose="020B0604020202020204" pitchFamily="34" charset="0"/>
              </a:rPr>
              <a:t>John Oses, Education Programs Consultant (EPC), MEO, CDE</a:t>
            </a:r>
          </a:p>
          <a:p>
            <a:pPr marL="385763" indent="-385763">
              <a:buFontTx/>
              <a:buAutoNum type="arabicPeriod"/>
              <a:defRPr/>
            </a:pPr>
            <a:r>
              <a:rPr lang="en-US" altLang="en-US" sz="2400" dirty="0">
                <a:cs typeface="Arial" panose="020B0604020202020204" pitchFamily="34" charset="0"/>
              </a:rPr>
              <a:t>Prakash Chand, Associate Governmental Program Analyst (AGPA), Division Support Office, CDE</a:t>
            </a:r>
          </a:p>
          <a:p>
            <a:pPr marL="385763" indent="-385763">
              <a:buFontTx/>
              <a:buAutoNum type="arabicPeriod"/>
              <a:defRPr/>
            </a:pPr>
            <a:r>
              <a:rPr lang="en-US" altLang="en-US" sz="2400" dirty="0">
                <a:cs typeface="Arial" panose="020B0604020202020204" pitchFamily="34" charset="0"/>
              </a:rPr>
              <a:t>Celina Torres, Administrator, Migrant Education Office (MEO), California Department of Education (CDE)</a:t>
            </a:r>
          </a:p>
          <a:p>
            <a:pPr marL="0" indent="0">
              <a:buNone/>
              <a:defRPr/>
            </a:pPr>
            <a:r>
              <a:rPr lang="en-US" altLang="en-US" sz="2400" b="1" dirty="0">
                <a:cs typeface="Arial" panose="020B0604020202020204" pitchFamily="34" charset="0"/>
              </a:rPr>
              <a:t>Participants</a:t>
            </a:r>
          </a:p>
          <a:p>
            <a:pPr>
              <a:defRPr/>
            </a:pPr>
            <a:r>
              <a:rPr lang="en-US" altLang="en-US" sz="2400" dirty="0">
                <a:cs typeface="Arial" panose="020B0604020202020204" pitchFamily="34" charset="0"/>
              </a:rPr>
              <a:t>California Mini Corps Directors</a:t>
            </a:r>
          </a:p>
          <a:p>
            <a:pPr>
              <a:defRPr/>
            </a:pPr>
            <a:r>
              <a:rPr lang="en-US" altLang="en-US" sz="2400" dirty="0">
                <a:cs typeface="Arial" panose="020B0604020202020204" pitchFamily="34" charset="0"/>
              </a:rPr>
              <a:t>Butte County Office of Education Leadership and staff</a:t>
            </a:r>
          </a:p>
          <a:p>
            <a:pPr marL="385763" indent="-385763">
              <a:buNone/>
              <a:defRPr/>
            </a:pPr>
            <a:endParaRPr lang="en-US" altLang="en-US" dirty="0"/>
          </a:p>
        </p:txBody>
      </p:sp>
      <p:sp>
        <p:nvSpPr>
          <p:cNvPr id="2" name="Slide Number Placeholder 1">
            <a:extLst>
              <a:ext uri="{FF2B5EF4-FFF2-40B4-BE49-F238E27FC236}">
                <a16:creationId xmlns:a16="http://schemas.microsoft.com/office/drawing/2014/main" id="{EBCFFA23-6B1D-4CA9-B07C-C80A02CE58F3}"/>
              </a:ext>
            </a:extLst>
          </p:cNvPr>
          <p:cNvSpPr>
            <a:spLocks noGrp="1"/>
          </p:cNvSpPr>
          <p:nvPr>
            <p:ph type="sldNum" sz="quarter" idx="12"/>
          </p:nvPr>
        </p:nvSpPr>
        <p:spPr/>
        <p:txBody>
          <a:bodyPr/>
          <a:lstStyle/>
          <a:p>
            <a:pPr>
              <a:defRPr/>
            </a:pPr>
            <a:fld id="{C37BD261-813C-4635-956E-0A8590C42B26}" type="slidenum">
              <a:rPr lang="en-US" altLang="en-US" smtClean="0"/>
              <a:pPr>
                <a:defRPr/>
              </a:pPr>
              <a:t>5</a:t>
            </a:fld>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1" descr="Image with question marks. "/>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4590" y="1209956"/>
            <a:ext cx="2370820" cy="161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5" name="Title 1" descr="Quiz Time!&#10;"/>
          <p:cNvSpPr txBox="1">
            <a:spLocks/>
          </p:cNvSpPr>
          <p:nvPr/>
        </p:nvSpPr>
        <p:spPr bwMode="auto">
          <a:xfrm>
            <a:off x="1239410" y="232452"/>
            <a:ext cx="7200900" cy="97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4400" b="1" dirty="0">
                <a:solidFill>
                  <a:srgbClr val="002060"/>
                </a:solidFill>
                <a:latin typeface="Arial" panose="020B0604020202020204" pitchFamily="34" charset="0"/>
              </a:rPr>
              <a:t>Quiz Time!</a:t>
            </a:r>
          </a:p>
        </p:txBody>
      </p:sp>
      <p:sp>
        <p:nvSpPr>
          <p:cNvPr id="3" name="TextBox 2"/>
          <p:cNvSpPr txBox="1"/>
          <p:nvPr/>
        </p:nvSpPr>
        <p:spPr>
          <a:xfrm>
            <a:off x="993961" y="1909453"/>
            <a:ext cx="6626039" cy="4031873"/>
          </a:xfrm>
          <a:prstGeom prst="rect">
            <a:avLst/>
          </a:prstGeom>
          <a:noFill/>
        </p:spPr>
        <p:txBody>
          <a:bodyPr wrap="square" rtlCol="0">
            <a:spAutoFit/>
          </a:bodyPr>
          <a:lstStyle/>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True or False?</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The CMC Indoor Tutoring Program for Regular School Year and Summer should be entered as one service under Regular School Year? </a:t>
            </a:r>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50</a:t>
            </a:fld>
            <a:endParaRPr lang="en-US" dirty="0"/>
          </a:p>
        </p:txBody>
      </p:sp>
    </p:spTree>
    <p:extLst>
      <p:ext uri="{BB962C8B-B14F-4D97-AF65-F5344CB8AC3E}">
        <p14:creationId xmlns:p14="http://schemas.microsoft.com/office/powerpoint/2010/main" val="1154473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1" descr="Image with question marks. "/>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33713"/>
            <a:ext cx="2370820" cy="161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5" name="Title 1" descr="Quiz Time!&#10;"/>
          <p:cNvSpPr txBox="1">
            <a:spLocks/>
          </p:cNvSpPr>
          <p:nvPr/>
        </p:nvSpPr>
        <p:spPr bwMode="auto">
          <a:xfrm>
            <a:off x="1239410" y="232452"/>
            <a:ext cx="7200900" cy="97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4400" b="1" dirty="0">
                <a:solidFill>
                  <a:srgbClr val="002060"/>
                </a:solidFill>
                <a:latin typeface="Arial" panose="020B0604020202020204" pitchFamily="34" charset="0"/>
              </a:rPr>
              <a:t>Quiz Time! (2)</a:t>
            </a:r>
          </a:p>
        </p:txBody>
      </p:sp>
      <p:sp>
        <p:nvSpPr>
          <p:cNvPr id="3" name="TextBox 2"/>
          <p:cNvSpPr txBox="1"/>
          <p:nvPr/>
        </p:nvSpPr>
        <p:spPr>
          <a:xfrm>
            <a:off x="338590" y="1593616"/>
            <a:ext cx="8466820" cy="501675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True or False?</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The CMC Central Office should leave blank and mark complete the following sections in the online application:</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Section 7: School Readiness-RSY</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Section 8: School Readiness-Summer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Section 9: Other Education</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Section 10: Identification and Recruitment</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Section 11: Parent Advisory Council  </a:t>
            </a:r>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51</a:t>
            </a:fld>
            <a:endParaRPr lang="en-US" dirty="0"/>
          </a:p>
        </p:txBody>
      </p:sp>
    </p:spTree>
    <p:extLst>
      <p:ext uri="{BB962C8B-B14F-4D97-AF65-F5344CB8AC3E}">
        <p14:creationId xmlns:p14="http://schemas.microsoft.com/office/powerpoint/2010/main" val="1248335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Section 12. "/>
          <p:cNvPicPr>
            <a:picLocks noChangeAspect="1"/>
          </p:cNvPicPr>
          <p:nvPr/>
        </p:nvPicPr>
        <p:blipFill rotWithShape="1">
          <a:blip r:embed="rId3"/>
          <a:srcRect t="16739" b="7008"/>
          <a:stretch/>
        </p:blipFill>
        <p:spPr>
          <a:xfrm>
            <a:off x="776805" y="2647784"/>
            <a:ext cx="7268921" cy="3800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5171" name="TextBox 4"/>
          <p:cNvSpPr txBox="1">
            <a:spLocks noChangeArrowheads="1"/>
          </p:cNvSpPr>
          <p:nvPr/>
        </p:nvSpPr>
        <p:spPr bwMode="auto">
          <a:xfrm>
            <a:off x="776805" y="2190151"/>
            <a:ext cx="6951863"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12: Technical Assistance and DSA/MOU Monitoring</a:t>
            </a:r>
          </a:p>
        </p:txBody>
      </p:sp>
      <p:sp>
        <p:nvSpPr>
          <p:cNvPr id="5" name="Rectangle 4" descr="II. Completing a Plan (26)&#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(27)</a:t>
            </a:r>
            <a:endParaRPr lang="en-US"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52</a:t>
            </a:fld>
            <a:endParaRPr lang="en-US" dirty="0"/>
          </a:p>
        </p:txBody>
      </p:sp>
    </p:spTree>
    <p:extLst>
      <p:ext uri="{BB962C8B-B14F-4D97-AF65-F5344CB8AC3E}">
        <p14:creationId xmlns:p14="http://schemas.microsoft.com/office/powerpoint/2010/main" val="2371268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Section 12. "/>
          <p:cNvPicPr>
            <a:picLocks noChangeAspect="1"/>
          </p:cNvPicPr>
          <p:nvPr/>
        </p:nvPicPr>
        <p:blipFill rotWithShape="1">
          <a:blip r:embed="rId3"/>
          <a:srcRect t="16945" b="8852"/>
          <a:stretch/>
        </p:blipFill>
        <p:spPr>
          <a:xfrm>
            <a:off x="726282" y="2600077"/>
            <a:ext cx="7535123" cy="3657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7219" name="TextBox 4"/>
          <p:cNvSpPr txBox="1">
            <a:spLocks noChangeArrowheads="1"/>
          </p:cNvSpPr>
          <p:nvPr/>
        </p:nvSpPr>
        <p:spPr bwMode="auto">
          <a:xfrm>
            <a:off x="531474" y="2162931"/>
            <a:ext cx="8155326"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12: TA and DSA/MOU Monitoring – How Assistance is Provided</a:t>
            </a:r>
          </a:p>
        </p:txBody>
      </p:sp>
      <p:sp>
        <p:nvSpPr>
          <p:cNvPr id="5" name="Rectangle 4" descr="II. Completing a Plan (27)&#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(28)</a:t>
            </a:r>
            <a:endParaRPr lang="en-US"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53</a:t>
            </a:fld>
            <a:endParaRPr lang="en-US" dirty="0"/>
          </a:p>
        </p:txBody>
      </p:sp>
    </p:spTree>
    <p:extLst>
      <p:ext uri="{BB962C8B-B14F-4D97-AF65-F5344CB8AC3E}">
        <p14:creationId xmlns:p14="http://schemas.microsoft.com/office/powerpoint/2010/main" val="2645276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Box 4"/>
          <p:cNvSpPr txBox="1">
            <a:spLocks noChangeArrowheads="1"/>
          </p:cNvSpPr>
          <p:nvPr/>
        </p:nvSpPr>
        <p:spPr bwMode="auto">
          <a:xfrm>
            <a:off x="489004" y="2302482"/>
            <a:ext cx="8197796"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12: TA and DSA/MOU Monitoring – Monitoring of Implementation</a:t>
            </a:r>
          </a:p>
        </p:txBody>
      </p:sp>
      <p:pic>
        <p:nvPicPr>
          <p:cNvPr id="3" name="Picture 2" descr="Image of Section 12. "/>
          <p:cNvPicPr>
            <a:picLocks noChangeAspect="1"/>
          </p:cNvPicPr>
          <p:nvPr/>
        </p:nvPicPr>
        <p:blipFill rotWithShape="1">
          <a:blip r:embed="rId3"/>
          <a:srcRect t="15532" b="6856"/>
          <a:stretch/>
        </p:blipFill>
        <p:spPr>
          <a:xfrm>
            <a:off x="644056" y="2743199"/>
            <a:ext cx="7609397" cy="3808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descr="II. Completing a Plan (28)&#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(29)</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54</a:t>
            </a:fld>
            <a:endParaRPr lang="en-US" dirty="0"/>
          </a:p>
        </p:txBody>
      </p:sp>
    </p:spTree>
    <p:extLst>
      <p:ext uri="{BB962C8B-B14F-4D97-AF65-F5344CB8AC3E}">
        <p14:creationId xmlns:p14="http://schemas.microsoft.com/office/powerpoint/2010/main" val="34889428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Box 4"/>
          <p:cNvSpPr txBox="1">
            <a:spLocks noChangeArrowheads="1"/>
          </p:cNvSpPr>
          <p:nvPr/>
        </p:nvSpPr>
        <p:spPr bwMode="auto">
          <a:xfrm>
            <a:off x="543069" y="2053888"/>
            <a:ext cx="8259025"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12: TA and DSA/MOU Monitoring – Informing Districts of Services</a:t>
            </a:r>
          </a:p>
        </p:txBody>
      </p:sp>
      <p:pic>
        <p:nvPicPr>
          <p:cNvPr id="3" name="Picture 2" descr="Image of Section 12. "/>
          <p:cNvPicPr>
            <a:picLocks noChangeAspect="1"/>
          </p:cNvPicPr>
          <p:nvPr/>
        </p:nvPicPr>
        <p:blipFill rotWithShape="1">
          <a:blip r:embed="rId3"/>
          <a:srcRect b="7827"/>
          <a:stretch/>
        </p:blipFill>
        <p:spPr>
          <a:xfrm>
            <a:off x="694144" y="2433099"/>
            <a:ext cx="7416186" cy="4288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descr="Blank. "/>
          <p:cNvSpPr txBox="1"/>
          <p:nvPr/>
        </p:nvSpPr>
        <p:spPr>
          <a:xfrm>
            <a:off x="694144" y="3025470"/>
            <a:ext cx="2095081" cy="182880"/>
          </a:xfrm>
          <a:prstGeom prst="rect">
            <a:avLst/>
          </a:prstGeom>
          <a:solidFill>
            <a:schemeClr val="bg1"/>
          </a:solidFill>
        </p:spPr>
        <p:txBody>
          <a:bodyPr wrap="square" rtlCol="0">
            <a:spAutoFit/>
          </a:bodyPr>
          <a:lstStyle/>
          <a:p>
            <a:endParaRPr lang="en-US" dirty="0"/>
          </a:p>
        </p:txBody>
      </p:sp>
      <p:sp>
        <p:nvSpPr>
          <p:cNvPr id="8" name="Rectangle 7" descr="Rectangle. "/>
          <p:cNvSpPr/>
          <p:nvPr/>
        </p:nvSpPr>
        <p:spPr>
          <a:xfrm>
            <a:off x="4029800" y="2999395"/>
            <a:ext cx="3182034" cy="4179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descr="II. Completing a Plan (29)&#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(30)</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55</a:t>
            </a:fld>
            <a:endParaRPr lang="en-US" dirty="0"/>
          </a:p>
        </p:txBody>
      </p:sp>
    </p:spTree>
    <p:extLst>
      <p:ext uri="{BB962C8B-B14F-4D97-AF65-F5344CB8AC3E}">
        <p14:creationId xmlns:p14="http://schemas.microsoft.com/office/powerpoint/2010/main" val="335917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364220" y="2710523"/>
            <a:ext cx="8417118" cy="2614488"/>
          </a:xfrm>
        </p:spPr>
        <p:txBody>
          <a:bodyPr/>
          <a:lstStyle/>
          <a:p>
            <a:pPr marL="0" indent="0">
              <a:buNone/>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Please refer to the CMC Contract to Grant Crosswalk for more information in completing this section 12. </a:t>
            </a:r>
          </a:p>
          <a:p>
            <a:pPr marL="0" indent="0">
              <a:buNone/>
            </a:pPr>
            <a:endParaRPr lang="en-US" altLang="en-US" dirty="0">
              <a:solidFill>
                <a:schemeClr val="tx1"/>
              </a:solidFill>
              <a:latin typeface="Arial" panose="020B0604020202020204" pitchFamily="34" charset="0"/>
              <a:cs typeface="Arial" panose="020B0604020202020204" pitchFamily="34" charset="0"/>
            </a:endParaRPr>
          </a:p>
          <a:p>
            <a:endParaRPr lang="en-US" altLang="en-US"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2166668" y="1845822"/>
            <a:ext cx="481222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rgbClr val="002060"/>
                </a:solidFill>
                <a:latin typeface="Arial" panose="020B0604020202020204" pitchFamily="34" charset="0"/>
                <a:cs typeface="Arial" panose="020B0604020202020204" pitchFamily="34" charset="0"/>
              </a:rPr>
              <a:t>Notes for Section 12</a:t>
            </a:r>
          </a:p>
        </p:txBody>
      </p:sp>
      <p:sp>
        <p:nvSpPr>
          <p:cNvPr id="5" name="Rectangle 4" descr="II. Completing a Plan (30)&#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(31)</a:t>
            </a:r>
            <a:endParaRPr lang="en-US" dirty="0"/>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56</a:t>
            </a:fld>
            <a:endParaRPr lang="en-US" dirty="0"/>
          </a:p>
        </p:txBody>
      </p:sp>
    </p:spTree>
    <p:extLst>
      <p:ext uri="{BB962C8B-B14F-4D97-AF65-F5344CB8AC3E}">
        <p14:creationId xmlns:p14="http://schemas.microsoft.com/office/powerpoint/2010/main" val="1278678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Box 4"/>
          <p:cNvSpPr txBox="1">
            <a:spLocks noChangeArrowheads="1"/>
          </p:cNvSpPr>
          <p:nvPr/>
        </p:nvSpPr>
        <p:spPr bwMode="auto">
          <a:xfrm>
            <a:off x="516835" y="2035522"/>
            <a:ext cx="62015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13: Administration: Staff Planning</a:t>
            </a:r>
          </a:p>
        </p:txBody>
      </p:sp>
      <p:pic>
        <p:nvPicPr>
          <p:cNvPr id="3" name="Picture 2" descr="Image of Section 13. "/>
          <p:cNvPicPr>
            <a:picLocks noChangeAspect="1"/>
          </p:cNvPicPr>
          <p:nvPr/>
        </p:nvPicPr>
        <p:blipFill rotWithShape="1">
          <a:blip r:embed="rId3"/>
          <a:srcRect t="16497" b="9145"/>
          <a:stretch/>
        </p:blipFill>
        <p:spPr>
          <a:xfrm>
            <a:off x="516835" y="2512612"/>
            <a:ext cx="7665057" cy="3843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descr="II. Completing a Plan (31)&#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(32)</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57</a:t>
            </a:fld>
            <a:endParaRPr lang="en-US" dirty="0"/>
          </a:p>
        </p:txBody>
      </p:sp>
    </p:spTree>
    <p:extLst>
      <p:ext uri="{BB962C8B-B14F-4D97-AF65-F5344CB8AC3E}">
        <p14:creationId xmlns:p14="http://schemas.microsoft.com/office/powerpoint/2010/main" val="1242741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Box 4"/>
          <p:cNvSpPr txBox="1">
            <a:spLocks noChangeArrowheads="1"/>
          </p:cNvSpPr>
          <p:nvPr/>
        </p:nvSpPr>
        <p:spPr bwMode="auto">
          <a:xfrm>
            <a:off x="693441" y="2034383"/>
            <a:ext cx="747376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13: Administration: Staff Planning – Indirect Cost Charges</a:t>
            </a:r>
          </a:p>
        </p:txBody>
      </p:sp>
      <p:pic>
        <p:nvPicPr>
          <p:cNvPr id="3" name="Picture 2" descr="Image of Section 13. "/>
          <p:cNvPicPr>
            <a:picLocks noChangeAspect="1"/>
          </p:cNvPicPr>
          <p:nvPr/>
        </p:nvPicPr>
        <p:blipFill rotWithShape="1">
          <a:blip r:embed="rId3"/>
          <a:srcRect t="17361" b="9125"/>
          <a:stretch/>
        </p:blipFill>
        <p:spPr>
          <a:xfrm>
            <a:off x="693441" y="2480807"/>
            <a:ext cx="7488451" cy="3875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descr="II. Completing a Plan (32)&#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(33)</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58</a:t>
            </a:fld>
            <a:endParaRPr lang="en-US" dirty="0"/>
          </a:p>
        </p:txBody>
      </p:sp>
    </p:spTree>
    <p:extLst>
      <p:ext uri="{BB962C8B-B14F-4D97-AF65-F5344CB8AC3E}">
        <p14:creationId xmlns:p14="http://schemas.microsoft.com/office/powerpoint/2010/main" val="25806951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Box 4"/>
          <p:cNvSpPr txBox="1">
            <a:spLocks noChangeArrowheads="1"/>
          </p:cNvSpPr>
          <p:nvPr/>
        </p:nvSpPr>
        <p:spPr bwMode="auto">
          <a:xfrm>
            <a:off x="656572" y="2198105"/>
            <a:ext cx="7437857"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13: Administration: Staff Planning – Administrative Staff</a:t>
            </a:r>
          </a:p>
        </p:txBody>
      </p:sp>
      <p:pic>
        <p:nvPicPr>
          <p:cNvPr id="2" name="Picture 1" descr="Image of Section 13. "/>
          <p:cNvPicPr>
            <a:picLocks noChangeAspect="1"/>
          </p:cNvPicPr>
          <p:nvPr/>
        </p:nvPicPr>
        <p:blipFill rotWithShape="1">
          <a:blip r:embed="rId3"/>
          <a:srcRect t="13769" b="6641"/>
          <a:stretch/>
        </p:blipFill>
        <p:spPr>
          <a:xfrm>
            <a:off x="728134" y="2631883"/>
            <a:ext cx="7620735" cy="384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descr="II. Completing a Plan (33)&#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(34)</a:t>
            </a:r>
            <a:endParaRPr lang="en-US"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59</a:t>
            </a:fld>
            <a:endParaRPr lang="en-US" dirty="0"/>
          </a:p>
        </p:txBody>
      </p:sp>
    </p:spTree>
    <p:extLst>
      <p:ext uri="{BB962C8B-B14F-4D97-AF65-F5344CB8AC3E}">
        <p14:creationId xmlns:p14="http://schemas.microsoft.com/office/powerpoint/2010/main" val="158575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9C509A4-AB4C-4CC7-8417-98476776670E}"/>
              </a:ext>
            </a:extLst>
          </p:cNvPr>
          <p:cNvSpPr>
            <a:spLocks noGrp="1" noChangeArrowheads="1"/>
          </p:cNvSpPr>
          <p:nvPr>
            <p:ph type="title"/>
          </p:nvPr>
        </p:nvSpPr>
        <p:spPr/>
        <p:txBody>
          <a:bodyPr/>
          <a:lstStyle/>
          <a:p>
            <a:r>
              <a:rPr lang="en-US" altLang="en-US" b="1" dirty="0">
                <a:solidFill>
                  <a:srgbClr val="002060"/>
                </a:solidFill>
              </a:rPr>
              <a:t>Session Objectives </a:t>
            </a:r>
          </a:p>
        </p:txBody>
      </p:sp>
      <p:sp>
        <p:nvSpPr>
          <p:cNvPr id="19459" name="Content Placeholder 2">
            <a:extLst>
              <a:ext uri="{FF2B5EF4-FFF2-40B4-BE49-F238E27FC236}">
                <a16:creationId xmlns:a16="http://schemas.microsoft.com/office/drawing/2014/main" id="{76E65366-DC07-4E9E-842D-417C055E8292}"/>
              </a:ext>
            </a:extLst>
          </p:cNvPr>
          <p:cNvSpPr>
            <a:spLocks noGrp="1" noChangeArrowheads="1"/>
          </p:cNvSpPr>
          <p:nvPr>
            <p:ph idx="1"/>
          </p:nvPr>
        </p:nvSpPr>
        <p:spPr>
          <a:xfrm>
            <a:off x="1309576" y="1300681"/>
            <a:ext cx="7185837" cy="3196892"/>
          </a:xfrm>
        </p:spPr>
        <p:txBody>
          <a:bodyPr/>
          <a:lstStyle/>
          <a:p>
            <a:pPr marL="342900" lvl="1" indent="0">
              <a:lnSpc>
                <a:spcPct val="150000"/>
              </a:lnSpc>
              <a:buNone/>
            </a:pPr>
            <a:r>
              <a:rPr lang="en-US" altLang="en-US" b="1" dirty="0">
                <a:solidFill>
                  <a:srgbClr val="000000"/>
                </a:solidFill>
                <a:latin typeface="Arial" panose="020B0604020202020204" pitchFamily="34" charset="0"/>
                <a:cs typeface="Arial" panose="020B0604020202020204" pitchFamily="34" charset="0"/>
              </a:rPr>
              <a:t>Participants will be able to</a:t>
            </a:r>
            <a:r>
              <a:rPr lang="en-US" altLang="en-US" dirty="0">
                <a:solidFill>
                  <a:srgbClr val="000000"/>
                </a:solidFill>
                <a:latin typeface="Arial" panose="020B0604020202020204" pitchFamily="34" charset="0"/>
                <a:cs typeface="Arial" panose="020B0604020202020204" pitchFamily="34" charset="0"/>
              </a:rPr>
              <a:t>:</a:t>
            </a:r>
            <a:endParaRPr lang="en-US" altLang="en-US" sz="2400" dirty="0">
              <a:solidFill>
                <a:srgbClr val="000000"/>
              </a:solidFill>
              <a:latin typeface="Arial" panose="020B0604020202020204" pitchFamily="34" charset="0"/>
              <a:cs typeface="Arial" panose="020B0604020202020204" pitchFamily="34" charset="0"/>
            </a:endParaRPr>
          </a:p>
          <a:p>
            <a:pPr>
              <a:lnSpc>
                <a:spcPct val="150000"/>
              </a:lnSpc>
            </a:pPr>
            <a:r>
              <a:rPr lang="en-US" altLang="en-US" sz="2400" dirty="0">
                <a:solidFill>
                  <a:srgbClr val="000000"/>
                </a:solidFill>
                <a:latin typeface="Arial" panose="020B0604020202020204" pitchFamily="34" charset="0"/>
                <a:cs typeface="Arial" panose="020B0604020202020204" pitchFamily="34" charset="0"/>
              </a:rPr>
              <a:t>Understand necessary application documents</a:t>
            </a:r>
          </a:p>
          <a:p>
            <a:pPr>
              <a:lnSpc>
                <a:spcPct val="150000"/>
              </a:lnSpc>
            </a:pPr>
            <a:r>
              <a:rPr lang="en-US" altLang="en-US" sz="2400" dirty="0">
                <a:solidFill>
                  <a:srgbClr val="000000"/>
                </a:solidFill>
                <a:latin typeface="Arial" panose="020B0604020202020204" pitchFamily="34" charset="0"/>
                <a:cs typeface="Arial" panose="020B0604020202020204" pitchFamily="34" charset="0"/>
              </a:rPr>
              <a:t>Get online system access</a:t>
            </a:r>
          </a:p>
          <a:p>
            <a:pPr>
              <a:lnSpc>
                <a:spcPct val="150000"/>
              </a:lnSpc>
            </a:pPr>
            <a:r>
              <a:rPr lang="en-US" altLang="en-US" sz="2400" dirty="0">
                <a:solidFill>
                  <a:srgbClr val="000000"/>
                </a:solidFill>
                <a:latin typeface="Arial" panose="020B0604020202020204" pitchFamily="34" charset="0"/>
                <a:cs typeface="Arial" panose="020B0604020202020204" pitchFamily="34" charset="0"/>
              </a:rPr>
              <a:t>Complete a plan </a:t>
            </a:r>
          </a:p>
          <a:p>
            <a:pPr>
              <a:lnSpc>
                <a:spcPct val="150000"/>
              </a:lnSpc>
            </a:pPr>
            <a:r>
              <a:rPr lang="en-US" altLang="en-US" sz="2400" dirty="0">
                <a:solidFill>
                  <a:srgbClr val="000000"/>
                </a:solidFill>
                <a:latin typeface="Arial" panose="020B0604020202020204" pitchFamily="34" charset="0"/>
                <a:cs typeface="Arial" panose="020B0604020202020204" pitchFamily="34" charset="0"/>
              </a:rPr>
              <a:t>Submit a plan</a:t>
            </a:r>
          </a:p>
          <a:p>
            <a:pPr>
              <a:lnSpc>
                <a:spcPct val="150000"/>
              </a:lnSpc>
            </a:pPr>
            <a:r>
              <a:rPr lang="en-US" altLang="en-US" sz="2400" dirty="0">
                <a:solidFill>
                  <a:srgbClr val="000000"/>
                </a:solidFill>
                <a:latin typeface="Arial" panose="020B0604020202020204" pitchFamily="34" charset="0"/>
                <a:cs typeface="Arial" panose="020B0604020202020204" pitchFamily="34" charset="0"/>
              </a:rPr>
              <a:t>Navigate the online system </a:t>
            </a:r>
          </a:p>
          <a:p>
            <a:pPr>
              <a:lnSpc>
                <a:spcPct val="150000"/>
              </a:lnSpc>
            </a:pPr>
            <a:endParaRPr lang="en-US" altLang="en-US" sz="2400" dirty="0">
              <a:solidFill>
                <a:srgbClr val="000000"/>
              </a:solidFill>
              <a:latin typeface="Arial" panose="020B0604020202020204" pitchFamily="34" charset="0"/>
              <a:cs typeface="Arial" panose="020B0604020202020204" pitchFamily="34" charset="0"/>
            </a:endParaRPr>
          </a:p>
          <a:p>
            <a:endParaRPr lang="en-US" altLang="en-US" dirty="0"/>
          </a:p>
        </p:txBody>
      </p:sp>
      <p:sp>
        <p:nvSpPr>
          <p:cNvPr id="4" name="Slide Number Placeholder 3">
            <a:extLst>
              <a:ext uri="{FF2B5EF4-FFF2-40B4-BE49-F238E27FC236}">
                <a16:creationId xmlns:a16="http://schemas.microsoft.com/office/drawing/2014/main" id="{E518CF30-E0D2-41BD-A10D-C03063BCFFC7}"/>
              </a:ext>
            </a:extLst>
          </p:cNvPr>
          <p:cNvSpPr>
            <a:spLocks noGrp="1"/>
          </p:cNvSpPr>
          <p:nvPr>
            <p:ph type="sldNum" sz="quarter" idx="12"/>
          </p:nvPr>
        </p:nvSpPr>
        <p:spPr/>
        <p:txBody>
          <a:bodyPr/>
          <a:lstStyle/>
          <a:p>
            <a:pPr>
              <a:defRPr/>
            </a:pPr>
            <a:fld id="{BE46E080-AE32-4F46-97B7-F60D6AC7481D}" type="slidenum">
              <a:rPr lang="en-US" altLang="en-US" smtClean="0"/>
              <a:pPr>
                <a:defRPr/>
              </a:pPr>
              <a:t>6</a:t>
            </a:fld>
            <a:endParaRPr lang="en-US"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Box 4"/>
          <p:cNvSpPr txBox="1">
            <a:spLocks noChangeArrowheads="1"/>
          </p:cNvSpPr>
          <p:nvPr/>
        </p:nvSpPr>
        <p:spPr bwMode="auto">
          <a:xfrm>
            <a:off x="628153" y="1665049"/>
            <a:ext cx="7601447"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13: Administration: Staff Planning – Administrative Budget</a:t>
            </a:r>
          </a:p>
        </p:txBody>
      </p:sp>
      <p:pic>
        <p:nvPicPr>
          <p:cNvPr id="149509" name="Picture 2" descr="Image of Section 13.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153" y="2034381"/>
            <a:ext cx="7800230" cy="432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descr="Blank. "/>
          <p:cNvSpPr txBox="1"/>
          <p:nvPr/>
        </p:nvSpPr>
        <p:spPr>
          <a:xfrm>
            <a:off x="439702" y="2564294"/>
            <a:ext cx="2095081" cy="182880"/>
          </a:xfrm>
          <a:prstGeom prst="rect">
            <a:avLst/>
          </a:prstGeom>
          <a:solidFill>
            <a:schemeClr val="bg1"/>
          </a:solidFill>
        </p:spPr>
        <p:txBody>
          <a:bodyPr wrap="square" rtlCol="0">
            <a:spAutoFit/>
          </a:bodyPr>
          <a:lstStyle/>
          <a:p>
            <a:endParaRPr lang="en-US" dirty="0"/>
          </a:p>
        </p:txBody>
      </p:sp>
      <p:sp>
        <p:nvSpPr>
          <p:cNvPr id="8" name="Rectangle 7" descr="II. Completing a Plan (34)&#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(35)</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60</a:t>
            </a:fld>
            <a:endParaRPr lang="en-US" dirty="0"/>
          </a:p>
        </p:txBody>
      </p:sp>
    </p:spTree>
    <p:extLst>
      <p:ext uri="{BB962C8B-B14F-4D97-AF65-F5344CB8AC3E}">
        <p14:creationId xmlns:p14="http://schemas.microsoft.com/office/powerpoint/2010/main" val="2910183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364220" y="2106657"/>
            <a:ext cx="8417118" cy="2614488"/>
          </a:xfrm>
        </p:spPr>
        <p:txBody>
          <a:bodyPr/>
          <a:lstStyle/>
          <a:p>
            <a:pPr>
              <a:defRPr/>
            </a:pPr>
            <a:r>
              <a:rPr lang="en-US" sz="2800" dirty="0">
                <a:latin typeface="Arial" panose="020B0604020202020204" pitchFamily="34" charset="0"/>
                <a:cs typeface="Arial" panose="020B0604020202020204" pitchFamily="34" charset="0"/>
              </a:rPr>
              <a:t>For the “Approved Indirect Rate”, please consult your local fiscal department to obtain the indirect rate.</a:t>
            </a:r>
          </a:p>
          <a:p>
            <a:pPr defTabSz="712109" eaLnBrk="1" fontAlgn="auto" hangingPunct="1">
              <a:spcBef>
                <a:spcPts val="0"/>
              </a:spcBef>
              <a:spcAft>
                <a:spcPts val="0"/>
              </a:spcAft>
              <a:defRPr/>
            </a:pPr>
            <a:endParaRPr lang="en-US" sz="2800" dirty="0">
              <a:latin typeface="Arial" panose="020B0604020202020204" pitchFamily="34" charset="0"/>
              <a:cs typeface="Arial" panose="020B0604020202020204" pitchFamily="34" charset="0"/>
            </a:endParaRPr>
          </a:p>
          <a:p>
            <a:pPr defTabSz="712109" eaLnBrk="1" fontAlgn="auto" hangingPunct="1">
              <a:spcBef>
                <a:spcPts val="0"/>
              </a:spcBef>
              <a:spcAft>
                <a:spcPts val="0"/>
              </a:spcAft>
              <a:defRPr/>
            </a:pPr>
            <a:r>
              <a:rPr lang="en-US" sz="2800" dirty="0">
                <a:latin typeface="Arial" panose="020B0604020202020204" pitchFamily="34" charset="0"/>
                <a:cs typeface="Arial" panose="020B0604020202020204" pitchFamily="34" charset="0"/>
              </a:rPr>
              <a:t>Please include all Professional Development/Consulting Contracts for related CMC services under Object Code 5800. </a:t>
            </a:r>
          </a:p>
          <a:p>
            <a:pPr marL="0" indent="0" defTabSz="712109" eaLnBrk="1" fontAlgn="auto" hangingPunct="1">
              <a:spcBef>
                <a:spcPts val="0"/>
              </a:spcBef>
              <a:spcAft>
                <a:spcPts val="0"/>
              </a:spcAft>
              <a:buNone/>
              <a:defRPr/>
            </a:pPr>
            <a:endParaRPr lang="en-US" sz="2800" dirty="0">
              <a:latin typeface="Arial" panose="020B0604020202020204" pitchFamily="34" charset="0"/>
              <a:cs typeface="Arial" panose="020B0604020202020204" pitchFamily="34" charset="0"/>
            </a:endParaRPr>
          </a:p>
          <a:p>
            <a:pPr defTabSz="712109" eaLnBrk="1" fontAlgn="auto" hangingPunct="1">
              <a:spcBef>
                <a:spcPts val="0"/>
              </a:spcBef>
              <a:spcAft>
                <a:spcPts val="0"/>
              </a:spcAft>
              <a:defRPr/>
            </a:pPr>
            <a:r>
              <a:rPr lang="en-US" sz="2800" dirty="0">
                <a:latin typeface="Arial" panose="020B0604020202020204" pitchFamily="34" charset="0"/>
                <a:cs typeface="Arial" panose="020B0604020202020204" pitchFamily="34" charset="0"/>
              </a:rPr>
              <a:t>Indirect costs are entered by Program Type (e.g., Regular School Year) under Object Code 7000. </a:t>
            </a:r>
          </a:p>
          <a:p>
            <a:pPr defTabSz="71210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2166668" y="1207873"/>
            <a:ext cx="481222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rgbClr val="002060"/>
                </a:solidFill>
                <a:latin typeface="Arial" panose="020B0604020202020204" pitchFamily="34" charset="0"/>
                <a:cs typeface="Arial" panose="020B0604020202020204" pitchFamily="34" charset="0"/>
              </a:rPr>
              <a:t>Notes for Section 13</a:t>
            </a:r>
          </a:p>
        </p:txBody>
      </p:sp>
      <p:sp>
        <p:nvSpPr>
          <p:cNvPr id="5" name="Rectangle 4" descr="II. Completing a Plan (35)&#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(36)</a:t>
            </a:r>
            <a:endParaRPr lang="en-US" dirty="0"/>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61</a:t>
            </a:fld>
            <a:endParaRPr lang="en-US" dirty="0"/>
          </a:p>
        </p:txBody>
      </p:sp>
    </p:spTree>
    <p:extLst>
      <p:ext uri="{BB962C8B-B14F-4D97-AF65-F5344CB8AC3E}">
        <p14:creationId xmlns:p14="http://schemas.microsoft.com/office/powerpoint/2010/main" val="4020947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Box 4"/>
          <p:cNvSpPr txBox="1">
            <a:spLocks noChangeArrowheads="1"/>
          </p:cNvSpPr>
          <p:nvPr/>
        </p:nvSpPr>
        <p:spPr bwMode="auto">
          <a:xfrm>
            <a:off x="671699" y="1946597"/>
            <a:ext cx="5881501"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14: Legal Assurances &amp; Certifications</a:t>
            </a:r>
          </a:p>
        </p:txBody>
      </p:sp>
      <p:sp>
        <p:nvSpPr>
          <p:cNvPr id="5" name="Rectangle 4" descr="II. Completing a Plan (36)&#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(37)</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62</a:t>
            </a:fld>
            <a:endParaRPr lang="en-US" dirty="0"/>
          </a:p>
        </p:txBody>
      </p:sp>
      <p:pic>
        <p:nvPicPr>
          <p:cNvPr id="8" name="Picture 7" descr="Image of Section 14. ">
            <a:extLst>
              <a:ext uri="{FF2B5EF4-FFF2-40B4-BE49-F238E27FC236}">
                <a16:creationId xmlns:a16="http://schemas.microsoft.com/office/drawing/2014/main" id="{DE235DB8-AE29-40A3-8EB8-5BD21F5127F3}"/>
              </a:ext>
            </a:extLst>
          </p:cNvPr>
          <p:cNvPicPr>
            <a:picLocks noChangeAspect="1"/>
          </p:cNvPicPr>
          <p:nvPr/>
        </p:nvPicPr>
        <p:blipFill>
          <a:blip r:embed="rId3"/>
          <a:stretch>
            <a:fillRect/>
          </a:stretch>
        </p:blipFill>
        <p:spPr>
          <a:xfrm>
            <a:off x="671699" y="2315929"/>
            <a:ext cx="5881501" cy="3877392"/>
          </a:xfrm>
          <a:prstGeom prst="rect">
            <a:avLst/>
          </a:prstGeom>
        </p:spPr>
      </p:pic>
    </p:spTree>
    <p:extLst>
      <p:ext uri="{BB962C8B-B14F-4D97-AF65-F5344CB8AC3E}">
        <p14:creationId xmlns:p14="http://schemas.microsoft.com/office/powerpoint/2010/main" val="985841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Box 4"/>
          <p:cNvSpPr txBox="1">
            <a:spLocks noChangeArrowheads="1"/>
          </p:cNvSpPr>
          <p:nvPr/>
        </p:nvSpPr>
        <p:spPr bwMode="auto">
          <a:xfrm>
            <a:off x="589723" y="2240483"/>
            <a:ext cx="7075334"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14: Legal Assurances &amp; Certifications – Inventory List</a:t>
            </a:r>
          </a:p>
        </p:txBody>
      </p:sp>
      <p:sp>
        <p:nvSpPr>
          <p:cNvPr id="5" name="Rectangle 4" descr="II. Completing a Plan (37)&#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(38)</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63</a:t>
            </a:fld>
            <a:endParaRPr lang="en-US" dirty="0"/>
          </a:p>
        </p:txBody>
      </p:sp>
      <p:pic>
        <p:nvPicPr>
          <p:cNvPr id="3" name="Picture 2" descr="Image of Section 14. ">
            <a:extLst>
              <a:ext uri="{FF2B5EF4-FFF2-40B4-BE49-F238E27FC236}">
                <a16:creationId xmlns:a16="http://schemas.microsoft.com/office/drawing/2014/main" id="{70196C0C-F596-4F1B-BF21-7548923B57B1}"/>
              </a:ext>
            </a:extLst>
          </p:cNvPr>
          <p:cNvPicPr>
            <a:picLocks noChangeAspect="1"/>
          </p:cNvPicPr>
          <p:nvPr/>
        </p:nvPicPr>
        <p:blipFill>
          <a:blip r:embed="rId3"/>
          <a:stretch>
            <a:fillRect/>
          </a:stretch>
        </p:blipFill>
        <p:spPr>
          <a:xfrm>
            <a:off x="589722" y="2609815"/>
            <a:ext cx="7182677" cy="3962743"/>
          </a:xfrm>
          <a:prstGeom prst="rect">
            <a:avLst/>
          </a:prstGeom>
        </p:spPr>
      </p:pic>
    </p:spTree>
    <p:extLst>
      <p:ext uri="{BB962C8B-B14F-4D97-AF65-F5344CB8AC3E}">
        <p14:creationId xmlns:p14="http://schemas.microsoft.com/office/powerpoint/2010/main" val="32137282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Box 4"/>
          <p:cNvSpPr txBox="1">
            <a:spLocks noChangeArrowheads="1"/>
          </p:cNvSpPr>
          <p:nvPr/>
        </p:nvSpPr>
        <p:spPr bwMode="auto">
          <a:xfrm>
            <a:off x="429369" y="2221321"/>
            <a:ext cx="7776377"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14: Legal Assurances &amp; Certifications – Job Duty Statements</a:t>
            </a:r>
          </a:p>
        </p:txBody>
      </p:sp>
      <p:sp>
        <p:nvSpPr>
          <p:cNvPr id="5" name="Rectangle 4" descr="II. Completing a Plan (38)&#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(39)</a:t>
            </a:r>
            <a:endParaRPr lang="en-US"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64</a:t>
            </a:fld>
            <a:endParaRPr lang="en-US" dirty="0"/>
          </a:p>
        </p:txBody>
      </p:sp>
      <p:pic>
        <p:nvPicPr>
          <p:cNvPr id="6" name="Picture 5" descr="Image of Section 14 Job Duty Statements. ">
            <a:extLst>
              <a:ext uri="{FF2B5EF4-FFF2-40B4-BE49-F238E27FC236}">
                <a16:creationId xmlns:a16="http://schemas.microsoft.com/office/drawing/2014/main" id="{E8D00DC1-2704-41B9-B46E-C78FDEDCBFE8}"/>
              </a:ext>
            </a:extLst>
          </p:cNvPr>
          <p:cNvPicPr>
            <a:picLocks noChangeAspect="1"/>
          </p:cNvPicPr>
          <p:nvPr/>
        </p:nvPicPr>
        <p:blipFill>
          <a:blip r:embed="rId3"/>
          <a:stretch>
            <a:fillRect/>
          </a:stretch>
        </p:blipFill>
        <p:spPr>
          <a:xfrm>
            <a:off x="429369" y="2590653"/>
            <a:ext cx="7776377" cy="3744644"/>
          </a:xfrm>
          <a:prstGeom prst="rect">
            <a:avLst/>
          </a:prstGeom>
        </p:spPr>
      </p:pic>
    </p:spTree>
    <p:extLst>
      <p:ext uri="{BB962C8B-B14F-4D97-AF65-F5344CB8AC3E}">
        <p14:creationId xmlns:p14="http://schemas.microsoft.com/office/powerpoint/2010/main" val="39040018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Box 4"/>
          <p:cNvSpPr txBox="1">
            <a:spLocks noChangeArrowheads="1"/>
          </p:cNvSpPr>
          <p:nvPr/>
        </p:nvSpPr>
        <p:spPr bwMode="auto">
          <a:xfrm>
            <a:off x="548641" y="2006481"/>
            <a:ext cx="7847937"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14: Legal Assurances &amp; Certifications – Organizational Chart</a:t>
            </a:r>
          </a:p>
        </p:txBody>
      </p:sp>
      <p:sp>
        <p:nvSpPr>
          <p:cNvPr id="5" name="Rectangle 4" descr="II. Completing a Plan (39)&#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(40)</a:t>
            </a:r>
            <a:endParaRPr lang="en-US"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65</a:t>
            </a:fld>
            <a:endParaRPr lang="en-US" dirty="0"/>
          </a:p>
        </p:txBody>
      </p:sp>
      <p:pic>
        <p:nvPicPr>
          <p:cNvPr id="6" name="Picture 5" descr="Section 14 image of Organizational Chart. ">
            <a:extLst>
              <a:ext uri="{FF2B5EF4-FFF2-40B4-BE49-F238E27FC236}">
                <a16:creationId xmlns:a16="http://schemas.microsoft.com/office/drawing/2014/main" id="{A6918729-D2A4-4E42-A37D-3D96791AB605}"/>
              </a:ext>
            </a:extLst>
          </p:cNvPr>
          <p:cNvPicPr>
            <a:picLocks noChangeAspect="1"/>
          </p:cNvPicPr>
          <p:nvPr/>
        </p:nvPicPr>
        <p:blipFill>
          <a:blip r:embed="rId3"/>
          <a:stretch>
            <a:fillRect/>
          </a:stretch>
        </p:blipFill>
        <p:spPr>
          <a:xfrm>
            <a:off x="548640" y="2375813"/>
            <a:ext cx="7847937" cy="3771239"/>
          </a:xfrm>
          <a:prstGeom prst="rect">
            <a:avLst/>
          </a:prstGeom>
        </p:spPr>
      </p:pic>
    </p:spTree>
    <p:extLst>
      <p:ext uri="{BB962C8B-B14F-4D97-AF65-F5344CB8AC3E}">
        <p14:creationId xmlns:p14="http://schemas.microsoft.com/office/powerpoint/2010/main" val="12967855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Box 4"/>
          <p:cNvSpPr txBox="1">
            <a:spLocks noChangeArrowheads="1"/>
          </p:cNvSpPr>
          <p:nvPr/>
        </p:nvSpPr>
        <p:spPr bwMode="auto">
          <a:xfrm>
            <a:off x="238539" y="1855403"/>
            <a:ext cx="7593496"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14: Legal Assurances &amp; Certifications – Summer Waivers</a:t>
            </a:r>
          </a:p>
        </p:txBody>
      </p:sp>
      <p:sp>
        <p:nvSpPr>
          <p:cNvPr id="5" name="Rectangle 4" descr="II. Completing a Plan (40)&#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(41)</a:t>
            </a:r>
            <a:endParaRPr lang="en-US"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66</a:t>
            </a:fld>
            <a:endParaRPr lang="en-US" dirty="0"/>
          </a:p>
        </p:txBody>
      </p:sp>
      <p:pic>
        <p:nvPicPr>
          <p:cNvPr id="6" name="Picture 5" descr="Image of Section 14 Summer Waivers. ">
            <a:extLst>
              <a:ext uri="{FF2B5EF4-FFF2-40B4-BE49-F238E27FC236}">
                <a16:creationId xmlns:a16="http://schemas.microsoft.com/office/drawing/2014/main" id="{49735EEA-B3C0-41AC-A6A0-6125D10EA70F}"/>
              </a:ext>
            </a:extLst>
          </p:cNvPr>
          <p:cNvPicPr>
            <a:picLocks noChangeAspect="1"/>
          </p:cNvPicPr>
          <p:nvPr/>
        </p:nvPicPr>
        <p:blipFill>
          <a:blip r:embed="rId3"/>
          <a:stretch>
            <a:fillRect/>
          </a:stretch>
        </p:blipFill>
        <p:spPr>
          <a:xfrm>
            <a:off x="238539" y="2224735"/>
            <a:ext cx="7678240" cy="3669828"/>
          </a:xfrm>
          <a:prstGeom prst="rect">
            <a:avLst/>
          </a:prstGeom>
        </p:spPr>
      </p:pic>
      <p:pic>
        <p:nvPicPr>
          <p:cNvPr id="2" name="Picture 1">
            <a:extLst>
              <a:ext uri="{FF2B5EF4-FFF2-40B4-BE49-F238E27FC236}">
                <a16:creationId xmlns:a16="http://schemas.microsoft.com/office/drawing/2014/main" id="{1ECC843A-8117-42E0-BE7A-8A89F2BE8690}"/>
              </a:ext>
            </a:extLst>
          </p:cNvPr>
          <p:cNvPicPr>
            <a:picLocks noChangeAspect="1"/>
          </p:cNvPicPr>
          <p:nvPr/>
        </p:nvPicPr>
        <p:blipFill>
          <a:blip r:embed="rId4"/>
          <a:stretch>
            <a:fillRect/>
          </a:stretch>
        </p:blipFill>
        <p:spPr>
          <a:xfrm rot="19722545">
            <a:off x="1864103" y="3748726"/>
            <a:ext cx="4109060" cy="621846"/>
          </a:xfrm>
          <a:prstGeom prst="rect">
            <a:avLst/>
          </a:prstGeom>
        </p:spPr>
      </p:pic>
    </p:spTree>
    <p:extLst>
      <p:ext uri="{BB962C8B-B14F-4D97-AF65-F5344CB8AC3E}">
        <p14:creationId xmlns:p14="http://schemas.microsoft.com/office/powerpoint/2010/main" val="3395106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4"/>
          <p:cNvSpPr txBox="1">
            <a:spLocks noChangeArrowheads="1"/>
          </p:cNvSpPr>
          <p:nvPr/>
        </p:nvSpPr>
        <p:spPr bwMode="auto">
          <a:xfrm>
            <a:off x="296664" y="2128495"/>
            <a:ext cx="8028353"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14: Legal Assurances &amp; Certifications – Budget Certifications </a:t>
            </a:r>
          </a:p>
        </p:txBody>
      </p:sp>
      <p:sp>
        <p:nvSpPr>
          <p:cNvPr id="5" name="Rectangle 4" descr="II. Completing a Plan (41)&#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(42)</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67</a:t>
            </a:fld>
            <a:endParaRPr lang="en-US" dirty="0"/>
          </a:p>
        </p:txBody>
      </p:sp>
      <p:pic>
        <p:nvPicPr>
          <p:cNvPr id="6" name="Picture 5" descr="Image of Section 14 Budget Certifications.  ">
            <a:extLst>
              <a:ext uri="{FF2B5EF4-FFF2-40B4-BE49-F238E27FC236}">
                <a16:creationId xmlns:a16="http://schemas.microsoft.com/office/drawing/2014/main" id="{72DE84B9-63C2-486E-866D-DDAE8501652B}"/>
              </a:ext>
            </a:extLst>
          </p:cNvPr>
          <p:cNvPicPr>
            <a:picLocks noChangeAspect="1"/>
          </p:cNvPicPr>
          <p:nvPr/>
        </p:nvPicPr>
        <p:blipFill>
          <a:blip r:embed="rId3"/>
          <a:stretch>
            <a:fillRect/>
          </a:stretch>
        </p:blipFill>
        <p:spPr>
          <a:xfrm>
            <a:off x="296664" y="2497827"/>
            <a:ext cx="8028353" cy="3777334"/>
          </a:xfrm>
          <a:prstGeom prst="rect">
            <a:avLst/>
          </a:prstGeom>
        </p:spPr>
      </p:pic>
    </p:spTree>
    <p:extLst>
      <p:ext uri="{BB962C8B-B14F-4D97-AF65-F5344CB8AC3E}">
        <p14:creationId xmlns:p14="http://schemas.microsoft.com/office/powerpoint/2010/main" val="28876944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Box 4"/>
          <p:cNvSpPr txBox="1">
            <a:spLocks noChangeArrowheads="1"/>
          </p:cNvSpPr>
          <p:nvPr/>
        </p:nvSpPr>
        <p:spPr bwMode="auto">
          <a:xfrm>
            <a:off x="556590" y="2118590"/>
            <a:ext cx="737086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14: Legal Assurances &amp; Certifications – Legal Assurances</a:t>
            </a:r>
          </a:p>
        </p:txBody>
      </p:sp>
      <p:sp>
        <p:nvSpPr>
          <p:cNvPr id="5" name="Rectangle 4" descr="II. Completing a Plan (36)&#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(43)</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68</a:t>
            </a:fld>
            <a:endParaRPr lang="en-US" dirty="0"/>
          </a:p>
        </p:txBody>
      </p:sp>
      <p:pic>
        <p:nvPicPr>
          <p:cNvPr id="6" name="Picture 5" descr="Image of Section 14 Legal Assurances. ">
            <a:extLst>
              <a:ext uri="{FF2B5EF4-FFF2-40B4-BE49-F238E27FC236}">
                <a16:creationId xmlns:a16="http://schemas.microsoft.com/office/drawing/2014/main" id="{ADDA6421-26F5-4E59-A19D-46F90B5719CA}"/>
              </a:ext>
            </a:extLst>
          </p:cNvPr>
          <p:cNvPicPr>
            <a:picLocks noChangeAspect="1"/>
          </p:cNvPicPr>
          <p:nvPr/>
        </p:nvPicPr>
        <p:blipFill>
          <a:blip r:embed="rId3"/>
          <a:stretch>
            <a:fillRect/>
          </a:stretch>
        </p:blipFill>
        <p:spPr>
          <a:xfrm>
            <a:off x="556590" y="2487922"/>
            <a:ext cx="7456442" cy="3837368"/>
          </a:xfrm>
          <a:prstGeom prst="rect">
            <a:avLst/>
          </a:prstGeom>
        </p:spPr>
      </p:pic>
    </p:spTree>
    <p:extLst>
      <p:ext uri="{BB962C8B-B14F-4D97-AF65-F5344CB8AC3E}">
        <p14:creationId xmlns:p14="http://schemas.microsoft.com/office/powerpoint/2010/main" val="2634998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Box 4"/>
          <p:cNvSpPr txBox="1">
            <a:spLocks noChangeArrowheads="1"/>
          </p:cNvSpPr>
          <p:nvPr/>
        </p:nvSpPr>
        <p:spPr bwMode="auto">
          <a:xfrm>
            <a:off x="460456" y="1984252"/>
            <a:ext cx="690722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Section 14: Legal Assurances &amp; Certifications – Cover Page</a:t>
            </a:r>
          </a:p>
        </p:txBody>
      </p:sp>
      <p:sp>
        <p:nvSpPr>
          <p:cNvPr id="6" name="Rectangle 5" descr="II. Completing a Plan (43)&#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(44)</a:t>
            </a:r>
            <a:endParaRPr lang="en-US"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69</a:t>
            </a:fld>
            <a:endParaRPr lang="en-US" dirty="0"/>
          </a:p>
        </p:txBody>
      </p:sp>
      <p:pic>
        <p:nvPicPr>
          <p:cNvPr id="5" name="Picture 4" descr="Image of Section 14 Cover Page. ">
            <a:extLst>
              <a:ext uri="{FF2B5EF4-FFF2-40B4-BE49-F238E27FC236}">
                <a16:creationId xmlns:a16="http://schemas.microsoft.com/office/drawing/2014/main" id="{47C6D95F-8822-493E-8F8E-D3763268FAFA}"/>
              </a:ext>
            </a:extLst>
          </p:cNvPr>
          <p:cNvPicPr>
            <a:picLocks noChangeAspect="1"/>
          </p:cNvPicPr>
          <p:nvPr/>
        </p:nvPicPr>
        <p:blipFill>
          <a:blip r:embed="rId3"/>
          <a:stretch>
            <a:fillRect/>
          </a:stretch>
        </p:blipFill>
        <p:spPr>
          <a:xfrm>
            <a:off x="460456" y="2353584"/>
            <a:ext cx="6907220" cy="3597940"/>
          </a:xfrm>
          <a:prstGeom prst="rect">
            <a:avLst/>
          </a:prstGeom>
        </p:spPr>
      </p:pic>
    </p:spTree>
    <p:extLst>
      <p:ext uri="{BB962C8B-B14F-4D97-AF65-F5344CB8AC3E}">
        <p14:creationId xmlns:p14="http://schemas.microsoft.com/office/powerpoint/2010/main" val="1413795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Before We Begin</a:t>
            </a:r>
          </a:p>
        </p:txBody>
      </p:sp>
      <p:sp>
        <p:nvSpPr>
          <p:cNvPr id="3" name="Content Placeholder 2"/>
          <p:cNvSpPr>
            <a:spLocks noGrp="1"/>
          </p:cNvSpPr>
          <p:nvPr>
            <p:ph idx="1"/>
          </p:nvPr>
        </p:nvSpPr>
        <p:spPr>
          <a:xfrm>
            <a:off x="1048532" y="1503337"/>
            <a:ext cx="8229600" cy="3446970"/>
          </a:xfrm>
        </p:spPr>
        <p:txBody>
          <a:bodyPr/>
          <a:lstStyle/>
          <a:p>
            <a:pPr>
              <a:lnSpc>
                <a:spcPct val="150000"/>
              </a:lnSpc>
            </a:pPr>
            <a:r>
              <a:rPr lang="en-US" altLang="en-US" sz="2800" dirty="0">
                <a:latin typeface="Arial" panose="020B0604020202020204" pitchFamily="34" charset="0"/>
                <a:cs typeface="Arial" panose="020B0604020202020204" pitchFamily="34" charset="0"/>
              </a:rPr>
              <a:t>Online system originally created for MEP Subgrantees. </a:t>
            </a:r>
          </a:p>
          <a:p>
            <a:pPr>
              <a:lnSpc>
                <a:spcPct val="150000"/>
              </a:lnSpc>
            </a:pPr>
            <a:r>
              <a:rPr lang="en-US" altLang="en-US" sz="2800" dirty="0">
                <a:latin typeface="Arial" panose="020B0604020202020204" pitchFamily="34" charset="0"/>
                <a:cs typeface="Arial" panose="020B0604020202020204" pitchFamily="34" charset="0"/>
              </a:rPr>
              <a:t>The CMC Central Office will complete a Direct Funded District Service Agreement (DFDSA) application.</a:t>
            </a:r>
          </a:p>
          <a:p>
            <a:endParaRPr lang="en-US" dirty="0"/>
          </a:p>
        </p:txBody>
      </p:sp>
      <p:sp>
        <p:nvSpPr>
          <p:cNvPr id="4" name="Slide Number Placeholder 3"/>
          <p:cNvSpPr>
            <a:spLocks noGrp="1"/>
          </p:cNvSpPr>
          <p:nvPr>
            <p:ph type="sldNum" sz="quarter" idx="12"/>
          </p:nvPr>
        </p:nvSpPr>
        <p:spPr/>
        <p:txBody>
          <a:bodyPr/>
          <a:lstStyle/>
          <a:p>
            <a:pPr>
              <a:defRPr/>
            </a:pPr>
            <a:fld id="{EF01606D-ECA5-44FF-9AEB-0224558C8ED9}" type="slidenum">
              <a:rPr lang="en-US" smtClean="0"/>
              <a:pPr>
                <a:defRPr/>
              </a:pPr>
              <a:t>7</a:t>
            </a:fld>
            <a:endParaRPr lang="en-US" dirty="0"/>
          </a:p>
        </p:txBody>
      </p:sp>
    </p:spTree>
    <p:extLst>
      <p:ext uri="{BB962C8B-B14F-4D97-AF65-F5344CB8AC3E}">
        <p14:creationId xmlns:p14="http://schemas.microsoft.com/office/powerpoint/2010/main" val="28416005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364220" y="2502429"/>
            <a:ext cx="8417118" cy="2614488"/>
          </a:xfrm>
        </p:spPr>
        <p:txBody>
          <a:bodyPr/>
          <a:lstStyle/>
          <a:p>
            <a:pPr marL="0" indent="0" defTabSz="711994" eaLnBrk="1" hangingPunct="1">
              <a:spcBef>
                <a:spcPct val="0"/>
              </a:spcBef>
              <a:buNone/>
              <a:defRPr/>
            </a:pPr>
            <a:r>
              <a:rPr lang="en-US" altLang="en-US" dirty="0">
                <a:latin typeface="Arial" panose="020B0604020202020204" pitchFamily="34" charset="0"/>
                <a:cs typeface="Arial" panose="020B0604020202020204" pitchFamily="34" charset="0"/>
              </a:rPr>
              <a:t>For the CMC application, after the signed Cover Page and the signed ME-1 are uploaded, the hard copy of the two pages identified below will be mailed to the CDE for record keeping:</a:t>
            </a:r>
          </a:p>
          <a:p>
            <a:pPr defTabSz="711994" eaLnBrk="1" hangingPunct="1">
              <a:spcBef>
                <a:spcPct val="0"/>
              </a:spcBef>
              <a:defRPr/>
            </a:pPr>
            <a:endParaRPr lang="en-US" altLang="en-US" sz="1800" dirty="0">
              <a:latin typeface="Arial" panose="020B0604020202020204" pitchFamily="34" charset="0"/>
              <a:cs typeface="Arial" panose="020B0604020202020204" pitchFamily="34" charset="0"/>
            </a:endParaRPr>
          </a:p>
          <a:p>
            <a:pPr lvl="1" defTabSz="711994" eaLnBrk="1" hangingPunct="1">
              <a:spcBef>
                <a:spcPct val="0"/>
              </a:spcBef>
              <a:defRPr/>
            </a:pPr>
            <a:r>
              <a:rPr lang="en-US" altLang="en-US" sz="2400" dirty="0">
                <a:latin typeface="Arial" panose="020B0604020202020204" pitchFamily="34" charset="0"/>
                <a:cs typeface="Arial" panose="020B0604020202020204" pitchFamily="34" charset="0"/>
              </a:rPr>
              <a:t>Signed Cover Page</a:t>
            </a:r>
          </a:p>
          <a:p>
            <a:pPr marL="342900" lvl="1" indent="0" defTabSz="711994" eaLnBrk="1" hangingPunct="1">
              <a:spcBef>
                <a:spcPct val="0"/>
              </a:spcBef>
              <a:buNone/>
              <a:defRPr/>
            </a:pPr>
            <a:endParaRPr lang="en-US" altLang="en-US" sz="2400" dirty="0">
              <a:latin typeface="Arial" panose="020B0604020202020204" pitchFamily="34" charset="0"/>
              <a:cs typeface="Arial" panose="020B0604020202020204" pitchFamily="34" charset="0"/>
            </a:endParaRPr>
          </a:p>
          <a:p>
            <a:pPr lvl="1" defTabSz="711994" eaLnBrk="1" hangingPunct="1">
              <a:spcBef>
                <a:spcPct val="0"/>
              </a:spcBef>
              <a:defRPr/>
            </a:pPr>
            <a:r>
              <a:rPr lang="en-US" altLang="en-US" sz="2400" dirty="0">
                <a:latin typeface="Arial" panose="020B0604020202020204" pitchFamily="34" charset="0"/>
                <a:cs typeface="Arial" panose="020B0604020202020204" pitchFamily="34" charset="0"/>
              </a:rPr>
              <a:t>Signed RA Summary Budget, the first worksheet in the ME-1 workbook where signatures are required</a:t>
            </a:r>
          </a:p>
          <a:p>
            <a:pPr defTabSz="71210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spcAft>
                <a:spcPts val="900"/>
              </a:spcAft>
              <a:defRPr/>
            </a:pPr>
            <a:endParaRPr lang="en-US" dirty="0">
              <a:latin typeface="Arial" panose="020B0604020202020204" pitchFamily="34" charset="0"/>
              <a:cs typeface="Arial" panose="020B0604020202020204" pitchFamily="34" charset="0"/>
            </a:endParaRPr>
          </a:p>
          <a:p>
            <a:pPr marL="0" indent="0">
              <a:buNone/>
            </a:pPr>
            <a:endParaRPr lang="en-US" altLang="en-US" dirty="0">
              <a:solidFill>
                <a:schemeClr val="tx1"/>
              </a:solidFill>
              <a:latin typeface="Arial" panose="020B0604020202020204" pitchFamily="34" charset="0"/>
              <a:cs typeface="Arial" panose="020B0604020202020204" pitchFamily="34" charset="0"/>
            </a:endParaRPr>
          </a:p>
          <a:p>
            <a:endParaRPr lang="en-US" altLang="en-US"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2166668" y="1548522"/>
            <a:ext cx="481222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rgbClr val="002060"/>
                </a:solidFill>
                <a:latin typeface="Arial" panose="020B0604020202020204" pitchFamily="34" charset="0"/>
                <a:cs typeface="Arial" panose="020B0604020202020204" pitchFamily="34" charset="0"/>
              </a:rPr>
              <a:t>Notes for Section 14</a:t>
            </a:r>
          </a:p>
        </p:txBody>
      </p:sp>
      <p:sp>
        <p:nvSpPr>
          <p:cNvPr id="5" name="Rectangle 4" descr="II. Completing a Plan (44)&#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(45)</a:t>
            </a:r>
            <a:endParaRPr lang="en-US" dirty="0"/>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70</a:t>
            </a:fld>
            <a:endParaRPr lang="en-US" dirty="0"/>
          </a:p>
        </p:txBody>
      </p:sp>
    </p:spTree>
    <p:extLst>
      <p:ext uri="{BB962C8B-B14F-4D97-AF65-F5344CB8AC3E}">
        <p14:creationId xmlns:p14="http://schemas.microsoft.com/office/powerpoint/2010/main" val="10734107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364220" y="2820039"/>
            <a:ext cx="8417118" cy="1877066"/>
          </a:xfrm>
        </p:spPr>
        <p:txBody>
          <a:bodyPr/>
          <a:lstStyle/>
          <a:p>
            <a:pPr marL="0" indent="0" defTabSz="711994" eaLnBrk="1" hangingPunct="1">
              <a:spcBef>
                <a:spcPct val="0"/>
              </a:spcBef>
              <a:buNone/>
              <a:defRPr/>
            </a:pPr>
            <a:r>
              <a:rPr lang="en-US" altLang="en-US" dirty="0">
                <a:latin typeface="Arial" panose="020B0604020202020204" pitchFamily="34" charset="0"/>
                <a:cs typeface="Arial" panose="020B0604020202020204" pitchFamily="34" charset="0"/>
              </a:rPr>
              <a:t>For the CMC application, the Legal Assurances will be completed after the approval of the application. </a:t>
            </a:r>
          </a:p>
          <a:p>
            <a:pPr marL="0" indent="0" defTabSz="711994" eaLnBrk="1" hangingPunct="1">
              <a:spcBef>
                <a:spcPct val="0"/>
              </a:spcBef>
              <a:buNone/>
              <a:defRPr/>
            </a:pPr>
            <a:endParaRPr lang="en-US" altLang="en-US" dirty="0">
              <a:latin typeface="Arial" panose="020B0604020202020204" pitchFamily="34" charset="0"/>
              <a:cs typeface="Arial" panose="020B0604020202020204" pitchFamily="34" charset="0"/>
            </a:endParaRPr>
          </a:p>
          <a:p>
            <a:pPr defTabSz="711994" eaLnBrk="1" hangingPunct="1">
              <a:spcBef>
                <a:spcPct val="0"/>
              </a:spcBef>
              <a:defRPr/>
            </a:pPr>
            <a:endParaRPr lang="en-US" altLang="en-US" sz="1800" dirty="0">
              <a:latin typeface="Arial" panose="020B0604020202020204" pitchFamily="34" charset="0"/>
              <a:cs typeface="Arial" panose="020B0604020202020204" pitchFamily="34" charset="0"/>
            </a:endParaRPr>
          </a:p>
          <a:p>
            <a:pPr defTabSz="712109"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spcAft>
                <a:spcPts val="900"/>
              </a:spcAft>
              <a:defRPr/>
            </a:pPr>
            <a:endParaRPr lang="en-US" dirty="0">
              <a:latin typeface="Arial" panose="020B0604020202020204" pitchFamily="34" charset="0"/>
              <a:cs typeface="Arial" panose="020B0604020202020204" pitchFamily="34" charset="0"/>
            </a:endParaRPr>
          </a:p>
          <a:p>
            <a:pPr marL="0" indent="0">
              <a:buNone/>
            </a:pPr>
            <a:endParaRPr lang="en-US" altLang="en-US" dirty="0">
              <a:solidFill>
                <a:schemeClr val="tx1"/>
              </a:solidFill>
              <a:latin typeface="Arial" panose="020B0604020202020204" pitchFamily="34" charset="0"/>
              <a:cs typeface="Arial" panose="020B0604020202020204" pitchFamily="34" charset="0"/>
            </a:endParaRPr>
          </a:p>
          <a:p>
            <a:endParaRPr lang="en-US" altLang="en-US"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2166668" y="1548522"/>
            <a:ext cx="481222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rgbClr val="002060"/>
                </a:solidFill>
                <a:latin typeface="Arial" panose="020B0604020202020204" pitchFamily="34" charset="0"/>
                <a:cs typeface="Arial" panose="020B0604020202020204" pitchFamily="34" charset="0"/>
              </a:rPr>
              <a:t>Notes for Section 14</a:t>
            </a:r>
          </a:p>
        </p:txBody>
      </p:sp>
      <p:sp>
        <p:nvSpPr>
          <p:cNvPr id="5" name="Rectangle 4" descr="II. Completing a Plan (45)&#10;"/>
          <p:cNvSpPr/>
          <p:nvPr/>
        </p:nvSpPr>
        <p:spPr>
          <a:xfrm>
            <a:off x="1161302" y="185979"/>
            <a:ext cx="7417009"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 Completing a Plan (46)</a:t>
            </a:r>
            <a:endParaRPr lang="en-US" dirty="0"/>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71</a:t>
            </a:fld>
            <a:endParaRPr lang="en-US" dirty="0"/>
          </a:p>
        </p:txBody>
      </p:sp>
    </p:spTree>
    <p:extLst>
      <p:ext uri="{BB962C8B-B14F-4D97-AF65-F5344CB8AC3E}">
        <p14:creationId xmlns:p14="http://schemas.microsoft.com/office/powerpoint/2010/main" val="262345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72</a:t>
            </a:fld>
            <a:endParaRPr lang="en-US" dirty="0"/>
          </a:p>
        </p:txBody>
      </p:sp>
      <p:pic>
        <p:nvPicPr>
          <p:cNvPr id="5" name="Picture 6" descr="Picture of a blue sky with question marks as clouds." title="Any Questions?">
            <a:hlinkClick r:id="rId3"/>
            <a:extLst/>
          </p:cNvPr>
          <p:cNvPicPr>
            <a:picLocks noChangeAspect="1" noChangeArrowheads="1"/>
          </p:cNvPicPr>
          <p:nvPr/>
        </p:nvPicPr>
        <p:blipFill>
          <a:blip r:embed="rId4"/>
          <a:srcRect/>
          <a:stretch>
            <a:fillRect/>
          </a:stretch>
        </p:blipFill>
        <p:spPr bwMode="auto">
          <a:xfrm>
            <a:off x="1542733" y="1505268"/>
            <a:ext cx="6448425"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descr="Questions?&#10;">
            <a:extLst/>
          </p:cNvPr>
          <p:cNvSpPr txBox="1">
            <a:spLocks/>
          </p:cNvSpPr>
          <p:nvPr/>
        </p:nvSpPr>
        <p:spPr>
          <a:xfrm>
            <a:off x="1944688" y="290513"/>
            <a:ext cx="6172200" cy="808037"/>
          </a:xfrm>
          <a:prstGeom prst="rect">
            <a:avLst/>
          </a:prstGeom>
        </p:spPr>
        <p:txBody>
          <a:bodyPr rtlCol="0">
            <a:no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eaLnBrk="1" fontAlgn="auto" hangingPunct="1">
              <a:spcAft>
                <a:spcPts val="0"/>
              </a:spcAft>
              <a:defRPr/>
            </a:pPr>
            <a:r>
              <a:rPr lang="en-US" b="1" dirty="0">
                <a:solidFill>
                  <a:srgbClr val="002060"/>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986378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III. Submitting a Plan&#10;"/>
          <p:cNvSpPr/>
          <p:nvPr/>
        </p:nvSpPr>
        <p:spPr>
          <a:xfrm>
            <a:off x="1720737" y="2848726"/>
            <a:ext cx="5987135"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III. Submitting a Plan</a:t>
            </a:r>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73</a:t>
            </a:fld>
            <a:endParaRPr lang="en-US" dirty="0"/>
          </a:p>
        </p:txBody>
      </p:sp>
    </p:spTree>
    <p:extLst>
      <p:ext uri="{BB962C8B-B14F-4D97-AF65-F5344CB8AC3E}">
        <p14:creationId xmlns:p14="http://schemas.microsoft.com/office/powerpoint/2010/main" val="38123302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Content Placeholder 2"/>
          <p:cNvSpPr>
            <a:spLocks noGrp="1"/>
          </p:cNvSpPr>
          <p:nvPr>
            <p:ph idx="1"/>
          </p:nvPr>
        </p:nvSpPr>
        <p:spPr>
          <a:xfrm>
            <a:off x="298173" y="1736863"/>
            <a:ext cx="8975035" cy="3086100"/>
          </a:xfrm>
        </p:spPr>
        <p:txBody>
          <a:bodyPr/>
          <a:lstStyle/>
          <a:p>
            <a:pPr>
              <a:lnSpc>
                <a:spcPct val="150000"/>
              </a:lnSpc>
            </a:pPr>
            <a:r>
              <a:rPr lang="en-US" altLang="en-US" b="1" dirty="0">
                <a:latin typeface="Arial" panose="020B0604020202020204" pitchFamily="34" charset="0"/>
                <a:cs typeface="Arial" panose="020B0604020202020204" pitchFamily="34" charset="0"/>
              </a:rPr>
              <a:t>Prior to submission</a:t>
            </a:r>
            <a:r>
              <a:rPr lang="en-US" altLang="en-US" dirty="0">
                <a:latin typeface="Arial" panose="020B0604020202020204" pitchFamily="34" charset="0"/>
                <a:cs typeface="Arial" panose="020B0604020202020204" pitchFamily="34" charset="0"/>
              </a:rPr>
              <a:t>, upload the following </a:t>
            </a:r>
            <a:r>
              <a:rPr lang="en-US" altLang="en-US" b="1" dirty="0">
                <a:latin typeface="Arial" panose="020B0604020202020204" pitchFamily="34" charset="0"/>
                <a:cs typeface="Arial" panose="020B0604020202020204" pitchFamily="34" charset="0"/>
              </a:rPr>
              <a:t>complete</a:t>
            </a:r>
            <a:r>
              <a:rPr lang="en-US" altLang="en-US" dirty="0">
                <a:latin typeface="Arial" panose="020B0604020202020204" pitchFamily="34" charset="0"/>
                <a:cs typeface="Arial" panose="020B0604020202020204" pitchFamily="34" charset="0"/>
              </a:rPr>
              <a:t> documents in Section 14 with appropriate </a:t>
            </a:r>
            <a:r>
              <a:rPr lang="en-US" altLang="en-US" b="1" dirty="0">
                <a:latin typeface="Arial" panose="020B0604020202020204" pitchFamily="34" charset="0"/>
                <a:cs typeface="Arial" panose="020B0604020202020204" pitchFamily="34" charset="0"/>
              </a:rPr>
              <a:t>signatures</a:t>
            </a:r>
            <a:r>
              <a:rPr lang="en-US" altLang="en-US" dirty="0">
                <a:latin typeface="Arial" panose="020B0604020202020204" pitchFamily="34" charset="0"/>
                <a:cs typeface="Arial" panose="020B0604020202020204" pitchFamily="34" charset="0"/>
              </a:rPr>
              <a:t> (if applicable):</a:t>
            </a:r>
          </a:p>
          <a:p>
            <a:pPr marL="728663" lvl="1" indent="-385763">
              <a:buFontTx/>
              <a:buAutoNum type="arabicPeriod"/>
            </a:pPr>
            <a:r>
              <a:rPr lang="en-US" altLang="en-US" dirty="0">
                <a:solidFill>
                  <a:schemeClr val="tx1"/>
                </a:solidFill>
                <a:latin typeface="Arial" panose="020B0604020202020204" pitchFamily="34" charset="0"/>
                <a:cs typeface="Arial" panose="020B0604020202020204" pitchFamily="34" charset="0"/>
              </a:rPr>
              <a:t>Inventory List</a:t>
            </a:r>
          </a:p>
          <a:p>
            <a:pPr marL="728663" lvl="1" indent="-385763">
              <a:buFontTx/>
              <a:buAutoNum type="arabicPeriod"/>
            </a:pPr>
            <a:r>
              <a:rPr lang="en-US" altLang="en-US" dirty="0">
                <a:solidFill>
                  <a:schemeClr val="tx1"/>
                </a:solidFill>
                <a:latin typeface="Arial" panose="020B0604020202020204" pitchFamily="34" charset="0"/>
                <a:cs typeface="Arial" panose="020B0604020202020204" pitchFamily="34" charset="0"/>
              </a:rPr>
              <a:t>Job Duty Statements</a:t>
            </a:r>
          </a:p>
          <a:p>
            <a:pPr marL="728663" lvl="1" indent="-385763">
              <a:buFontTx/>
              <a:buAutoNum type="arabicPeriod"/>
            </a:pPr>
            <a:r>
              <a:rPr lang="en-US" altLang="en-US" dirty="0">
                <a:solidFill>
                  <a:schemeClr val="tx1"/>
                </a:solidFill>
                <a:latin typeface="Arial" panose="020B0604020202020204" pitchFamily="34" charset="0"/>
                <a:cs typeface="Arial" panose="020B0604020202020204" pitchFamily="34" charset="0"/>
              </a:rPr>
              <a:t>Organizational Chart</a:t>
            </a:r>
            <a:endParaRPr lang="en-US" altLang="en-US" dirty="0">
              <a:latin typeface="Arial" panose="020B0604020202020204" pitchFamily="34" charset="0"/>
              <a:cs typeface="Arial" panose="020B0604020202020204" pitchFamily="34" charset="0"/>
            </a:endParaRPr>
          </a:p>
          <a:p>
            <a:pPr marL="728663" lvl="1" indent="-385763"/>
            <a:endParaRPr lang="en-US" altLang="en-US" dirty="0">
              <a:latin typeface="Arial" panose="020B0604020202020204" pitchFamily="34" charset="0"/>
              <a:cs typeface="Arial" panose="020B0604020202020204" pitchFamily="34" charset="0"/>
            </a:endParaRPr>
          </a:p>
        </p:txBody>
      </p:sp>
      <p:sp>
        <p:nvSpPr>
          <p:cNvPr id="6" name="Rectangle 5" descr="III. Submitting a Plan (2)&#10;"/>
          <p:cNvSpPr/>
          <p:nvPr/>
        </p:nvSpPr>
        <p:spPr>
          <a:xfrm>
            <a:off x="1641224" y="214856"/>
            <a:ext cx="6866671"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III. Submitting a Plan (2)</a:t>
            </a:r>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74</a:t>
            </a:fld>
            <a:endParaRPr lang="en-US" dirty="0"/>
          </a:p>
        </p:txBody>
      </p:sp>
    </p:spTree>
    <p:extLst>
      <p:ext uri="{BB962C8B-B14F-4D97-AF65-F5344CB8AC3E}">
        <p14:creationId xmlns:p14="http://schemas.microsoft.com/office/powerpoint/2010/main" val="36149533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Box 9"/>
          <p:cNvSpPr txBox="1">
            <a:spLocks noChangeArrowheads="1"/>
          </p:cNvSpPr>
          <p:nvPr/>
        </p:nvSpPr>
        <p:spPr bwMode="auto">
          <a:xfrm>
            <a:off x="405019" y="2145268"/>
            <a:ext cx="2155031"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latin typeface="Arial" panose="020B0604020202020204" pitchFamily="34" charset="0"/>
              </a:rPr>
              <a:t>Submitting a Plan</a:t>
            </a:r>
          </a:p>
        </p:txBody>
      </p:sp>
      <p:pic>
        <p:nvPicPr>
          <p:cNvPr id="2" name="Picture 1" descr="Image of Submitting a Plan. "/>
          <p:cNvPicPr>
            <a:picLocks noChangeAspect="1"/>
          </p:cNvPicPr>
          <p:nvPr/>
        </p:nvPicPr>
        <p:blipFill rotWithShape="1">
          <a:blip r:embed="rId3"/>
          <a:srcRect t="37379" b="7763"/>
          <a:stretch/>
        </p:blipFill>
        <p:spPr>
          <a:xfrm>
            <a:off x="405019" y="2514600"/>
            <a:ext cx="8102876" cy="3538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descr="III. Submitting a Plan (3)&#10;"/>
          <p:cNvSpPr/>
          <p:nvPr/>
        </p:nvSpPr>
        <p:spPr>
          <a:xfrm>
            <a:off x="1641224" y="214856"/>
            <a:ext cx="6866671"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III. Submitting a Plan (3)</a:t>
            </a:r>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75</a:t>
            </a:fld>
            <a:endParaRPr lang="en-US" dirty="0"/>
          </a:p>
        </p:txBody>
      </p:sp>
    </p:spTree>
    <p:extLst>
      <p:ext uri="{BB962C8B-B14F-4D97-AF65-F5344CB8AC3E}">
        <p14:creationId xmlns:p14="http://schemas.microsoft.com/office/powerpoint/2010/main" val="37185365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showing the application is submitted. "/>
          <p:cNvPicPr>
            <a:picLocks noChangeAspect="1"/>
          </p:cNvPicPr>
          <p:nvPr/>
        </p:nvPicPr>
        <p:blipFill rotWithShape="1">
          <a:blip r:embed="rId3"/>
          <a:srcRect t="29947" b="11713"/>
          <a:stretch/>
        </p:blipFill>
        <p:spPr>
          <a:xfrm>
            <a:off x="909846" y="2057400"/>
            <a:ext cx="7627867" cy="4075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descr="Rectangle. "/>
          <p:cNvSpPr/>
          <p:nvPr/>
        </p:nvSpPr>
        <p:spPr>
          <a:xfrm>
            <a:off x="5255989" y="2148612"/>
            <a:ext cx="1409700" cy="1416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descr="III. Submitting a Plan (4)&#10;"/>
          <p:cNvSpPr/>
          <p:nvPr/>
        </p:nvSpPr>
        <p:spPr>
          <a:xfrm>
            <a:off x="1641224" y="214856"/>
            <a:ext cx="6866671" cy="769441"/>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III. Submitting a Plan (4)</a:t>
            </a:r>
          </a:p>
        </p:txBody>
      </p:sp>
      <p:sp>
        <p:nvSpPr>
          <p:cNvPr id="2" name="TextBox 1" descr="Blank. "/>
          <p:cNvSpPr txBox="1"/>
          <p:nvPr/>
        </p:nvSpPr>
        <p:spPr>
          <a:xfrm>
            <a:off x="909846" y="2548165"/>
            <a:ext cx="2743200" cy="182880"/>
          </a:xfrm>
          <a:prstGeom prst="rect">
            <a:avLst/>
          </a:prstGeom>
          <a:solidFill>
            <a:schemeClr val="bg1"/>
          </a:solidFill>
        </p:spPr>
        <p:txBody>
          <a:bodyPr wrap="square" rtlCol="0">
            <a:spAutoFit/>
          </a:bodyPr>
          <a:lstStyle/>
          <a:p>
            <a:endParaRPr lang="en-US" dirty="0">
              <a:ln>
                <a:solidFill>
                  <a:schemeClr val="bg1"/>
                </a:solidFill>
              </a:ln>
            </a:endParaRPr>
          </a:p>
        </p:txBody>
      </p:sp>
      <p:sp>
        <p:nvSpPr>
          <p:cNvPr id="6" name="Slide Number Placeholder 5"/>
          <p:cNvSpPr>
            <a:spLocks noGrp="1"/>
          </p:cNvSpPr>
          <p:nvPr>
            <p:ph type="sldNum" sz="quarter" idx="12"/>
          </p:nvPr>
        </p:nvSpPr>
        <p:spPr/>
        <p:txBody>
          <a:bodyPr/>
          <a:lstStyle/>
          <a:p>
            <a:pPr>
              <a:defRPr/>
            </a:pPr>
            <a:fld id="{751F8256-9C6F-41C9-8458-3E5F6F1525E2}" type="slidenum">
              <a:rPr lang="en-US" smtClean="0"/>
              <a:pPr>
                <a:defRPr/>
              </a:pPr>
              <a:t>76</a:t>
            </a:fld>
            <a:endParaRPr lang="en-US" dirty="0"/>
          </a:p>
        </p:txBody>
      </p:sp>
    </p:spTree>
    <p:extLst>
      <p:ext uri="{BB962C8B-B14F-4D97-AF65-F5344CB8AC3E}">
        <p14:creationId xmlns:p14="http://schemas.microsoft.com/office/powerpoint/2010/main" val="27088965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IV. Navigating the Plan Index Tabs&#10;"/>
          <p:cNvSpPr/>
          <p:nvPr/>
        </p:nvSpPr>
        <p:spPr>
          <a:xfrm>
            <a:off x="1141021" y="2444535"/>
            <a:ext cx="7417009" cy="1446550"/>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IV. Navigating the Plan Index Tabs</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77</a:t>
            </a:fld>
            <a:endParaRPr lang="en-US" dirty="0"/>
          </a:p>
        </p:txBody>
      </p:sp>
    </p:spTree>
    <p:extLst>
      <p:ext uri="{BB962C8B-B14F-4D97-AF65-F5344CB8AC3E}">
        <p14:creationId xmlns:p14="http://schemas.microsoft.com/office/powerpoint/2010/main" val="9986921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222251" y="2397004"/>
            <a:ext cx="2418954"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Plan Index Tabs</a:t>
            </a:r>
          </a:p>
        </p:txBody>
      </p:sp>
      <p:pic>
        <p:nvPicPr>
          <p:cNvPr id="6" name="Picture 5" descr="screenshot of application tabs"/>
          <p:cNvPicPr>
            <a:picLocks noChangeAspect="1"/>
          </p:cNvPicPr>
          <p:nvPr/>
        </p:nvPicPr>
        <p:blipFill rotWithShape="1">
          <a:blip r:embed="rId3"/>
          <a:srcRect t="8682" r="64851" b="81491"/>
          <a:stretch/>
        </p:blipFill>
        <p:spPr>
          <a:xfrm>
            <a:off x="267079" y="2824112"/>
            <a:ext cx="8584442" cy="1413397"/>
          </a:xfrm>
          <a:prstGeom prst="rect">
            <a:avLst/>
          </a:prstGeom>
          <a:ln w="38100">
            <a:solidFill>
              <a:schemeClr val="tx1"/>
            </a:solidFill>
          </a:ln>
        </p:spPr>
      </p:pic>
      <p:sp>
        <p:nvSpPr>
          <p:cNvPr id="7" name="TextBox 6" descr="Black Text Box" title="Black Text Box"/>
          <p:cNvSpPr txBox="1"/>
          <p:nvPr/>
        </p:nvSpPr>
        <p:spPr>
          <a:xfrm>
            <a:off x="5227723" y="3016484"/>
            <a:ext cx="764904" cy="365760"/>
          </a:xfrm>
          <a:prstGeom prst="rect">
            <a:avLst/>
          </a:prstGeom>
          <a:solidFill>
            <a:schemeClr val="tx1"/>
          </a:solidFill>
        </p:spPr>
        <p:txBody>
          <a:bodyPr wrap="square" rtlCol="0">
            <a:spAutoFit/>
          </a:bodyPr>
          <a:lstStyle/>
          <a:p>
            <a:endParaRPr lang="en-US" dirty="0"/>
          </a:p>
        </p:txBody>
      </p:sp>
      <p:sp>
        <p:nvSpPr>
          <p:cNvPr id="8" name="Rectangle 7" descr="IV. Navigating the Plan Index Tabs (2)&#10;"/>
          <p:cNvSpPr/>
          <p:nvPr/>
        </p:nvSpPr>
        <p:spPr>
          <a:xfrm>
            <a:off x="1210595" y="198291"/>
            <a:ext cx="7417009" cy="1446550"/>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IV. Navigating the Plan Index Tabs (2)</a:t>
            </a:r>
            <a:endParaRPr lang="en-US" dirty="0"/>
          </a:p>
        </p:txBody>
      </p:sp>
      <p:cxnSp>
        <p:nvCxnSpPr>
          <p:cNvPr id="9" name="Straight Arrow Connector 5" descr="Red arrow pointing to ME-1 button. "/>
          <p:cNvCxnSpPr>
            <a:cxnSpLocks noChangeShapeType="1"/>
          </p:cNvCxnSpPr>
          <p:nvPr/>
        </p:nvCxnSpPr>
        <p:spPr bwMode="auto">
          <a:xfrm>
            <a:off x="5406869" y="2210431"/>
            <a:ext cx="701279" cy="806053"/>
          </a:xfrm>
          <a:prstGeom prst="straightConnector1">
            <a:avLst/>
          </a:prstGeom>
          <a:noFill/>
          <a:ln w="57150"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78</a:t>
            </a:fld>
            <a:endParaRPr lang="en-US" dirty="0"/>
          </a:p>
        </p:txBody>
      </p:sp>
    </p:spTree>
    <p:extLst>
      <p:ext uri="{BB962C8B-B14F-4D97-AF65-F5344CB8AC3E}">
        <p14:creationId xmlns:p14="http://schemas.microsoft.com/office/powerpoint/2010/main" val="39389619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Box 2"/>
          <p:cNvSpPr txBox="1">
            <a:spLocks noChangeArrowheads="1"/>
          </p:cNvSpPr>
          <p:nvPr/>
        </p:nvSpPr>
        <p:spPr bwMode="auto">
          <a:xfrm>
            <a:off x="546652" y="1866661"/>
            <a:ext cx="129162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ME-1</a:t>
            </a:r>
          </a:p>
        </p:txBody>
      </p:sp>
      <p:pic>
        <p:nvPicPr>
          <p:cNvPr id="182276" name="Picture 2" descr="Image of ME-1.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652" y="2235993"/>
            <a:ext cx="7623313" cy="430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descr="IV. Navigating the Plan Index Tabs (3)&#10;"/>
          <p:cNvSpPr/>
          <p:nvPr/>
        </p:nvSpPr>
        <p:spPr>
          <a:xfrm>
            <a:off x="1210595" y="198291"/>
            <a:ext cx="7417009" cy="1446550"/>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IV. Navigating the Plan Index Tabs (3)</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79</a:t>
            </a:fld>
            <a:endParaRPr lang="en-US" dirty="0"/>
          </a:p>
        </p:txBody>
      </p:sp>
    </p:spTree>
    <p:extLst>
      <p:ext uri="{BB962C8B-B14F-4D97-AF65-F5344CB8AC3E}">
        <p14:creationId xmlns:p14="http://schemas.microsoft.com/office/powerpoint/2010/main" val="1700236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System Terminology</a:t>
            </a:r>
          </a:p>
        </p:txBody>
      </p:sp>
      <p:sp>
        <p:nvSpPr>
          <p:cNvPr id="3" name="Content Placeholder 2"/>
          <p:cNvSpPr>
            <a:spLocks noGrp="1"/>
          </p:cNvSpPr>
          <p:nvPr>
            <p:ph idx="1"/>
          </p:nvPr>
        </p:nvSpPr>
        <p:spPr>
          <a:xfrm>
            <a:off x="849835" y="1582101"/>
            <a:ext cx="8013032" cy="2736264"/>
          </a:xfrm>
        </p:spPr>
        <p:txBody>
          <a:bodyPr/>
          <a:lstStyle/>
          <a:p>
            <a:pPr>
              <a:lnSpc>
                <a:spcPct val="150000"/>
              </a:lnSpc>
            </a:pPr>
            <a:r>
              <a:rPr lang="en-US" altLang="en-US" sz="2800" dirty="0">
                <a:latin typeface="Arial" panose="020B0604020202020204" pitchFamily="34" charset="0"/>
                <a:cs typeface="Arial" panose="020B0604020202020204" pitchFamily="34" charset="0"/>
              </a:rPr>
              <a:t>RA: Regional Application</a:t>
            </a:r>
          </a:p>
          <a:p>
            <a:pPr>
              <a:lnSpc>
                <a:spcPct val="150000"/>
              </a:lnSpc>
            </a:pPr>
            <a:r>
              <a:rPr lang="en-US" altLang="en-US" sz="2800" dirty="0">
                <a:latin typeface="Arial" panose="020B0604020202020204" pitchFamily="34" charset="0"/>
                <a:cs typeface="Arial" panose="020B0604020202020204" pitchFamily="34" charset="0"/>
              </a:rPr>
              <a:t>DFDSA: Direct-Funded District Service Agreement</a:t>
            </a:r>
          </a:p>
          <a:p>
            <a:pPr>
              <a:lnSpc>
                <a:spcPct val="150000"/>
              </a:lnSpc>
            </a:pPr>
            <a:r>
              <a:rPr lang="en-US" altLang="en-US" sz="2800" dirty="0">
                <a:latin typeface="Arial" panose="020B0604020202020204" pitchFamily="34" charset="0"/>
                <a:cs typeface="Arial" panose="020B0604020202020204" pitchFamily="34" charset="0"/>
              </a:rPr>
              <a:t>DSA: District Service Agreement</a:t>
            </a:r>
          </a:p>
          <a:p>
            <a:pPr>
              <a:lnSpc>
                <a:spcPct val="150000"/>
              </a:lnSpc>
            </a:pPr>
            <a:r>
              <a:rPr lang="en-US" altLang="en-US" sz="2800" dirty="0">
                <a:latin typeface="Arial" panose="020B0604020202020204" pitchFamily="34" charset="0"/>
                <a:cs typeface="Arial" panose="020B0604020202020204" pitchFamily="34" charset="0"/>
              </a:rPr>
              <a:t>MOU: Memorandum of Understanding  </a:t>
            </a:r>
          </a:p>
          <a:p>
            <a:endParaRPr lang="en-US" dirty="0"/>
          </a:p>
        </p:txBody>
      </p:sp>
      <p:sp>
        <p:nvSpPr>
          <p:cNvPr id="4" name="Slide Number Placeholder 3"/>
          <p:cNvSpPr>
            <a:spLocks noGrp="1"/>
          </p:cNvSpPr>
          <p:nvPr>
            <p:ph type="sldNum" sz="quarter" idx="12"/>
          </p:nvPr>
        </p:nvSpPr>
        <p:spPr/>
        <p:txBody>
          <a:bodyPr/>
          <a:lstStyle/>
          <a:p>
            <a:pPr>
              <a:defRPr/>
            </a:pPr>
            <a:fld id="{EF01606D-ECA5-44FF-9AEB-0224558C8ED9}" type="slidenum">
              <a:rPr lang="en-US" smtClean="0"/>
              <a:pPr>
                <a:defRPr/>
              </a:pPr>
              <a:t>8</a:t>
            </a:fld>
            <a:endParaRPr lang="en-US" dirty="0"/>
          </a:p>
        </p:txBody>
      </p:sp>
    </p:spTree>
    <p:extLst>
      <p:ext uri="{BB962C8B-B14F-4D97-AF65-F5344CB8AC3E}">
        <p14:creationId xmlns:p14="http://schemas.microsoft.com/office/powerpoint/2010/main" val="12889197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TextBox 2"/>
          <p:cNvSpPr txBox="1">
            <a:spLocks noChangeArrowheads="1"/>
          </p:cNvSpPr>
          <p:nvPr/>
        </p:nvSpPr>
        <p:spPr bwMode="auto">
          <a:xfrm>
            <a:off x="822877" y="1726167"/>
            <a:ext cx="2683099"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ME-1 – Indirect  Rate </a:t>
            </a:r>
          </a:p>
        </p:txBody>
      </p:sp>
      <p:pic>
        <p:nvPicPr>
          <p:cNvPr id="184324" name="Picture 3" descr="Image of ME-1 Indirect Rat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643" y="2095499"/>
            <a:ext cx="744648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descr="IV. Navigating the Plan Index Tabs (4)&#10;"/>
          <p:cNvSpPr/>
          <p:nvPr/>
        </p:nvSpPr>
        <p:spPr>
          <a:xfrm>
            <a:off x="1210595" y="198291"/>
            <a:ext cx="7417009" cy="1446550"/>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IV. Navigating the Plan Index Tabs (4)</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80</a:t>
            </a:fld>
            <a:endParaRPr lang="en-US" dirty="0"/>
          </a:p>
        </p:txBody>
      </p:sp>
    </p:spTree>
    <p:extLst>
      <p:ext uri="{BB962C8B-B14F-4D97-AF65-F5344CB8AC3E}">
        <p14:creationId xmlns:p14="http://schemas.microsoft.com/office/powerpoint/2010/main" val="29419020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TextBox 2"/>
          <p:cNvSpPr txBox="1">
            <a:spLocks noChangeArrowheads="1"/>
          </p:cNvSpPr>
          <p:nvPr/>
        </p:nvSpPr>
        <p:spPr bwMode="auto">
          <a:xfrm>
            <a:off x="643714" y="1947001"/>
            <a:ext cx="3252426"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rPr>
              <a:t>ME-1 – Administrative Rate</a:t>
            </a:r>
          </a:p>
        </p:txBody>
      </p:sp>
      <p:pic>
        <p:nvPicPr>
          <p:cNvPr id="186373" name="Picture 2" descr="Image of ME-1 Administrative Rate. "/>
          <p:cNvPicPr>
            <a:picLocks noChangeAspect="1"/>
          </p:cNvPicPr>
          <p:nvPr/>
        </p:nvPicPr>
        <p:blipFill rotWithShape="1">
          <a:blip r:embed="rId3">
            <a:extLst>
              <a:ext uri="{28A0092B-C50C-407E-A947-70E740481C1C}">
                <a14:useLocalDpi xmlns:a14="http://schemas.microsoft.com/office/drawing/2010/main" val="0"/>
              </a:ext>
            </a:extLst>
          </a:blip>
          <a:srcRect t="6346"/>
          <a:stretch/>
        </p:blipFill>
        <p:spPr bwMode="auto">
          <a:xfrm>
            <a:off x="561664" y="2425148"/>
            <a:ext cx="8125136" cy="363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descr="IV. Navigating the Plan Index Tabs (5)&#10;"/>
          <p:cNvSpPr/>
          <p:nvPr/>
        </p:nvSpPr>
        <p:spPr>
          <a:xfrm>
            <a:off x="1210595" y="198291"/>
            <a:ext cx="7417009" cy="1446550"/>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IV. Navigating the Plan Index Tabs (5)</a:t>
            </a:r>
            <a:endParaRPr lang="en-US" dirty="0"/>
          </a:p>
        </p:txBody>
      </p:sp>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81</a:t>
            </a:fld>
            <a:endParaRPr lang="en-US" dirty="0"/>
          </a:p>
        </p:txBody>
      </p:sp>
      <p:pic>
        <p:nvPicPr>
          <p:cNvPr id="3" name="Picture 2">
            <a:extLst>
              <a:ext uri="{FF2B5EF4-FFF2-40B4-BE49-F238E27FC236}">
                <a16:creationId xmlns:a16="http://schemas.microsoft.com/office/drawing/2014/main" id="{A5E2D2DC-3C25-4C96-8D18-953DE49B0562}"/>
              </a:ext>
            </a:extLst>
          </p:cNvPr>
          <p:cNvPicPr>
            <a:picLocks noChangeAspect="1"/>
          </p:cNvPicPr>
          <p:nvPr/>
        </p:nvPicPr>
        <p:blipFill>
          <a:blip r:embed="rId4"/>
          <a:stretch>
            <a:fillRect/>
          </a:stretch>
        </p:blipFill>
        <p:spPr>
          <a:xfrm rot="423916">
            <a:off x="1435041" y="2470756"/>
            <a:ext cx="5760886" cy="4005187"/>
          </a:xfrm>
          <a:prstGeom prst="rect">
            <a:avLst/>
          </a:prstGeom>
        </p:spPr>
      </p:pic>
    </p:spTree>
    <p:extLst>
      <p:ext uri="{BB962C8B-B14F-4D97-AF65-F5344CB8AC3E}">
        <p14:creationId xmlns:p14="http://schemas.microsoft.com/office/powerpoint/2010/main" val="2883772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17516" y="971550"/>
            <a:ext cx="7754587" cy="3929063"/>
          </a:xfrm>
        </p:spPr>
        <p:txBody>
          <a:bodyPr/>
          <a:lstStyle/>
          <a:p>
            <a:pPr marL="342900" lvl="1">
              <a:lnSpc>
                <a:spcPct val="150000"/>
              </a:lnSpc>
              <a:defRPr/>
            </a:pPr>
            <a:r>
              <a:rPr lang="en-US" b="1" dirty="0">
                <a:solidFill>
                  <a:srgbClr val="002060"/>
                </a:solidFill>
                <a:latin typeface="Arial" panose="020B0604020202020204" pitchFamily="34" charset="0"/>
                <a:cs typeface="Arial" panose="020B0604020202020204" pitchFamily="34" charset="0"/>
              </a:rPr>
              <a:t>V. Examples of Scored Sections</a:t>
            </a:r>
          </a:p>
        </p:txBody>
      </p:sp>
      <p:sp>
        <p:nvSpPr>
          <p:cNvPr id="231427" name="Rectangle 2"/>
          <p:cNvSpPr>
            <a:spLocks noChangeArrowheads="1"/>
          </p:cNvSpPr>
          <p:nvPr/>
        </p:nvSpPr>
        <p:spPr bwMode="auto">
          <a:xfrm>
            <a:off x="2057400" y="-2420295"/>
            <a:ext cx="3105337"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r>
              <a:rPr lang="en-US" altLang="en-US" sz="975" dirty="0">
                <a:solidFill>
                  <a:srgbClr val="000054"/>
                </a:solidFill>
                <a:latin typeface="Century Gothic" panose="020B0502020202020204" pitchFamily="34" charset="0"/>
                <a:ea typeface="Calibri" panose="020F0502020204030204" pitchFamily="34" charset="0"/>
                <a:cs typeface="Times New Roman" panose="02020603050405020304" pitchFamily="18" charset="0"/>
              </a:rPr>
              <a:t>The fourteen sections in a Regional Application: </a:t>
            </a:r>
            <a:endParaRPr lang="en-US" altLang="en-US" sz="675" dirty="0">
              <a:solidFill>
                <a:srgbClr val="000054"/>
              </a:solidFill>
              <a:latin typeface="Arial" panose="020B0604020202020204" pitchFamily="34" charset="0"/>
              <a:ea typeface="Calibri" panose="020F0502020204030204" pitchFamily="34" charset="0"/>
              <a:cs typeface="Times New Roman" panose="02020603050405020304" pitchFamily="18" charset="0"/>
            </a:endParaRPr>
          </a:p>
          <a:p>
            <a:pPr defTabSz="685800"/>
            <a:endParaRPr lang="en-US" altLang="en-US" sz="975" dirty="0">
              <a:solidFill>
                <a:srgbClr val="000054"/>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1428" name="Rectangle 3">
            <a:extLst>
              <a:ext uri="{C183D7F6-B498-43B3-948B-1728B52AA6E4}">
                <adec:decorative xmlns:adec="http://schemas.microsoft.com/office/drawing/2017/decorative" val="1"/>
              </a:ext>
            </a:extLst>
          </p:cNvPr>
          <p:cNvSpPr>
            <a:spLocks noChangeArrowheads="1"/>
          </p:cNvSpPr>
          <p:nvPr/>
        </p:nvSpPr>
        <p:spPr bwMode="auto">
          <a:xfrm>
            <a:off x="2057401" y="-2173824"/>
            <a:ext cx="184731"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en-US" altLang="en-US" sz="975" dirty="0">
              <a:solidFill>
                <a:srgbClr val="000054"/>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82</a:t>
            </a:fld>
            <a:endParaRPr lang="en-US" dirty="0"/>
          </a:p>
        </p:txBody>
      </p:sp>
    </p:spTree>
    <p:extLst>
      <p:ext uri="{BB962C8B-B14F-4D97-AF65-F5344CB8AC3E}">
        <p14:creationId xmlns:p14="http://schemas.microsoft.com/office/powerpoint/2010/main" val="22250328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6" name="Picture 4" descr="Image of a sample graded section.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4410" y="1781299"/>
            <a:ext cx="6697684" cy="48171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5" name="Straight Arrow Connector 5" descr="Red arrow pointing to section marked incomplete. "/>
          <p:cNvCxnSpPr>
            <a:cxnSpLocks noChangeShapeType="1"/>
          </p:cNvCxnSpPr>
          <p:nvPr/>
        </p:nvCxnSpPr>
        <p:spPr bwMode="auto">
          <a:xfrm>
            <a:off x="2222304" y="1781299"/>
            <a:ext cx="701279" cy="806053"/>
          </a:xfrm>
          <a:prstGeom prst="straightConnector1">
            <a:avLst/>
          </a:prstGeom>
          <a:noFill/>
          <a:ln w="57150"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descr="Red arrow pointing to section marked complete. "/>
          <p:cNvCxnSpPr>
            <a:cxnSpLocks noChangeShapeType="1"/>
          </p:cNvCxnSpPr>
          <p:nvPr/>
        </p:nvCxnSpPr>
        <p:spPr bwMode="auto">
          <a:xfrm>
            <a:off x="2346041" y="4334134"/>
            <a:ext cx="701279" cy="806053"/>
          </a:xfrm>
          <a:prstGeom prst="straightConnector1">
            <a:avLst/>
          </a:prstGeom>
          <a:noFill/>
          <a:ln w="57150"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914400" y="274638"/>
            <a:ext cx="8229600" cy="1143000"/>
          </a:xfrm>
        </p:spPr>
        <p:txBody>
          <a:bodyPr/>
          <a:lstStyle/>
          <a:p>
            <a:r>
              <a:rPr lang="en-US" b="1" dirty="0">
                <a:solidFill>
                  <a:srgbClr val="002060"/>
                </a:solidFill>
                <a:latin typeface="Arial" panose="020B0604020202020204" pitchFamily="34" charset="0"/>
                <a:cs typeface="Arial" panose="020B0604020202020204" pitchFamily="34" charset="0"/>
              </a:rPr>
              <a:t>V. Examples of Scored Sections (2)</a:t>
            </a:r>
            <a:endParaRPr lang="en-US" dirty="0"/>
          </a:p>
        </p:txBody>
      </p:sp>
      <p:sp>
        <p:nvSpPr>
          <p:cNvPr id="3" name="Slide Number Placeholder 2"/>
          <p:cNvSpPr>
            <a:spLocks noGrp="1"/>
          </p:cNvSpPr>
          <p:nvPr>
            <p:ph type="sldNum" sz="quarter" idx="12"/>
          </p:nvPr>
        </p:nvSpPr>
        <p:spPr/>
        <p:txBody>
          <a:bodyPr/>
          <a:lstStyle/>
          <a:p>
            <a:pPr>
              <a:defRPr/>
            </a:pPr>
            <a:fld id="{E69833BA-98ED-43B8-BD96-B1AD0C863009}" type="slidenum">
              <a:rPr lang="en-US" smtClean="0"/>
              <a:pPr>
                <a:defRPr/>
              </a:pPr>
              <a:t>83</a:t>
            </a:fld>
            <a:endParaRPr lang="en-US" dirty="0"/>
          </a:p>
        </p:txBody>
      </p:sp>
    </p:spTree>
    <p:extLst>
      <p:ext uri="{BB962C8B-B14F-4D97-AF65-F5344CB8AC3E}">
        <p14:creationId xmlns:p14="http://schemas.microsoft.com/office/powerpoint/2010/main" val="12890817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3" name="Picture 3" descr="Image of a sample ungraded section.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727" y="1902511"/>
            <a:ext cx="3539729" cy="41398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524" name="Picture 4" descr="Image of a sample ungraded section.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7780" y="1902512"/>
            <a:ext cx="3717131" cy="42704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914400" y="108383"/>
            <a:ext cx="8229600" cy="1143000"/>
          </a:xfrm>
        </p:spPr>
        <p:txBody>
          <a:bodyPr/>
          <a:lstStyle/>
          <a:p>
            <a:r>
              <a:rPr lang="en-US" b="1" dirty="0">
                <a:solidFill>
                  <a:srgbClr val="002060"/>
                </a:solidFill>
                <a:latin typeface="Arial" panose="020B0604020202020204" pitchFamily="34" charset="0"/>
                <a:cs typeface="Arial" panose="020B0604020202020204" pitchFamily="34" charset="0"/>
              </a:rPr>
              <a:t>V. Examples of Scored Sections (3)</a:t>
            </a:r>
            <a:endParaRPr lang="en-US" dirty="0"/>
          </a:p>
        </p:txBody>
      </p:sp>
      <p:cxnSp>
        <p:nvCxnSpPr>
          <p:cNvPr id="6" name="Straight Arrow Connector 5" descr="Red arrow showing section marked complete. "/>
          <p:cNvCxnSpPr>
            <a:cxnSpLocks noChangeShapeType="1"/>
          </p:cNvCxnSpPr>
          <p:nvPr/>
        </p:nvCxnSpPr>
        <p:spPr bwMode="auto">
          <a:xfrm>
            <a:off x="564727" y="2363190"/>
            <a:ext cx="701279" cy="806053"/>
          </a:xfrm>
          <a:prstGeom prst="straightConnector1">
            <a:avLst/>
          </a:prstGeom>
          <a:noFill/>
          <a:ln w="57150"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5" descr="Red arrow showing section marked incomplete. "/>
          <p:cNvCxnSpPr>
            <a:cxnSpLocks noChangeShapeType="1"/>
          </p:cNvCxnSpPr>
          <p:nvPr/>
        </p:nvCxnSpPr>
        <p:spPr bwMode="auto">
          <a:xfrm>
            <a:off x="714138" y="3634701"/>
            <a:ext cx="701279" cy="806053"/>
          </a:xfrm>
          <a:prstGeom prst="straightConnector1">
            <a:avLst/>
          </a:prstGeom>
          <a:noFill/>
          <a:ln w="57150"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p:txBody>
          <a:bodyPr/>
          <a:lstStyle/>
          <a:p>
            <a:pPr>
              <a:defRPr/>
            </a:pPr>
            <a:fld id="{E69833BA-98ED-43B8-BD96-B1AD0C863009}" type="slidenum">
              <a:rPr lang="en-US" smtClean="0"/>
              <a:pPr>
                <a:defRPr/>
              </a:pPr>
              <a:t>84</a:t>
            </a:fld>
            <a:endParaRPr lang="en-US" dirty="0"/>
          </a:p>
        </p:txBody>
      </p:sp>
    </p:spTree>
    <p:extLst>
      <p:ext uri="{BB962C8B-B14F-4D97-AF65-F5344CB8AC3E}">
        <p14:creationId xmlns:p14="http://schemas.microsoft.com/office/powerpoint/2010/main" val="22118283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0016" y="2804082"/>
            <a:ext cx="8229600" cy="1143000"/>
          </a:xfrm>
        </p:spPr>
        <p:txBody>
          <a:bodyPr/>
          <a:lstStyle/>
          <a:p>
            <a:r>
              <a:rPr lang="en-US" b="1" dirty="0">
                <a:solidFill>
                  <a:srgbClr val="002060"/>
                </a:solidFill>
                <a:latin typeface="Arial" panose="020B0604020202020204" pitchFamily="34" charset="0"/>
                <a:cs typeface="Arial" panose="020B0604020202020204" pitchFamily="34" charset="0"/>
              </a:rPr>
              <a:t>VI. Actions Taken After a Plan is “Disapproved”</a:t>
            </a:r>
            <a:endParaRPr lang="en-US" dirty="0"/>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85</a:t>
            </a:fld>
            <a:endParaRPr lang="en-US" dirty="0"/>
          </a:p>
        </p:txBody>
      </p:sp>
    </p:spTree>
    <p:extLst>
      <p:ext uri="{BB962C8B-B14F-4D97-AF65-F5344CB8AC3E}">
        <p14:creationId xmlns:p14="http://schemas.microsoft.com/office/powerpoint/2010/main" val="15412633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064674" y="2565361"/>
            <a:ext cx="7275910" cy="1897913"/>
          </a:xfrm>
        </p:spPr>
        <p:txBody>
          <a:bodyPr/>
          <a:lstStyle/>
          <a:p>
            <a:pPr marL="500062" indent="-457200"/>
            <a:r>
              <a:rPr lang="en-US" altLang="en-US" sz="3000" dirty="0">
                <a:latin typeface="Arial" panose="020B0604020202020204" pitchFamily="34" charset="0"/>
                <a:cs typeface="Arial" panose="020B0604020202020204" pitchFamily="34" charset="0"/>
              </a:rPr>
              <a:t>If any section within the plan is marked as Limited or Incomplete, the plan cannot be approved and must be “disapproved”.</a:t>
            </a:r>
          </a:p>
          <a:p>
            <a:pPr marL="428625" indent="-385763">
              <a:buFontTx/>
              <a:buAutoNum type="arabicPeriod"/>
            </a:pPr>
            <a:endParaRPr lang="en-US" altLang="en-US" sz="9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86</a:t>
            </a:fld>
            <a:endParaRPr lang="en-US" dirty="0"/>
          </a:p>
        </p:txBody>
      </p:sp>
      <p:sp>
        <p:nvSpPr>
          <p:cNvPr id="7" name="Title 1"/>
          <p:cNvSpPr>
            <a:spLocks noGrp="1"/>
          </p:cNvSpPr>
          <p:nvPr>
            <p:ph type="title"/>
          </p:nvPr>
        </p:nvSpPr>
        <p:spPr>
          <a:xfrm>
            <a:off x="1064674" y="290832"/>
            <a:ext cx="8229600" cy="1143000"/>
          </a:xfrm>
        </p:spPr>
        <p:txBody>
          <a:bodyPr/>
          <a:lstStyle/>
          <a:p>
            <a:r>
              <a:rPr lang="en-US" b="1" dirty="0">
                <a:solidFill>
                  <a:srgbClr val="002060"/>
                </a:solidFill>
                <a:latin typeface="Arial" panose="020B0604020202020204" pitchFamily="34" charset="0"/>
                <a:cs typeface="Arial" panose="020B0604020202020204" pitchFamily="34" charset="0"/>
              </a:rPr>
              <a:t>VI. Actions Taken After a </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Plan is “Disapproved” (2)</a:t>
            </a:r>
            <a:endParaRPr lang="en-US" dirty="0"/>
          </a:p>
        </p:txBody>
      </p:sp>
    </p:spTree>
    <p:extLst>
      <p:ext uri="{BB962C8B-B14F-4D97-AF65-F5344CB8AC3E}">
        <p14:creationId xmlns:p14="http://schemas.microsoft.com/office/powerpoint/2010/main" val="38004581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064674" y="2252829"/>
            <a:ext cx="7275910" cy="3398044"/>
          </a:xfrm>
        </p:spPr>
        <p:txBody>
          <a:bodyPr/>
          <a:lstStyle/>
          <a:p>
            <a:pPr marL="42862" indent="0">
              <a:buNone/>
            </a:pPr>
            <a:endParaRPr lang="en-US" altLang="en-US" sz="900" dirty="0">
              <a:latin typeface="Arial" panose="020B0604020202020204" pitchFamily="34" charset="0"/>
              <a:cs typeface="Arial" panose="020B0604020202020204" pitchFamily="34" charset="0"/>
            </a:endParaRPr>
          </a:p>
          <a:p>
            <a:pPr marL="385762"/>
            <a:r>
              <a:rPr lang="en-US" altLang="en-US" sz="3000" dirty="0">
                <a:latin typeface="Arial" panose="020B0604020202020204" pitchFamily="34" charset="0"/>
                <a:cs typeface="Arial" panose="020B0604020202020204" pitchFamily="34" charset="0"/>
              </a:rPr>
              <a:t>Once “disapproved”, the unapproved sections of the plan will be unlocked for correction. An email notification will be sent to the Submitter.</a:t>
            </a:r>
          </a:p>
          <a:p>
            <a:pPr marL="428625" indent="-385763">
              <a:buFontTx/>
              <a:buAutoNum type="arabicPeriod"/>
            </a:pPr>
            <a:endParaRPr lang="en-US" altLang="en-US" sz="900" dirty="0">
              <a:latin typeface="Arial" panose="020B0604020202020204" pitchFamily="34" charset="0"/>
              <a:cs typeface="Arial" panose="020B0604020202020204" pitchFamily="34" charset="0"/>
            </a:endParaRPr>
          </a:p>
          <a:p>
            <a:pPr marL="42862" indent="0">
              <a:buNone/>
            </a:pPr>
            <a:endParaRPr lang="en-US" altLang="en-US"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87</a:t>
            </a:fld>
            <a:endParaRPr lang="en-US" dirty="0"/>
          </a:p>
        </p:txBody>
      </p:sp>
      <p:sp>
        <p:nvSpPr>
          <p:cNvPr id="7" name="Title 1"/>
          <p:cNvSpPr>
            <a:spLocks noGrp="1"/>
          </p:cNvSpPr>
          <p:nvPr>
            <p:ph type="title"/>
          </p:nvPr>
        </p:nvSpPr>
        <p:spPr>
          <a:xfrm>
            <a:off x="914400" y="220111"/>
            <a:ext cx="8229600" cy="1143000"/>
          </a:xfrm>
        </p:spPr>
        <p:txBody>
          <a:bodyPr/>
          <a:lstStyle/>
          <a:p>
            <a:r>
              <a:rPr lang="en-US" b="1" dirty="0">
                <a:solidFill>
                  <a:srgbClr val="002060"/>
                </a:solidFill>
                <a:latin typeface="Arial" panose="020B0604020202020204" pitchFamily="34" charset="0"/>
                <a:cs typeface="Arial" panose="020B0604020202020204" pitchFamily="34" charset="0"/>
              </a:rPr>
              <a:t>VI. Actions Taken After a </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Plan is “Disapproved” (3)</a:t>
            </a:r>
            <a:endParaRPr lang="en-US" dirty="0"/>
          </a:p>
        </p:txBody>
      </p:sp>
    </p:spTree>
    <p:extLst>
      <p:ext uri="{BB962C8B-B14F-4D97-AF65-F5344CB8AC3E}">
        <p14:creationId xmlns:p14="http://schemas.microsoft.com/office/powerpoint/2010/main" val="35734209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064674" y="2526873"/>
            <a:ext cx="7275910" cy="1492034"/>
          </a:xfrm>
        </p:spPr>
        <p:txBody>
          <a:bodyPr/>
          <a:lstStyle/>
          <a:p>
            <a:pPr marL="385762"/>
            <a:r>
              <a:rPr lang="en-US" altLang="en-US" sz="3000" dirty="0">
                <a:latin typeface="Arial" panose="020B0604020202020204" pitchFamily="34" charset="0"/>
                <a:cs typeface="Arial" panose="020B0604020202020204" pitchFamily="34" charset="0"/>
              </a:rPr>
              <a:t>Once the CMC Central Office addresses the unapproved sections, the Submitter will resubmit the plan to MEO and the review process will be repeated for those sections that were initially not approved.</a:t>
            </a:r>
          </a:p>
          <a:p>
            <a:pPr marL="428625" indent="-385763">
              <a:buFontTx/>
              <a:buAutoNum type="arabicPeriod"/>
            </a:pPr>
            <a:endParaRPr lang="en-US" altLang="en-US"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88</a:t>
            </a:fld>
            <a:endParaRPr lang="en-US" dirty="0"/>
          </a:p>
        </p:txBody>
      </p:sp>
      <p:sp>
        <p:nvSpPr>
          <p:cNvPr id="7" name="Title 1"/>
          <p:cNvSpPr>
            <a:spLocks noGrp="1"/>
          </p:cNvSpPr>
          <p:nvPr>
            <p:ph type="title"/>
          </p:nvPr>
        </p:nvSpPr>
        <p:spPr>
          <a:xfrm>
            <a:off x="914400" y="220111"/>
            <a:ext cx="8229600" cy="1143000"/>
          </a:xfrm>
        </p:spPr>
        <p:txBody>
          <a:bodyPr/>
          <a:lstStyle/>
          <a:p>
            <a:r>
              <a:rPr lang="en-US" b="1" dirty="0">
                <a:solidFill>
                  <a:srgbClr val="002060"/>
                </a:solidFill>
                <a:latin typeface="Arial" panose="020B0604020202020204" pitchFamily="34" charset="0"/>
                <a:cs typeface="Arial" panose="020B0604020202020204" pitchFamily="34" charset="0"/>
              </a:rPr>
              <a:t>VI. Actions Taken After a </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Plan is “Disapproved” (4)</a:t>
            </a:r>
            <a:endParaRPr lang="en-US" dirty="0"/>
          </a:p>
        </p:txBody>
      </p:sp>
    </p:spTree>
    <p:extLst>
      <p:ext uri="{BB962C8B-B14F-4D97-AF65-F5344CB8AC3E}">
        <p14:creationId xmlns:p14="http://schemas.microsoft.com/office/powerpoint/2010/main" val="37742255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comments tab"/>
          <p:cNvPicPr>
            <a:picLocks noChangeAspect="1"/>
          </p:cNvPicPr>
          <p:nvPr/>
        </p:nvPicPr>
        <p:blipFill rotWithShape="1">
          <a:blip r:embed="rId3"/>
          <a:srcRect l="14404"/>
          <a:stretch/>
        </p:blipFill>
        <p:spPr>
          <a:xfrm>
            <a:off x="855023" y="2731695"/>
            <a:ext cx="7421874" cy="3229717"/>
          </a:xfrm>
          <a:prstGeom prst="rect">
            <a:avLst/>
          </a:prstGeom>
          <a:ln w="38100">
            <a:solidFill>
              <a:schemeClr val="tx1"/>
            </a:solidFill>
          </a:ln>
        </p:spPr>
      </p:pic>
      <p:sp>
        <p:nvSpPr>
          <p:cNvPr id="7" name="Rectangle 6"/>
          <p:cNvSpPr/>
          <p:nvPr/>
        </p:nvSpPr>
        <p:spPr>
          <a:xfrm>
            <a:off x="667449" y="2314092"/>
            <a:ext cx="5335115" cy="438133"/>
          </a:xfrm>
          <a:prstGeom prst="rect">
            <a:avLst/>
          </a:prstGeom>
        </p:spPr>
        <p:txBody>
          <a:bodyPr wrap="none">
            <a:spAutoFit/>
          </a:bodyPr>
          <a:lstStyle/>
          <a:p>
            <a:pPr>
              <a:lnSpc>
                <a:spcPct val="107000"/>
              </a:lnSpc>
              <a:spcBef>
                <a:spcPts val="0"/>
              </a:spcBef>
              <a:spcAft>
                <a:spcPts val="600"/>
              </a:spcAft>
            </a:pPr>
            <a:r>
              <a:rPr lang="en-US" sz="2100" b="1" dirty="0">
                <a:latin typeface="Arial" panose="020B0604020202020204" pitchFamily="34" charset="0"/>
                <a:ea typeface="Calibri" panose="020F0502020204030204" pitchFamily="34" charset="0"/>
                <a:cs typeface="Arial" panose="020B0604020202020204" pitchFamily="34" charset="0"/>
              </a:rPr>
              <a:t>Step One on how to Create a Comment: </a:t>
            </a:r>
          </a:p>
        </p:txBody>
      </p:sp>
      <p:cxnSp>
        <p:nvCxnSpPr>
          <p:cNvPr id="8" name="Straight Arrow Connector 7" descr="arrow pointing up"/>
          <p:cNvCxnSpPr/>
          <p:nvPr/>
        </p:nvCxnSpPr>
        <p:spPr bwMode="auto">
          <a:xfrm flipV="1">
            <a:off x="5091249" y="2846070"/>
            <a:ext cx="0" cy="104013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89</a:t>
            </a:fld>
            <a:endParaRPr lang="en-US" dirty="0"/>
          </a:p>
        </p:txBody>
      </p:sp>
      <p:sp>
        <p:nvSpPr>
          <p:cNvPr id="10" name="Title 1"/>
          <p:cNvSpPr>
            <a:spLocks noGrp="1"/>
          </p:cNvSpPr>
          <p:nvPr>
            <p:ph type="title"/>
          </p:nvPr>
        </p:nvSpPr>
        <p:spPr>
          <a:xfrm>
            <a:off x="914400" y="220111"/>
            <a:ext cx="8229600" cy="1143000"/>
          </a:xfrm>
        </p:spPr>
        <p:txBody>
          <a:bodyPr/>
          <a:lstStyle/>
          <a:p>
            <a:r>
              <a:rPr lang="en-US" b="1" dirty="0">
                <a:solidFill>
                  <a:srgbClr val="002060"/>
                </a:solidFill>
                <a:latin typeface="Arial" panose="020B0604020202020204" pitchFamily="34" charset="0"/>
                <a:cs typeface="Arial" panose="020B0604020202020204" pitchFamily="34" charset="0"/>
              </a:rPr>
              <a:t>VI. Actions Taken After a </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Plan is “Disapproved” (5)</a:t>
            </a:r>
            <a:endParaRPr lang="en-US" dirty="0"/>
          </a:p>
        </p:txBody>
      </p:sp>
    </p:spTree>
    <p:extLst>
      <p:ext uri="{BB962C8B-B14F-4D97-AF65-F5344CB8AC3E}">
        <p14:creationId xmlns:p14="http://schemas.microsoft.com/office/powerpoint/2010/main" val="179173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Outline </a:t>
            </a:r>
          </a:p>
        </p:txBody>
      </p:sp>
      <p:sp>
        <p:nvSpPr>
          <p:cNvPr id="3" name="Content Placeholder 2"/>
          <p:cNvSpPr>
            <a:spLocks noGrp="1"/>
          </p:cNvSpPr>
          <p:nvPr>
            <p:ph idx="1"/>
          </p:nvPr>
        </p:nvSpPr>
        <p:spPr>
          <a:xfrm>
            <a:off x="1001630" y="1256257"/>
            <a:ext cx="8313820" cy="3086100"/>
          </a:xfrm>
        </p:spPr>
        <p:txBody>
          <a:bodyPr/>
          <a:lstStyle/>
          <a:p>
            <a:pPr marL="914400" lvl="1" indent="-571500">
              <a:lnSpc>
                <a:spcPct val="150000"/>
              </a:lnSpc>
              <a:buAutoNum type="romanUcPeriod"/>
              <a:defRPr/>
            </a:pPr>
            <a:r>
              <a:rPr lang="en-US" sz="3200" dirty="0">
                <a:latin typeface="Arial" panose="020B0604020202020204" pitchFamily="34" charset="0"/>
                <a:cs typeface="Arial" panose="020B0604020202020204" pitchFamily="34" charset="0"/>
              </a:rPr>
              <a:t>System Access</a:t>
            </a:r>
          </a:p>
          <a:p>
            <a:pPr marL="914400" lvl="1" indent="-571500">
              <a:lnSpc>
                <a:spcPct val="150000"/>
              </a:lnSpc>
              <a:buAutoNum type="romanUcPeriod"/>
              <a:defRPr/>
            </a:pPr>
            <a:r>
              <a:rPr lang="en-US" sz="3200" dirty="0">
                <a:latin typeface="Arial" panose="020B0604020202020204" pitchFamily="34" charset="0"/>
                <a:cs typeface="Arial" panose="020B0604020202020204" pitchFamily="34" charset="0"/>
              </a:rPr>
              <a:t>Completing a Plan</a:t>
            </a:r>
          </a:p>
          <a:p>
            <a:pPr marL="914400" lvl="1" indent="-571500">
              <a:lnSpc>
                <a:spcPct val="150000"/>
              </a:lnSpc>
              <a:buAutoNum type="romanUcPeriod"/>
              <a:defRPr/>
            </a:pPr>
            <a:r>
              <a:rPr lang="en-US" sz="3200" dirty="0">
                <a:latin typeface="Arial" panose="020B0604020202020204" pitchFamily="34" charset="0"/>
                <a:cs typeface="Arial" panose="020B0604020202020204" pitchFamily="34" charset="0"/>
              </a:rPr>
              <a:t>Submitting a Plan</a:t>
            </a:r>
          </a:p>
          <a:p>
            <a:pPr marL="914400" lvl="1" indent="-571500">
              <a:lnSpc>
                <a:spcPct val="150000"/>
              </a:lnSpc>
              <a:buAutoNum type="romanUcPeriod"/>
              <a:defRPr/>
            </a:pPr>
            <a:r>
              <a:rPr lang="en-US" sz="3200" dirty="0">
                <a:latin typeface="Arial" panose="020B0604020202020204" pitchFamily="34" charset="0"/>
                <a:cs typeface="Arial" panose="020B0604020202020204" pitchFamily="34" charset="0"/>
              </a:rPr>
              <a:t>Navigating the Plan Index Tab</a:t>
            </a:r>
          </a:p>
          <a:p>
            <a:pPr marL="914400" lvl="1" indent="-571500">
              <a:lnSpc>
                <a:spcPct val="150000"/>
              </a:lnSpc>
              <a:buAutoNum type="romanUcPeriod"/>
              <a:defRPr/>
            </a:pPr>
            <a:r>
              <a:rPr lang="en-US" sz="3200" dirty="0">
                <a:latin typeface="Arial" panose="020B0604020202020204" pitchFamily="34" charset="0"/>
                <a:cs typeface="Arial" panose="020B0604020202020204" pitchFamily="34" charset="0"/>
              </a:rPr>
              <a:t>Examples of Scored Sections</a:t>
            </a:r>
          </a:p>
          <a:p>
            <a:pPr marL="914400" lvl="1" indent="-571500">
              <a:lnSpc>
                <a:spcPct val="150000"/>
              </a:lnSpc>
              <a:buAutoNum type="romanUcPeriod"/>
              <a:defRPr/>
            </a:pPr>
            <a:r>
              <a:rPr lang="en-US" sz="3200" dirty="0">
                <a:latin typeface="Arial" panose="020B0604020202020204" pitchFamily="34" charset="0"/>
                <a:cs typeface="Arial" panose="020B0604020202020204" pitchFamily="34" charset="0"/>
              </a:rPr>
              <a:t>Actions After a Plan is “Disapproved”</a:t>
            </a:r>
            <a:endParaRPr lang="en-US" dirty="0"/>
          </a:p>
        </p:txBody>
      </p:sp>
      <p:sp>
        <p:nvSpPr>
          <p:cNvPr id="4" name="Slide Number Placeholder 3"/>
          <p:cNvSpPr>
            <a:spLocks noGrp="1"/>
          </p:cNvSpPr>
          <p:nvPr>
            <p:ph type="sldNum" sz="quarter" idx="12"/>
          </p:nvPr>
        </p:nvSpPr>
        <p:spPr/>
        <p:txBody>
          <a:bodyPr/>
          <a:lstStyle/>
          <a:p>
            <a:pPr>
              <a:defRPr/>
            </a:pPr>
            <a:fld id="{EF01606D-ECA5-44FF-9AEB-0224558C8ED9}" type="slidenum">
              <a:rPr lang="en-US" smtClean="0"/>
              <a:pPr>
                <a:defRPr/>
              </a:pPr>
              <a:t>9</a:t>
            </a:fld>
            <a:endParaRPr lang="en-US" dirty="0"/>
          </a:p>
        </p:txBody>
      </p:sp>
    </p:spTree>
    <p:extLst>
      <p:ext uri="{BB962C8B-B14F-4D97-AF65-F5344CB8AC3E}">
        <p14:creationId xmlns:p14="http://schemas.microsoft.com/office/powerpoint/2010/main" val="34616316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959" y="227013"/>
            <a:ext cx="8229600" cy="1143000"/>
          </a:xfrm>
        </p:spPr>
        <p:txBody>
          <a:bodyPr/>
          <a:lstStyle/>
          <a:p>
            <a:r>
              <a:rPr lang="en-US" altLang="en-US" b="1" dirty="0">
                <a:solidFill>
                  <a:srgbClr val="002060"/>
                </a:solidFill>
                <a:latin typeface="Arial" panose="020B0604020202020204" pitchFamily="34" charset="0"/>
                <a:cs typeface="Arial" panose="020B0604020202020204" pitchFamily="34" charset="0"/>
              </a:rPr>
              <a:t>Application Timeline</a:t>
            </a:r>
            <a:endParaRPr lang="en-US" b="1" dirty="0">
              <a:solidFill>
                <a:srgbClr val="002060"/>
              </a:solidFill>
            </a:endParaRPr>
          </a:p>
        </p:txBody>
      </p:sp>
      <p:sp>
        <p:nvSpPr>
          <p:cNvPr id="3" name="Content Placeholder 2"/>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August 23, 2020: Application Due to CDE</a:t>
            </a:r>
          </a:p>
          <a:p>
            <a:pPr lvl="1"/>
            <a:r>
              <a:rPr lang="en-US" altLang="en-US" dirty="0">
                <a:latin typeface="Arial" panose="020B0604020202020204" pitchFamily="34" charset="0"/>
                <a:cs typeface="Arial" panose="020B0604020202020204" pitchFamily="34" charset="0"/>
              </a:rPr>
              <a:t>Sooner is preferable. </a:t>
            </a:r>
          </a:p>
          <a:p>
            <a:r>
              <a:rPr lang="en-US" altLang="en-US" dirty="0">
                <a:latin typeface="Arial" panose="020B0604020202020204" pitchFamily="34" charset="0"/>
                <a:cs typeface="Arial" panose="020B0604020202020204" pitchFamily="34" charset="0"/>
              </a:rPr>
              <a:t>CDE will review application in 3—4 weeks. </a:t>
            </a:r>
          </a:p>
          <a:p>
            <a:pPr marL="0" indent="0">
              <a:buNone/>
            </a:pPr>
            <a:endParaRPr lang="en-US" altLang="en-US" dirty="0">
              <a:latin typeface="Arial" panose="020B0604020202020204" pitchFamily="34" charset="0"/>
              <a:cs typeface="Arial" panose="020B0604020202020204" pitchFamily="34" charset="0"/>
            </a:endParaRPr>
          </a:p>
          <a:p>
            <a:pPr marL="0" indent="0">
              <a:buNone/>
            </a:pPr>
            <a:endParaRPr lang="en-US" altLang="en-US" dirty="0">
              <a:latin typeface="Arial" panose="020B0604020202020204" pitchFamily="34" charset="0"/>
              <a:cs typeface="Arial" panose="020B0604020202020204" pitchFamily="34" charset="0"/>
            </a:endParaRPr>
          </a:p>
          <a:p>
            <a:pPr marL="0" indent="0">
              <a:buNone/>
            </a:pPr>
            <a:r>
              <a:rPr lang="en-US" alt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pPr>
              <a:defRPr/>
            </a:pPr>
            <a:fld id="{EF01606D-ECA5-44FF-9AEB-0224558C8ED9}" type="slidenum">
              <a:rPr lang="en-US" smtClean="0"/>
              <a:pPr>
                <a:defRPr/>
              </a:pPr>
              <a:t>90</a:t>
            </a:fld>
            <a:endParaRPr lang="en-US" dirty="0"/>
          </a:p>
        </p:txBody>
      </p:sp>
    </p:spTree>
    <p:extLst>
      <p:ext uri="{BB962C8B-B14F-4D97-AF65-F5344CB8AC3E}">
        <p14:creationId xmlns:p14="http://schemas.microsoft.com/office/powerpoint/2010/main" val="32546520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959" y="227013"/>
            <a:ext cx="8229600" cy="1143000"/>
          </a:xfrm>
        </p:spPr>
        <p:txBody>
          <a:bodyPr/>
          <a:lstStyle/>
          <a:p>
            <a:r>
              <a:rPr lang="en-US" altLang="en-US" b="1" dirty="0">
                <a:solidFill>
                  <a:srgbClr val="002060"/>
                </a:solidFill>
                <a:latin typeface="Arial" panose="020B0604020202020204" pitchFamily="34" charset="0"/>
                <a:cs typeface="Arial" panose="020B0604020202020204" pitchFamily="34" charset="0"/>
              </a:rPr>
              <a:t>System Questions</a:t>
            </a:r>
            <a:endParaRPr lang="en-US" b="1" dirty="0">
              <a:solidFill>
                <a:srgbClr val="002060"/>
              </a:solidFill>
            </a:endParaRPr>
          </a:p>
        </p:txBody>
      </p:sp>
      <p:sp>
        <p:nvSpPr>
          <p:cNvPr id="3" name="Content Placeholder 2"/>
          <p:cNvSpPr>
            <a:spLocks noGrp="1"/>
          </p:cNvSpPr>
          <p:nvPr>
            <p:ph idx="1"/>
          </p:nvPr>
        </p:nvSpPr>
        <p:spPr>
          <a:xfrm>
            <a:off x="457200" y="1600200"/>
            <a:ext cx="8229600" cy="5257800"/>
          </a:xfrm>
        </p:spPr>
        <p:txBody>
          <a:bodyPr/>
          <a:lstStyle/>
          <a:p>
            <a:pPr marL="0" indent="0" algn="ctr">
              <a:buNone/>
            </a:pPr>
            <a:r>
              <a:rPr lang="en-US" altLang="en-US" dirty="0">
                <a:latin typeface="Arial" panose="020B0604020202020204" pitchFamily="34" charset="0"/>
                <a:cs typeface="Arial" panose="020B0604020202020204" pitchFamily="34" charset="0"/>
              </a:rPr>
              <a:t>Los Angeles County Office of Education </a:t>
            </a:r>
          </a:p>
          <a:p>
            <a:pPr marL="0" indent="0" algn="ctr">
              <a:buNone/>
            </a:pPr>
            <a:r>
              <a:rPr lang="en-US" altLang="en-US" dirty="0">
                <a:latin typeface="Arial" panose="020B0604020202020204" pitchFamily="34" charset="0"/>
                <a:cs typeface="Arial" panose="020B0604020202020204" pitchFamily="34" charset="0"/>
              </a:rPr>
              <a:t>Technology Services</a:t>
            </a:r>
          </a:p>
          <a:p>
            <a:pPr marL="0" indent="0" algn="ctr">
              <a:buNone/>
            </a:pPr>
            <a:r>
              <a:rPr lang="en-US" altLang="en-US" dirty="0">
                <a:latin typeface="Arial" panose="020B0604020202020204" pitchFamily="34" charset="0"/>
                <a:cs typeface="Arial" panose="020B0604020202020204" pitchFamily="34" charset="0"/>
              </a:rPr>
              <a:t>Migrant Online Application System Help Desk</a:t>
            </a:r>
          </a:p>
          <a:p>
            <a:pPr marL="0" indent="0">
              <a:buNone/>
            </a:pPr>
            <a:endParaRPr lang="en-US" altLang="en-US" dirty="0">
              <a:latin typeface="Arial" panose="020B0604020202020204" pitchFamily="34" charset="0"/>
              <a:cs typeface="Arial" panose="020B0604020202020204" pitchFamily="34" charset="0"/>
            </a:endParaRPr>
          </a:p>
          <a:p>
            <a:pPr marL="0" indent="0">
              <a:buNone/>
            </a:pPr>
            <a:endParaRPr lang="en-US" altLang="en-US" dirty="0">
              <a:latin typeface="Arial" panose="020B0604020202020204" pitchFamily="34" charset="0"/>
              <a:cs typeface="Arial" panose="020B0604020202020204" pitchFamily="34" charset="0"/>
            </a:endParaRPr>
          </a:p>
          <a:p>
            <a:pPr defTabSz="907640">
              <a:defRPr/>
            </a:pPr>
            <a:r>
              <a:rPr lang="en-US" altLang="en-US" dirty="0">
                <a:latin typeface="Arial" panose="020B0604020202020204" pitchFamily="34" charset="0"/>
                <a:cs typeface="Arial" panose="020B0604020202020204" pitchFamily="34" charset="0"/>
              </a:rPr>
              <a:t> </a:t>
            </a:r>
            <a:r>
              <a:rPr lang="en-US" altLang="en-US" sz="1800" b="1" dirty="0">
                <a:latin typeface="Arial" panose="020B0604020202020204" pitchFamily="34" charset="0"/>
                <a:ea typeface="ＭＳ Ｐゴシック" panose="020B0600070205080204" pitchFamily="34" charset="-128"/>
                <a:cs typeface="Arial" panose="020B0604020202020204" pitchFamily="34" charset="0"/>
              </a:rPr>
              <a:t>Sample reasons to contact LACOE are:</a:t>
            </a:r>
          </a:p>
          <a:p>
            <a:pPr marL="571500" lvl="1" indent="-171450" defTabSz="907640">
              <a:defRP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Online application webpage will not load. </a:t>
            </a:r>
          </a:p>
          <a:p>
            <a:pPr marL="571500" lvl="1" indent="-171450" defTabSz="907640">
              <a:defRP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Online application system password reset not working. </a:t>
            </a:r>
          </a:p>
          <a:p>
            <a:pPr marL="571500" lvl="1" indent="-171450" defTabSz="907640">
              <a:defRP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Glitch in a particular section of the online application. </a:t>
            </a:r>
          </a:p>
          <a:p>
            <a:pPr marL="0" indent="0">
              <a:buNone/>
            </a:pPr>
            <a:endParaRPr lang="en-US" altLang="en-US" dirty="0">
              <a:latin typeface="Arial" panose="020B0604020202020204" pitchFamily="34" charset="0"/>
              <a:cs typeface="Arial" panose="020B0604020202020204" pitchFamily="34" charset="0"/>
            </a:endParaRPr>
          </a:p>
        </p:txBody>
      </p:sp>
      <p:pic>
        <p:nvPicPr>
          <p:cNvPr id="5" name="Picture 1" descr="table of LACOE's helpdesk information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7528" y="3968833"/>
            <a:ext cx="678894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F01606D-ECA5-44FF-9AEB-0224558C8ED9}" type="slidenum">
              <a:rPr lang="en-US" smtClean="0"/>
              <a:pPr>
                <a:defRPr/>
              </a:pPr>
              <a:t>91</a:t>
            </a:fld>
            <a:endParaRPr lang="en-US" dirty="0"/>
          </a:p>
        </p:txBody>
      </p:sp>
    </p:spTree>
    <p:extLst>
      <p:ext uri="{BB962C8B-B14F-4D97-AF65-F5344CB8AC3E}">
        <p14:creationId xmlns:p14="http://schemas.microsoft.com/office/powerpoint/2010/main" val="39729619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959" y="227013"/>
            <a:ext cx="8229600" cy="1143000"/>
          </a:xfrm>
        </p:spPr>
        <p:txBody>
          <a:bodyPr/>
          <a:lstStyle/>
          <a:p>
            <a:r>
              <a:rPr lang="en-US" altLang="en-US" b="1" dirty="0">
                <a:solidFill>
                  <a:srgbClr val="002060"/>
                </a:solidFill>
                <a:latin typeface="Arial" panose="020B0604020202020204" pitchFamily="34" charset="0"/>
                <a:cs typeface="Arial" panose="020B0604020202020204" pitchFamily="34" charset="0"/>
              </a:rPr>
              <a:t>Application Questions</a:t>
            </a:r>
            <a:endParaRPr lang="en-US" b="1" dirty="0">
              <a:solidFill>
                <a:srgbClr val="002060"/>
              </a:solidFill>
            </a:endParaRPr>
          </a:p>
        </p:txBody>
      </p:sp>
      <p:sp>
        <p:nvSpPr>
          <p:cNvPr id="3" name="Content Placeholder 2"/>
          <p:cNvSpPr>
            <a:spLocks noGrp="1"/>
          </p:cNvSpPr>
          <p:nvPr>
            <p:ph idx="1"/>
          </p:nvPr>
        </p:nvSpPr>
        <p:spPr>
          <a:xfrm>
            <a:off x="457200" y="1786984"/>
            <a:ext cx="8229600" cy="2659566"/>
          </a:xfrm>
        </p:spPr>
        <p:txBody>
          <a:bodyPr/>
          <a:lstStyle/>
          <a:p>
            <a:pPr marL="0" indent="0" algn="ctr">
              <a:buNone/>
            </a:pPr>
            <a:r>
              <a:rPr lang="en-US" altLang="en-US" dirty="0">
                <a:latin typeface="Arial" panose="020B0604020202020204" pitchFamily="34" charset="0"/>
                <a:cs typeface="Arial" panose="020B0604020202020204" pitchFamily="34" charset="0"/>
              </a:rPr>
              <a:t>John Oses, EPC,MEO, CDE</a:t>
            </a:r>
          </a:p>
          <a:p>
            <a:pPr marL="0" indent="0" algn="ctr">
              <a:buNone/>
            </a:pPr>
            <a:r>
              <a:rPr lang="en-US" altLang="en-US" dirty="0">
                <a:latin typeface="Arial" panose="020B0604020202020204" pitchFamily="34" charset="0"/>
                <a:cs typeface="Arial" panose="020B0604020202020204" pitchFamily="34" charset="0"/>
              </a:rPr>
              <a:t>Phone: 916-319-0227</a:t>
            </a:r>
          </a:p>
          <a:p>
            <a:pPr marL="0" indent="0" algn="ctr">
              <a:buNone/>
            </a:pPr>
            <a:r>
              <a:rPr lang="en-US" altLang="en-US" dirty="0">
                <a:latin typeface="Arial" panose="020B0604020202020204" pitchFamily="34" charset="0"/>
                <a:cs typeface="Arial" panose="020B0604020202020204" pitchFamily="34" charset="0"/>
              </a:rPr>
              <a:t>Email: </a:t>
            </a:r>
            <a:r>
              <a:rPr lang="en-US" altLang="en-US" dirty="0">
                <a:latin typeface="Arial" panose="020B0604020202020204" pitchFamily="34" charset="0"/>
                <a:cs typeface="Arial" panose="020B0604020202020204" pitchFamily="34" charset="0"/>
                <a:hlinkClick r:id="rId3"/>
              </a:rPr>
              <a:t>Joses@cde.ca.gov</a:t>
            </a:r>
            <a:endParaRPr lang="en-US" altLang="en-US" dirty="0">
              <a:latin typeface="Arial" panose="020B0604020202020204" pitchFamily="34" charset="0"/>
              <a:cs typeface="Arial" panose="020B0604020202020204" pitchFamily="34" charset="0"/>
            </a:endParaRPr>
          </a:p>
          <a:p>
            <a:pPr marL="0" indent="0" algn="ctr">
              <a:buNone/>
            </a:pPr>
            <a:endParaRPr lang="en-US" altLang="en-US" dirty="0">
              <a:latin typeface="Arial" panose="020B0604020202020204" pitchFamily="34" charset="0"/>
              <a:cs typeface="Arial" panose="020B0604020202020204" pitchFamily="34" charset="0"/>
            </a:endParaRPr>
          </a:p>
          <a:p>
            <a:pPr marL="0" indent="0" algn="ctr">
              <a:buNone/>
            </a:pPr>
            <a:r>
              <a:rPr lang="en-US" altLang="en-US" dirty="0">
                <a:latin typeface="Arial" panose="020B0604020202020204" pitchFamily="34" charset="0"/>
                <a:cs typeface="Arial" panose="020B0604020202020204" pitchFamily="34" charset="0"/>
              </a:rPr>
              <a:t>Prakash Chand, AGPA, DSO, CDE</a:t>
            </a:r>
          </a:p>
          <a:p>
            <a:pPr marL="0" indent="0" algn="ctr">
              <a:buNone/>
            </a:pPr>
            <a:r>
              <a:rPr lang="en-US" altLang="en-US" dirty="0">
                <a:latin typeface="Arial" panose="020B0604020202020204" pitchFamily="34" charset="0"/>
                <a:cs typeface="Arial" panose="020B0604020202020204" pitchFamily="34" charset="0"/>
              </a:rPr>
              <a:t>Phone: 916-319-0624</a:t>
            </a:r>
          </a:p>
          <a:p>
            <a:pPr marL="0" indent="0" algn="ctr">
              <a:buNone/>
            </a:pPr>
            <a:r>
              <a:rPr lang="en-US" altLang="en-US" dirty="0">
                <a:latin typeface="Arial" panose="020B0604020202020204" pitchFamily="34" charset="0"/>
                <a:cs typeface="Arial" panose="020B0604020202020204" pitchFamily="34" charset="0"/>
              </a:rPr>
              <a:t>Email: </a:t>
            </a:r>
            <a:r>
              <a:rPr lang="en-US" altLang="en-US" dirty="0">
                <a:latin typeface="Arial" panose="020B0604020202020204" pitchFamily="34" charset="0"/>
                <a:cs typeface="Arial" panose="020B0604020202020204" pitchFamily="34" charset="0"/>
                <a:hlinkClick r:id="rId4"/>
              </a:rPr>
              <a:t>Pchand@cde.ca.gov</a:t>
            </a:r>
            <a:r>
              <a:rPr lang="en-US" altLang="en-US" dirty="0">
                <a:latin typeface="Arial" panose="020B0604020202020204" pitchFamily="34" charset="0"/>
                <a:cs typeface="Arial" panose="020B0604020202020204" pitchFamily="34" charset="0"/>
              </a:rPr>
              <a:t> </a:t>
            </a:r>
          </a:p>
          <a:p>
            <a:pPr marL="0" indent="0">
              <a:buNone/>
            </a:pPr>
            <a:endParaRPr lang="en-US" altLang="en-US" dirty="0">
              <a:latin typeface="Arial" panose="020B0604020202020204" pitchFamily="34" charset="0"/>
              <a:cs typeface="Arial" panose="020B0604020202020204" pitchFamily="34" charset="0"/>
            </a:endParaRPr>
          </a:p>
          <a:p>
            <a:pPr marL="0" indent="0">
              <a:buNone/>
            </a:pPr>
            <a:r>
              <a:rPr lang="en-US" altLang="en-US" dirty="0">
                <a:latin typeface="Arial" panose="020B0604020202020204" pitchFamily="34" charset="0"/>
                <a:cs typeface="Arial" panose="020B0604020202020204" pitchFamily="34" charset="0"/>
              </a:rPr>
              <a:t>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F01606D-ECA5-44FF-9AEB-0224558C8ED9}" type="slidenum">
              <a:rPr lang="en-US" smtClean="0"/>
              <a:pPr>
                <a:defRPr/>
              </a:pPr>
              <a:t>92</a:t>
            </a:fld>
            <a:endParaRPr lang="en-US" dirty="0"/>
          </a:p>
        </p:txBody>
      </p:sp>
    </p:spTree>
    <p:extLst>
      <p:ext uri="{BB962C8B-B14F-4D97-AF65-F5344CB8AC3E}">
        <p14:creationId xmlns:p14="http://schemas.microsoft.com/office/powerpoint/2010/main" val="39394562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959" y="227013"/>
            <a:ext cx="8229600" cy="1143000"/>
          </a:xfrm>
        </p:spPr>
        <p:txBody>
          <a:bodyPr/>
          <a:lstStyle/>
          <a:p>
            <a:r>
              <a:rPr lang="en-US" altLang="en-US" b="1" dirty="0">
                <a:solidFill>
                  <a:srgbClr val="002060"/>
                </a:solidFill>
                <a:latin typeface="Arial" panose="020B0604020202020204" pitchFamily="34" charset="0"/>
                <a:cs typeface="Arial" panose="020B0604020202020204" pitchFamily="34" charset="0"/>
              </a:rPr>
              <a:t>System Resources</a:t>
            </a:r>
            <a:endParaRPr lang="en-US" b="1" dirty="0">
              <a:solidFill>
                <a:srgbClr val="002060"/>
              </a:solidFill>
            </a:endParaRPr>
          </a:p>
        </p:txBody>
      </p:sp>
      <p:sp>
        <p:nvSpPr>
          <p:cNvPr id="4" name="Slide Number Placeholder 3"/>
          <p:cNvSpPr>
            <a:spLocks noGrp="1"/>
          </p:cNvSpPr>
          <p:nvPr>
            <p:ph type="sldNum" sz="quarter" idx="12"/>
          </p:nvPr>
        </p:nvSpPr>
        <p:spPr/>
        <p:txBody>
          <a:bodyPr/>
          <a:lstStyle/>
          <a:p>
            <a:pPr>
              <a:defRPr/>
            </a:pPr>
            <a:fld id="{EF01606D-ECA5-44FF-9AEB-0224558C8ED9}" type="slidenum">
              <a:rPr lang="en-US" smtClean="0"/>
              <a:pPr>
                <a:defRPr/>
              </a:pPr>
              <a:t>93</a:t>
            </a:fld>
            <a:endParaRPr lang="en-US" dirty="0"/>
          </a:p>
        </p:txBody>
      </p:sp>
      <p:pic>
        <p:nvPicPr>
          <p:cNvPr id="7" name="Picture 6" descr="Screenshot of the LACOE website. "/>
          <p:cNvPicPr>
            <a:picLocks noChangeAspect="1"/>
          </p:cNvPicPr>
          <p:nvPr/>
        </p:nvPicPr>
        <p:blipFill rotWithShape="1">
          <a:blip r:embed="rId3"/>
          <a:srcRect l="53125" r="9875" b="6666"/>
          <a:stretch/>
        </p:blipFill>
        <p:spPr>
          <a:xfrm>
            <a:off x="1280160" y="1370013"/>
            <a:ext cx="6960870" cy="4790440"/>
          </a:xfrm>
          <a:prstGeom prst="rect">
            <a:avLst/>
          </a:prstGeom>
          <a:ln w="38100">
            <a:solidFill>
              <a:schemeClr val="tx1"/>
            </a:solidFill>
          </a:ln>
        </p:spPr>
      </p:pic>
      <p:cxnSp>
        <p:nvCxnSpPr>
          <p:cNvPr id="8" name="Straight Arrow Connector 7" descr="arrow pointing up"/>
          <p:cNvCxnSpPr/>
          <p:nvPr/>
        </p:nvCxnSpPr>
        <p:spPr bwMode="auto">
          <a:xfrm flipV="1">
            <a:off x="2366011" y="5257800"/>
            <a:ext cx="1188719" cy="1"/>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1440180" y="6352143"/>
            <a:ext cx="5817870" cy="646331"/>
          </a:xfrm>
          <a:prstGeom prst="rect">
            <a:avLst/>
          </a:prstGeom>
        </p:spPr>
        <p:txBody>
          <a:bodyPr wrap="square">
            <a:spAutoFit/>
          </a:bodyPr>
          <a:lstStyle/>
          <a:p>
            <a:r>
              <a:rPr lang="en-US" dirty="0">
                <a:hlinkClick r:id="rId4"/>
              </a:rPr>
              <a:t>https://www.lacoe.edu/Technology/MEP-Online-Systems</a:t>
            </a:r>
            <a:endParaRPr lang="en-US" dirty="0"/>
          </a:p>
          <a:p>
            <a:endParaRPr lang="en-US" dirty="0"/>
          </a:p>
        </p:txBody>
      </p:sp>
    </p:spTree>
    <p:extLst>
      <p:ext uri="{BB962C8B-B14F-4D97-AF65-F5344CB8AC3E}">
        <p14:creationId xmlns:p14="http://schemas.microsoft.com/office/powerpoint/2010/main" val="20892243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51F8256-9C6F-41C9-8458-3E5F6F1525E2}" type="slidenum">
              <a:rPr lang="en-US" smtClean="0"/>
              <a:pPr>
                <a:defRPr/>
              </a:pPr>
              <a:t>94</a:t>
            </a:fld>
            <a:endParaRPr lang="en-US" dirty="0"/>
          </a:p>
        </p:txBody>
      </p:sp>
      <p:pic>
        <p:nvPicPr>
          <p:cNvPr id="5" name="Picture 6" descr="Picture of a blue sky with question marks as clouds." title="Any Questions?">
            <a:hlinkClick r:id="rId3"/>
            <a:extLst/>
          </p:cNvPr>
          <p:cNvPicPr>
            <a:picLocks noChangeAspect="1" noChangeArrowheads="1"/>
          </p:cNvPicPr>
          <p:nvPr/>
        </p:nvPicPr>
        <p:blipFill>
          <a:blip r:embed="rId4"/>
          <a:srcRect/>
          <a:stretch>
            <a:fillRect/>
          </a:stretch>
        </p:blipFill>
        <p:spPr bwMode="auto">
          <a:xfrm>
            <a:off x="1542733" y="1505268"/>
            <a:ext cx="6448425"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descr="Any Last Questions?&#10;">
            <a:extLst/>
          </p:cNvPr>
          <p:cNvSpPr txBox="1">
            <a:spLocks/>
          </p:cNvSpPr>
          <p:nvPr/>
        </p:nvSpPr>
        <p:spPr>
          <a:xfrm>
            <a:off x="1944688" y="290513"/>
            <a:ext cx="6172200" cy="808037"/>
          </a:xfrm>
          <a:prstGeom prst="rect">
            <a:avLst/>
          </a:prstGeom>
        </p:spPr>
        <p:txBody>
          <a:bodyPr rtlCol="0">
            <a:no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eaLnBrk="1" fontAlgn="auto" hangingPunct="1">
              <a:spcAft>
                <a:spcPts val="0"/>
              </a:spcAft>
              <a:defRPr/>
            </a:pPr>
            <a:r>
              <a:rPr lang="en-US" b="1" dirty="0">
                <a:solidFill>
                  <a:srgbClr val="002060"/>
                </a:solidFill>
                <a:latin typeface="Arial" panose="020B0604020202020204" pitchFamily="34" charset="0"/>
                <a:cs typeface="Arial" panose="020B0604020202020204" pitchFamily="34" charset="0"/>
              </a:rPr>
              <a:t>Any Last Questions?</a:t>
            </a:r>
          </a:p>
        </p:txBody>
      </p:sp>
    </p:spTree>
    <p:extLst>
      <p:ext uri="{BB962C8B-B14F-4D97-AF65-F5344CB8AC3E}">
        <p14:creationId xmlns:p14="http://schemas.microsoft.com/office/powerpoint/2010/main" val="13835516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5074" y="1203"/>
            <a:ext cx="6858000" cy="857250"/>
          </a:xfrm>
        </p:spPr>
        <p:txBody>
          <a:bodyPr/>
          <a:lstStyle/>
          <a:p>
            <a:r>
              <a:rPr lang="en-US" b="1" dirty="0">
                <a:solidFill>
                  <a:srgbClr val="002060"/>
                </a:solidFill>
                <a:latin typeface="Arial" panose="020B0604020202020204" pitchFamily="34" charset="0"/>
                <a:cs typeface="Arial" panose="020B0604020202020204" pitchFamily="34" charset="0"/>
              </a:rPr>
              <a:t>Thank you!</a:t>
            </a:r>
          </a:p>
        </p:txBody>
      </p:sp>
      <p:sp>
        <p:nvSpPr>
          <p:cNvPr id="2" name="Slide Number Placeholder 1"/>
          <p:cNvSpPr>
            <a:spLocks noGrp="1"/>
          </p:cNvSpPr>
          <p:nvPr>
            <p:ph type="sldNum" sz="quarter" idx="12"/>
          </p:nvPr>
        </p:nvSpPr>
        <p:spPr/>
        <p:txBody>
          <a:bodyPr/>
          <a:lstStyle/>
          <a:p>
            <a:pPr>
              <a:defRPr/>
            </a:pPr>
            <a:fld id="{EF01606D-ECA5-44FF-9AEB-0224558C8ED9}" type="slidenum">
              <a:rPr lang="en-US" smtClean="0"/>
              <a:pPr>
                <a:defRPr/>
              </a:pPr>
              <a:t>95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25736855"/>
              </p:ext>
            </p:extLst>
          </p:nvPr>
        </p:nvGraphicFramePr>
        <p:xfrm>
          <a:off x="1813411" y="1468040"/>
          <a:ext cx="6244390" cy="2229485"/>
        </p:xfrm>
        <a:graphic>
          <a:graphicData uri="http://schemas.openxmlformats.org/drawingml/2006/table">
            <a:tbl>
              <a:tblPr firstRow="1" firstCol="1" bandRow="1">
                <a:tableStyleId>{D27102A9-8310-4765-A935-A1911B00CA55}</a:tableStyleId>
              </a:tblPr>
              <a:tblGrid>
                <a:gridCol w="6244390">
                  <a:extLst>
                    <a:ext uri="{9D8B030D-6E8A-4147-A177-3AD203B41FA5}">
                      <a16:colId xmlns:a16="http://schemas.microsoft.com/office/drawing/2014/main" val="20000"/>
                    </a:ext>
                  </a:extLst>
                </a:gridCol>
              </a:tblGrid>
              <a:tr h="1884834">
                <a:tc>
                  <a:txBody>
                    <a:bodyPr/>
                    <a:lstStyle/>
                    <a:p>
                      <a:pPr marL="0" marR="0" algn="ctr">
                        <a:lnSpc>
                          <a:spcPct val="106000"/>
                        </a:lnSpc>
                        <a:spcBef>
                          <a:spcPts val="0"/>
                        </a:spcBef>
                        <a:spcAft>
                          <a:spcPts val="0"/>
                        </a:spcAft>
                      </a:pPr>
                      <a:endParaRPr lang="en-US" sz="2800" b="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6000"/>
                        </a:lnSpc>
                        <a:spcBef>
                          <a:spcPts val="0"/>
                        </a:spcBef>
                        <a:spcAft>
                          <a:spcPts val="0"/>
                        </a:spcAft>
                      </a:pPr>
                      <a:r>
                        <a:rPr lang="en-US" sz="2800" kern="1200" dirty="0">
                          <a:effectLst/>
                          <a:latin typeface="Arial" panose="020B0604020202020204" pitchFamily="34" charset="0"/>
                          <a:cs typeface="Arial" panose="020B0604020202020204" pitchFamily="34" charset="0"/>
                        </a:rPr>
                        <a:t>John Oses</a:t>
                      </a:r>
                      <a:endParaRPr lang="en-US" sz="2800" dirty="0">
                        <a:effectLst/>
                        <a:latin typeface="Arial" panose="020B0604020202020204" pitchFamily="34" charset="0"/>
                        <a:cs typeface="Arial" panose="020B0604020202020204" pitchFamily="34" charset="0"/>
                      </a:endParaRPr>
                    </a:p>
                    <a:p>
                      <a:pPr marL="0" marR="0" algn="ctr">
                        <a:lnSpc>
                          <a:spcPct val="106000"/>
                        </a:lnSpc>
                        <a:spcBef>
                          <a:spcPts val="0"/>
                        </a:spcBef>
                        <a:spcAft>
                          <a:spcPts val="0"/>
                        </a:spcAft>
                      </a:pPr>
                      <a:r>
                        <a:rPr lang="en-US" sz="2800" b="0" kern="1200" dirty="0">
                          <a:effectLst/>
                          <a:latin typeface="Arial" panose="020B0604020202020204" pitchFamily="34" charset="0"/>
                          <a:cs typeface="Arial" panose="020B0604020202020204" pitchFamily="34" charset="0"/>
                        </a:rPr>
                        <a:t>Education Programs Consultant, CDE</a:t>
                      </a:r>
                      <a:endParaRPr lang="en-US" sz="2800" b="0" dirty="0">
                        <a:effectLst/>
                        <a:latin typeface="Arial" panose="020B0604020202020204" pitchFamily="34" charset="0"/>
                        <a:cs typeface="Arial" panose="020B0604020202020204" pitchFamily="34" charset="0"/>
                      </a:endParaRPr>
                    </a:p>
                    <a:p>
                      <a:pPr marL="0" marR="0" algn="ctr">
                        <a:lnSpc>
                          <a:spcPct val="106000"/>
                        </a:lnSpc>
                        <a:spcBef>
                          <a:spcPts val="0"/>
                        </a:spcBef>
                        <a:spcAft>
                          <a:spcPts val="0"/>
                        </a:spcAft>
                      </a:pPr>
                      <a:r>
                        <a:rPr lang="en-US" sz="2800" b="0" u="sng" kern="1200" dirty="0">
                          <a:effectLst/>
                          <a:latin typeface="Arial" panose="020B0604020202020204" pitchFamily="34" charset="0"/>
                          <a:cs typeface="Arial" panose="020B0604020202020204" pitchFamily="34" charset="0"/>
                          <a:hlinkClick r:id="rId3"/>
                        </a:rPr>
                        <a:t>JOses@cde.ca.gov</a:t>
                      </a:r>
                      <a:endParaRPr lang="en-US" sz="2800" b="0" dirty="0">
                        <a:effectLst/>
                        <a:latin typeface="Arial" panose="020B0604020202020204" pitchFamily="34" charset="0"/>
                        <a:cs typeface="Arial" panose="020B0604020202020204" pitchFamily="34" charset="0"/>
                      </a:endParaRPr>
                    </a:p>
                    <a:p>
                      <a:pPr marL="0" marR="0" algn="ctr">
                        <a:lnSpc>
                          <a:spcPct val="106000"/>
                        </a:lnSpc>
                        <a:spcBef>
                          <a:spcPts val="0"/>
                        </a:spcBef>
                        <a:spcAft>
                          <a:spcPts val="0"/>
                        </a:spcAft>
                      </a:pPr>
                      <a:r>
                        <a:rPr lang="en-US" sz="2800" b="0" kern="1200" dirty="0">
                          <a:effectLst/>
                          <a:latin typeface="Arial" panose="020B0604020202020204" pitchFamily="34" charset="0"/>
                          <a:cs typeface="Arial" panose="020B0604020202020204" pitchFamily="34" charset="0"/>
                        </a:rPr>
                        <a:t>916-319-0227</a:t>
                      </a:r>
                      <a:endParaRPr lang="en-US" sz="28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47110484"/>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13913</TotalTime>
  <Words>9342</Words>
  <Application>Microsoft Office PowerPoint</Application>
  <PresentationFormat>On-screen Show (4:3)</PresentationFormat>
  <Paragraphs>1591</Paragraphs>
  <Slides>95</Slides>
  <Notes>95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95</vt:i4>
      </vt:variant>
    </vt:vector>
  </HeadingPairs>
  <TitlesOfParts>
    <vt:vector size="104" baseType="lpstr">
      <vt:lpstr>ＭＳ Ｐゴシック</vt:lpstr>
      <vt:lpstr>Arial</vt:lpstr>
      <vt:lpstr>Calibri</vt:lpstr>
      <vt:lpstr>Century Gothic</vt:lpstr>
      <vt:lpstr>Leelawadee</vt:lpstr>
      <vt:lpstr>Symbol</vt:lpstr>
      <vt:lpstr>Times New Roman</vt:lpstr>
      <vt:lpstr>Default Theme</vt:lpstr>
      <vt:lpstr>Office Theme</vt:lpstr>
      <vt:lpstr>Welcome California Mini Corps Staff </vt:lpstr>
      <vt:lpstr>Webinar Participation </vt:lpstr>
      <vt:lpstr>Webinar Participation (2)</vt:lpstr>
      <vt:lpstr>California Mini Corps Grant Online Application System </vt:lpstr>
      <vt:lpstr>Welcome and Introductions</vt:lpstr>
      <vt:lpstr>Session Objectives </vt:lpstr>
      <vt:lpstr>Before We Begin</vt:lpstr>
      <vt:lpstr>System Terminology</vt:lpstr>
      <vt:lpstr>Outline </vt:lpstr>
      <vt:lpstr>Necessary Documents </vt:lpstr>
      <vt:lpstr>Necessary Documents (2) </vt:lpstr>
      <vt:lpstr>Necessary Documents (3) </vt:lpstr>
      <vt:lpstr>Necessary Documents (4) </vt:lpstr>
      <vt:lpstr>Necessary Documents (5) </vt:lpstr>
      <vt:lpstr>PowerPoint Presentation</vt:lpstr>
      <vt:lpstr>I. System Access (2) System Flow</vt:lpstr>
      <vt:lpstr>PowerPoint Presentation</vt:lpstr>
      <vt:lpstr>PowerPoint Presentation</vt:lpstr>
      <vt:lpstr>PowerPoint Presentation</vt:lpstr>
      <vt:lpstr>PowerPoint Presentation</vt:lpstr>
      <vt:lpstr>PowerPoint Presentation</vt:lpstr>
      <vt:lpstr>II. Completing a Plan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15 Minute Break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 Examples of Scored Sections</vt:lpstr>
      <vt:lpstr>V. Examples of Scored Sections (2)</vt:lpstr>
      <vt:lpstr>V. Examples of Scored Sections (3)</vt:lpstr>
      <vt:lpstr>VI. Actions Taken After a Plan is “Disapproved”</vt:lpstr>
      <vt:lpstr>VI. Actions Taken After a  Plan is “Disapproved” (2)</vt:lpstr>
      <vt:lpstr>VI. Actions Taken After a  Plan is “Disapproved” (3)</vt:lpstr>
      <vt:lpstr>VI. Actions Taken After a  Plan is “Disapproved” (4)</vt:lpstr>
      <vt:lpstr>VI. Actions Taken After a  Plan is “Disapproved” (5)</vt:lpstr>
      <vt:lpstr>Application Timeline</vt:lpstr>
      <vt:lpstr>System Questions</vt:lpstr>
      <vt:lpstr>Application Questions</vt:lpstr>
      <vt:lpstr>System Resources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Learning</dc:title>
  <dc:creator>Barbara Parker</dc:creator>
  <cp:lastModifiedBy>John Oses</cp:lastModifiedBy>
  <cp:revision>1524</cp:revision>
  <cp:lastPrinted>2019-02-27T20:18:43Z</cp:lastPrinted>
  <dcterms:created xsi:type="dcterms:W3CDTF">2016-07-03T10:01:46Z</dcterms:created>
  <dcterms:modified xsi:type="dcterms:W3CDTF">2020-07-24T00:00:45Z</dcterms:modified>
</cp:coreProperties>
</file>